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5" r:id="rId6"/>
    <p:sldId id="259" r:id="rId7"/>
    <p:sldId id="261" r:id="rId8"/>
    <p:sldId id="302" r:id="rId9"/>
    <p:sldId id="304" r:id="rId10"/>
    <p:sldId id="303" r:id="rId11"/>
    <p:sldId id="300" r:id="rId12"/>
    <p:sldId id="278" r:id="rId13"/>
  </p:sldIdLst>
  <p:sldSz cx="9144000" cy="5143500"/>
  <p:notesSz cx="6858000" cy="9144000"/>
  <p:embeddedFontLst>
    <p:embeddedFont>
      <p:font typeface="Roboto Slab"/>
      <p:regular r:id="rId17"/>
    </p:embeddedFont>
    <p:embeddedFont>
      <p:font typeface="Nixie One" panose="02000503080000020004"/>
      <p:regular r:id="rId18"/>
    </p:embeddedFont>
    <p:embeddedFont>
      <p:font typeface="Impact" panose="020B0806030902050204"/>
      <p:regular r:id="rId19"/>
    </p:embeddedFont>
    <p:embeddedFont>
      <p:font typeface="Roboto Slab" charset="0"/>
      <p:regular r:id="rId20"/>
    </p:embeddedFont>
    <p:embeddedFont>
      <p:font typeface="Liberation Serif" panose="020206030504050203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1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2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 panose="020B0806030902050204"/>
              </a:rPr>
              <a:t>“</a:t>
            </a:r>
            <a:endParaRPr b="0" i="0">
              <a:ln>
                <a:noFill/>
              </a:ln>
              <a:solidFill>
                <a:srgbClr val="0E3142">
                  <a:alpha val="26820"/>
                </a:srgbClr>
              </a:solidFill>
              <a:latin typeface="Impact" panose="020B0806030902050204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 txBox="1"/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6"/>
          <p:cNvSpPr txBox="1"/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6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9"/>
          <p:cNvSpPr txBox="1"/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81" name="Google Shape;81;p9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0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 panose="02000503080000020004"/>
              <a:buChar char="▪"/>
              <a:defRPr sz="30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 panose="02000503080000020004"/>
              <a:buChar char="▫"/>
              <a:defRPr sz="24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 panose="02000503080000020004"/>
              <a:buChar char="■"/>
              <a:defRPr sz="24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●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○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■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●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○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 panose="02000503080000020004"/>
              <a:buChar char="■"/>
              <a:defRPr sz="1800">
                <a:solidFill>
                  <a:schemeClr val="accent1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2483485" y="555625"/>
            <a:ext cx="3987800" cy="7639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Design Patterns</a:t>
            </a:r>
            <a:endParaRPr lang="en-US" altLang="en-GB" sz="400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372745" y="647065"/>
            <a:ext cx="732790" cy="790575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105;p13"/>
          <p:cNvSpPr txBox="1"/>
          <p:nvPr/>
        </p:nvSpPr>
        <p:spPr>
          <a:xfrm>
            <a:off x="204470" y="1397635"/>
            <a:ext cx="8734425" cy="7639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defRPr sz="4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Title : Pizza ordering system using builder pattern</a:t>
            </a:r>
            <a:endParaRPr lang="en-US" altLang="en-GB" sz="28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oogle Shape;106;p13"/>
          <p:cNvGrpSpPr/>
          <p:nvPr/>
        </p:nvGrpSpPr>
        <p:grpSpPr>
          <a:xfrm>
            <a:off x="8005445" y="646430"/>
            <a:ext cx="732790" cy="790575"/>
            <a:chOff x="5961125" y="1623900"/>
            <a:chExt cx="427450" cy="448175"/>
          </a:xfrm>
        </p:grpSpPr>
        <p:sp>
          <p:nvSpPr>
            <p:cNvPr id="5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105;p13"/>
          <p:cNvSpPr txBox="1"/>
          <p:nvPr/>
        </p:nvSpPr>
        <p:spPr>
          <a:xfrm>
            <a:off x="768350" y="1995805"/>
            <a:ext cx="7633335" cy="29425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defRPr sz="4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Team Details</a:t>
            </a:r>
            <a:endParaRPr lang="en-US" altLang="en-GB" sz="2800"/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19MIS0068 - Shanmuga Mayan</a:t>
            </a:r>
            <a:endParaRPr lang="en-US" altLang="en-GB"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19MIS0086 - Arun Kumar</a:t>
            </a:r>
            <a:endParaRPr lang="en-US" altLang="en-GB"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/>
              <a:t>19MIS0102 - Deepan.S</a:t>
            </a:r>
            <a:endParaRPr lang="en-US" altLang="en-GB"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 </a:t>
            </a:r>
            <a:endParaRPr lang="en-US" altLang="en-GB" sz="40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1">
                <a:solidFill>
                  <a:schemeClr val="lt1"/>
                </a:solidFill>
                <a:latin typeface="Roboto Slab" charset="0"/>
                <a:ea typeface="Roboto Slab"/>
                <a:cs typeface="Roboto Slab" charset="0"/>
                <a:sym typeface="Roboto Slab"/>
              </a:rPr>
              <a:t>THANK</a:t>
            </a:r>
            <a:r>
              <a:rPr lang="en-US" altLang="en-GB" sz="1800" b="1">
                <a:solidFill>
                  <a:schemeClr val="lt1"/>
                </a:solidFill>
                <a:latin typeface="Roboto Slab" charset="0"/>
                <a:ea typeface="Roboto Slab"/>
                <a:cs typeface="Roboto Slab" charset="0"/>
                <a:sym typeface="Roboto Slab"/>
              </a:rPr>
              <a:t> YOU </a:t>
            </a:r>
            <a:r>
              <a:rPr lang="en-US" altLang="en-GB" sz="1800" b="1">
                <a:solidFill>
                  <a:schemeClr val="lt1"/>
                </a:solidFill>
                <a:latin typeface="Roboto Slab" charset="0"/>
                <a:ea typeface="Roboto Slab"/>
                <a:cs typeface="Roboto Slab" charset="0"/>
                <a:sym typeface="Roboto Slab"/>
              </a:rPr>
              <a:t>😊</a:t>
            </a:r>
            <a:endParaRPr lang="en-US" altLang="en-GB" sz="1800" b="1">
              <a:solidFill>
                <a:schemeClr val="lt1"/>
              </a:solidFill>
              <a:latin typeface="Roboto Slab" charset="0"/>
              <a:ea typeface="Roboto Slab"/>
              <a:cs typeface="Roboto Slab" charset="0"/>
              <a:sym typeface="Roboto Slab"/>
            </a:endParaRPr>
          </a:p>
        </p:txBody>
      </p:sp>
      <p:sp>
        <p:nvSpPr>
          <p:cNvPr id="405" name="Google Shape;405;p35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Roboto Slab" charset="0"/>
                <a:cs typeface="Roboto Slab" charset="0"/>
              </a:rPr>
              <a:t>Abstract</a:t>
            </a:r>
            <a:endParaRPr lang="en-US" altLang="en-GB" sz="2400">
              <a:latin typeface="Roboto Slab" charset="0"/>
              <a:cs typeface="Roboto Slab" charset="0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146175" y="1926590"/>
            <a:ext cx="734949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Design patterns are typical solutions to common problems in software design.</a:t>
            </a:r>
            <a:endParaRPr sz="2000">
              <a:solidFill>
                <a:srgbClr val="114454"/>
              </a:solidFill>
              <a:latin typeface="Liberation Serif" panose="02020603050405020304" charset="0"/>
              <a:ea typeface="Nixie One" panose="02000503080000020004"/>
              <a:cs typeface="Liberation Serif" panose="02020603050405020304" charset="0"/>
              <a:sym typeface="Nixie One" panose="02000503080000020004"/>
            </a:endParaRPr>
          </a:p>
          <a:p>
            <a:pPr marL="171450" lvl="0" indent="-1714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Each pattern is</a:t>
            </a:r>
            <a:r>
              <a:rPr lang="en-US" sz="20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 </a:t>
            </a:r>
            <a:r>
              <a:rPr sz="20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like a blueprint that you can customize to solve a particular design problem in your code.</a:t>
            </a:r>
            <a:endParaRPr sz="2000">
              <a:solidFill>
                <a:srgbClr val="114454"/>
              </a:solidFill>
              <a:latin typeface="Liberation Serif" panose="02020603050405020304" charset="0"/>
              <a:ea typeface="Nixie One" panose="02000503080000020004"/>
              <a:cs typeface="Liberation Serif" panose="02020603050405020304" charset="0"/>
              <a:sym typeface="Nixie One" panose="02000503080000020004"/>
            </a:endParaRPr>
          </a:p>
          <a:p>
            <a:pPr marL="171450" lvl="0" indent="-17145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Patterns are a toolkit of solutions to common problems in software design. </a:t>
            </a:r>
            <a:endParaRPr sz="2000">
              <a:solidFill>
                <a:srgbClr val="114454"/>
              </a:solidFill>
              <a:latin typeface="Liberation Serif" panose="02020603050405020304" charset="0"/>
              <a:ea typeface="Nixie One" panose="02000503080000020004"/>
              <a:cs typeface="Liberation Serif" panose="02020603050405020304" charset="0"/>
              <a:sym typeface="Nixie One" panose="02000503080000020004"/>
            </a:endParaRPr>
          </a:p>
        </p:txBody>
      </p:sp>
      <p:sp>
        <p:nvSpPr>
          <p:cNvPr id="129" name="Google Shape;129;p14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Roboto Slab" charset="0"/>
                <a:cs typeface="Roboto Slab" charset="0"/>
              </a:rPr>
              <a:t>Introduction</a:t>
            </a:r>
            <a:endParaRPr lang="en-US" altLang="en-GB" sz="2400">
              <a:latin typeface="Roboto Slab" charset="0"/>
              <a:cs typeface="Roboto Slab" charset="0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146175" y="1635760"/>
            <a:ext cx="734949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The Builder design pattern is one of the creational design patterns that describe how to solve</a:t>
            </a:r>
            <a:r>
              <a:rPr lang="en-US"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 </a:t>
            </a:r>
            <a:r>
              <a:rPr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recurring design problems in object-oriented software</a:t>
            </a:r>
            <a:endParaRPr sz="1800">
              <a:solidFill>
                <a:srgbClr val="114454"/>
              </a:solidFill>
              <a:latin typeface="Liberation Serif" panose="02020603050405020304" charset="0"/>
              <a:ea typeface="Nixie One" panose="02000503080000020004"/>
              <a:cs typeface="Liberation Serif" panose="02020603050405020304" charset="0"/>
              <a:sym typeface="Nixie One" panose="02000503080000020004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The Builder design pattern describes how to solve such problems</a:t>
            </a:r>
            <a:r>
              <a:rPr lang="en-US"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 </a:t>
            </a:r>
            <a:r>
              <a:rPr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:</a:t>
            </a:r>
            <a:endParaRPr sz="1800">
              <a:solidFill>
                <a:srgbClr val="114454"/>
              </a:solidFill>
              <a:latin typeface="Liberation Serif" panose="02020603050405020304" charset="0"/>
              <a:ea typeface="Nixie One" panose="02000503080000020004"/>
              <a:cs typeface="Liberation Serif" panose="02020603050405020304" charset="0"/>
              <a:sym typeface="Nixie One" panose="02000503080000020004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Encapsulate creating and assembling the parts of a complex object in a separate Builder</a:t>
            </a:r>
            <a:r>
              <a:rPr lang="en-US"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 </a:t>
            </a:r>
            <a:r>
              <a:rPr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object.</a:t>
            </a:r>
            <a:endParaRPr sz="1800">
              <a:solidFill>
                <a:srgbClr val="114454"/>
              </a:solidFill>
              <a:latin typeface="Liberation Serif" panose="02020603050405020304" charset="0"/>
              <a:ea typeface="Nixie One" panose="02000503080000020004"/>
              <a:cs typeface="Liberation Serif" panose="02020603050405020304" charset="0"/>
              <a:sym typeface="Nixie One" panose="02000503080000020004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A class delegates object creation to a builder object instead of creating the objects</a:t>
            </a:r>
            <a:r>
              <a:rPr lang="en-US"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 </a:t>
            </a:r>
            <a:r>
              <a:rPr sz="1800">
                <a:solidFill>
                  <a:srgbClr val="114454"/>
                </a:solidFill>
                <a:latin typeface="Liberation Serif" panose="02020603050405020304" charset="0"/>
                <a:ea typeface="Nixie One" panose="02000503080000020004"/>
                <a:cs typeface="Liberation Serif" panose="02020603050405020304" charset="0"/>
                <a:sym typeface="Nixie One" panose="02000503080000020004"/>
              </a:rPr>
              <a:t>directly.</a:t>
            </a:r>
            <a:endParaRPr sz="1800">
              <a:solidFill>
                <a:srgbClr val="114454"/>
              </a:solidFill>
              <a:latin typeface="Liberation Serif" panose="02020603050405020304" charset="0"/>
              <a:ea typeface="Nixie One" panose="02000503080000020004"/>
              <a:cs typeface="Liberation Serif" panose="02020603050405020304" charset="0"/>
              <a:sym typeface="Nixie One" panose="02000503080000020004"/>
            </a:endParaRPr>
          </a:p>
        </p:txBody>
      </p:sp>
      <p:sp>
        <p:nvSpPr>
          <p:cNvPr id="129" name="Google Shape;129;p14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subTitle" idx="1"/>
          </p:nvPr>
        </p:nvSpPr>
        <p:spPr>
          <a:xfrm>
            <a:off x="3707765" y="1779905"/>
            <a:ext cx="5179695" cy="784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Separate the construction of a complex object from its representation so that the same</a:t>
            </a:r>
            <a:r>
              <a:rPr lang="en-US" altLang="en-GB" sz="2400" b="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GB" sz="2400" b="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construction process can create different representations.</a:t>
            </a:r>
            <a:endParaRPr lang="en-GB" sz="2400" b="0">
              <a:solidFill>
                <a:schemeClr val="tx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bg1"/>
                </a:solidFill>
                <a:latin typeface="Roboto Slab"/>
                <a:ea typeface="Roboto Slab"/>
                <a:cs typeface="Roboto Slab"/>
                <a:sym typeface="Roboto Slab"/>
              </a:rPr>
              <a:t>Intent</a:t>
            </a:r>
            <a:endParaRPr lang="en-US" altLang="en-GB" sz="3600">
              <a:solidFill>
                <a:schemeClr val="bg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Structure</a:t>
            </a:r>
            <a:endParaRPr lang="en-US" altLang="en-GB"/>
          </a:p>
        </p:txBody>
      </p:sp>
      <p:sp>
        <p:nvSpPr>
          <p:cNvPr id="157" name="Google Shape;157;p18"/>
          <p:cNvSpPr txBox="1"/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GB"/>
              <a:t> </a:t>
            </a:r>
            <a:endParaRPr lang="en-GB"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5" name="Google Shape;165;p18"/>
          <p:cNvSpPr txBox="1"/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uml-of-builedr"/>
          <p:cNvPicPr>
            <a:picLocks noChangeAspect="1"/>
          </p:cNvPicPr>
          <p:nvPr/>
        </p:nvPicPr>
        <p:blipFill>
          <a:blip r:embed="rId1"/>
          <a:srcRect t="18165"/>
          <a:stretch>
            <a:fillRect/>
          </a:stretch>
        </p:blipFill>
        <p:spPr>
          <a:xfrm>
            <a:off x="572770" y="1663065"/>
            <a:ext cx="8307070" cy="33642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GB" altLang="en-US" sz="2800"/>
              <a:t>Collaborations </a:t>
            </a:r>
            <a:endParaRPr lang="en-GB" altLang="en-US" sz="28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146025" y="1707585"/>
            <a:ext cx="7540800" cy="3158700"/>
          </a:xfrm>
        </p:spPr>
        <p:txBody>
          <a:bodyPr/>
          <a:p>
            <a:pPr>
              <a:lnSpc>
                <a:spcPct val="120000"/>
              </a:lnSpc>
            </a:pPr>
            <a:r>
              <a:rPr lang="en-GB" altLang="en-US" sz="2000">
                <a:latin typeface="Liberation Serif" panose="02020603050405020304" charset="0"/>
                <a:cs typeface="Liberation Serif" panose="02020603050405020304" charset="0"/>
              </a:rPr>
              <a:t>The client creates the Director object and configures it with the desired</a:t>
            </a:r>
            <a:r>
              <a:rPr lang="en-US" altLang="en-GB" sz="2000"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GB" altLang="en-US" sz="2000">
                <a:latin typeface="Liberation Serif" panose="02020603050405020304" charset="0"/>
                <a:cs typeface="Liberation Serif" panose="02020603050405020304" charset="0"/>
              </a:rPr>
              <a:t>Builder object. </a:t>
            </a:r>
            <a:endParaRPr lang="en-GB" altLang="en-US" sz="2000">
              <a:latin typeface="Liberation Serif" panose="02020603050405020304" charset="0"/>
              <a:cs typeface="Liberation Serif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GB" altLang="en-US" sz="2000">
                <a:latin typeface="Liberation Serif" panose="02020603050405020304" charset="0"/>
                <a:cs typeface="Liberation Serif" panose="02020603050405020304" charset="0"/>
              </a:rPr>
              <a:t>Director notifies the builder whenever a part of the product should be built. </a:t>
            </a:r>
            <a:endParaRPr lang="en-GB" altLang="en-US" sz="2000">
              <a:latin typeface="Liberation Serif" panose="02020603050405020304" charset="0"/>
              <a:cs typeface="Liberation Serif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GB" altLang="en-US" sz="2000">
                <a:latin typeface="Liberation Serif" panose="02020603050405020304" charset="0"/>
                <a:cs typeface="Liberation Serif" panose="02020603050405020304" charset="0"/>
              </a:rPr>
              <a:t>Builder handles requests from the director and adds parts to the product.</a:t>
            </a:r>
            <a:endParaRPr lang="en-GB" altLang="en-US" sz="2000">
              <a:latin typeface="Liberation Serif" panose="02020603050405020304" charset="0"/>
              <a:cs typeface="Liberation Serif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GB" altLang="en-US" sz="2000">
                <a:latin typeface="Liberation Serif" panose="02020603050405020304" charset="0"/>
                <a:cs typeface="Liberation Serif" panose="02020603050405020304" charset="0"/>
              </a:rPr>
              <a:t>The client retrieves the product from the builder.</a:t>
            </a:r>
            <a:endParaRPr lang="en-GB" altLang="en-US" sz="20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GB" altLang="en-US" sz="2800"/>
              <a:t>Consequences </a:t>
            </a:r>
            <a:endParaRPr lang="en-GB" altLang="en-US" sz="28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146025" y="1924120"/>
            <a:ext cx="7540800" cy="3158700"/>
          </a:xfrm>
        </p:spPr>
        <p:txBody>
          <a:bodyPr/>
          <a:p>
            <a:pPr>
              <a:lnSpc>
                <a:spcPct val="160000"/>
              </a:lnSpc>
            </a:pPr>
            <a:r>
              <a:rPr lang="en-GB" altLang="en-US" sz="2500">
                <a:latin typeface="Liberation Serif" panose="02020603050405020304" charset="0"/>
                <a:cs typeface="Liberation Serif" panose="02020603050405020304" charset="0"/>
              </a:rPr>
              <a:t>It lets you vary a product's internal representation</a:t>
            </a:r>
            <a:endParaRPr lang="en-GB" altLang="en-US" sz="2500">
              <a:latin typeface="Liberation Serif" panose="02020603050405020304" charset="0"/>
              <a:cs typeface="Liberation Serif" panose="02020603050405020304" charset="0"/>
            </a:endParaRPr>
          </a:p>
          <a:p>
            <a:pPr>
              <a:lnSpc>
                <a:spcPct val="160000"/>
              </a:lnSpc>
            </a:pPr>
            <a:r>
              <a:rPr lang="en-GB" altLang="en-US" sz="2500">
                <a:latin typeface="Liberation Serif" panose="02020603050405020304" charset="0"/>
                <a:cs typeface="Liberation Serif" panose="02020603050405020304" charset="0"/>
              </a:rPr>
              <a:t>It isolates code for construction and representation</a:t>
            </a:r>
            <a:endParaRPr lang="en-GB" altLang="en-US" sz="2500">
              <a:latin typeface="Liberation Serif" panose="02020603050405020304" charset="0"/>
              <a:cs typeface="Liberation Serif" panose="02020603050405020304" charset="0"/>
            </a:endParaRPr>
          </a:p>
          <a:p>
            <a:pPr>
              <a:lnSpc>
                <a:spcPct val="160000"/>
              </a:lnSpc>
            </a:pPr>
            <a:r>
              <a:rPr lang="en-GB" altLang="en-US" sz="2500">
                <a:latin typeface="Liberation Serif" panose="02020603050405020304" charset="0"/>
                <a:cs typeface="Liberation Serif" panose="02020603050405020304" charset="0"/>
              </a:rPr>
              <a:t>It gives you finer control over the construction process</a:t>
            </a:r>
            <a:endParaRPr lang="en-GB" altLang="en-US" sz="2500">
              <a:latin typeface="Liberation Serif" panose="02020603050405020304" charset="0"/>
              <a:cs typeface="Liberation Serif" panose="02020603050405020304" charset="0"/>
            </a:endParaRPr>
          </a:p>
          <a:p>
            <a:endParaRPr lang="en-GB" altLang="en-US" sz="25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 sz="2000"/>
              <a:t>Implementation issues</a:t>
            </a:r>
            <a:endParaRPr lang="en-US" altLang="en-GB" sz="2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146025" y="1924120"/>
            <a:ext cx="7540800" cy="3158700"/>
          </a:xfrm>
        </p:spPr>
        <p:txBody>
          <a:bodyPr/>
          <a:p>
            <a:pPr>
              <a:lnSpc>
                <a:spcPct val="180000"/>
              </a:lnSpc>
            </a:pPr>
            <a:r>
              <a:rPr lang="en-GB" altLang="en-US" sz="2000">
                <a:latin typeface="Liberation Serif" panose="02020603050405020304" charset="0"/>
                <a:cs typeface="Liberation Serif" panose="02020603050405020304" charset="0"/>
              </a:rPr>
              <a:t>Assembly and construction interface</a:t>
            </a:r>
            <a:endParaRPr lang="en-GB" altLang="en-US" sz="2000">
              <a:latin typeface="Liberation Serif" panose="02020603050405020304" charset="0"/>
              <a:cs typeface="Liberation Serif" panose="02020603050405020304" charset="0"/>
            </a:endParaRPr>
          </a:p>
          <a:p>
            <a:pPr>
              <a:lnSpc>
                <a:spcPct val="180000"/>
              </a:lnSpc>
            </a:pPr>
            <a:r>
              <a:rPr lang="en-GB" altLang="en-US" sz="2000">
                <a:latin typeface="Liberation Serif" panose="02020603050405020304" charset="0"/>
                <a:cs typeface="Liberation Serif" panose="02020603050405020304" charset="0"/>
              </a:rPr>
              <a:t>Why no abstract class for products</a:t>
            </a:r>
            <a:endParaRPr lang="en-GB" altLang="en-US" sz="2000">
              <a:latin typeface="Liberation Serif" panose="02020603050405020304" charset="0"/>
              <a:cs typeface="Liberation Serif" panose="02020603050405020304" charset="0"/>
            </a:endParaRPr>
          </a:p>
          <a:p>
            <a:pPr>
              <a:lnSpc>
                <a:spcPct val="180000"/>
              </a:lnSpc>
            </a:pPr>
            <a:r>
              <a:rPr lang="en-GB" altLang="en-US" sz="2000">
                <a:latin typeface="Liberation Serif" panose="02020603050405020304" charset="0"/>
                <a:cs typeface="Liberation Serif" panose="02020603050405020304" charset="0"/>
              </a:rPr>
              <a:t>Empty methods as default in Builder</a:t>
            </a:r>
            <a:endParaRPr lang="en-GB" altLang="en-US" sz="2000"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ext Box 4"/>
          <p:cNvSpPr txBox="1"/>
          <p:nvPr/>
        </p:nvSpPr>
        <p:spPr>
          <a:xfrm>
            <a:off x="6386195" y="399351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/>
              <a:t>System </a:t>
            </a:r>
            <a:r>
              <a:rPr lang="en-GB" altLang="en-US"/>
              <a:t>Implementation</a:t>
            </a:r>
            <a:endParaRPr lang="en-GB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115545" y="1779975"/>
            <a:ext cx="7540800" cy="3158700"/>
          </a:xfrm>
        </p:spPr>
        <p:txBody>
          <a:bodyPr/>
          <a:p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In the present scenario we have implemented the following code in java</a:t>
            </a:r>
            <a:endParaRPr lang="en-GB" altLang="en-US" sz="1600">
              <a:solidFill>
                <a:schemeClr val="tx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First, we have created an interface Item that represents the </a:t>
            </a:r>
            <a:r>
              <a:rPr lang="en-US" altLang="en-GB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Veg </a:t>
            </a:r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and </a:t>
            </a:r>
            <a:r>
              <a:rPr lang="en-US" altLang="en-GB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Non Veg Pizza</a:t>
            </a:r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.</a:t>
            </a:r>
            <a:endParaRPr lang="en-GB" altLang="en-US" sz="1600">
              <a:solidFill>
                <a:schemeClr val="tx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Now, created concrete sub-classes SmallCheezePizza, MediumCheezePizza,</a:t>
            </a:r>
            <a:r>
              <a:rPr lang="en-US" altLang="en-GB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LargeCheezePizza, ExtraLargeCheezePizza that will extend to the abstract class</a:t>
            </a:r>
            <a:r>
              <a:rPr lang="en-US" altLang="en-GB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VegPizza. Similarly, we have created for NonVegPizza</a:t>
            </a:r>
            <a:r>
              <a:rPr lang="en-US" altLang="en-GB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.</a:t>
            </a:r>
            <a:endParaRPr lang="en-US" altLang="en-GB" sz="1600">
              <a:solidFill>
                <a:schemeClr val="tx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Now we have created an OrderBuilder class that will be responsible to create the objects</a:t>
            </a:r>
            <a:r>
              <a:rPr lang="en-US" altLang="en-GB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of OrderedItems class.</a:t>
            </a:r>
            <a:endParaRPr lang="en-GB" altLang="en-US" sz="1600">
              <a:solidFill>
                <a:schemeClr val="tx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At last, we have created BuilderDemo class which uses orderbuilder class to show the</a:t>
            </a:r>
            <a:r>
              <a:rPr lang="en-US" altLang="en-GB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 </a:t>
            </a:r>
            <a:r>
              <a:rPr lang="en-GB" altLang="en-US" sz="1600">
                <a:solidFill>
                  <a:schemeClr val="tx1"/>
                </a:solidFill>
                <a:latin typeface="Liberation Serif" panose="02020603050405020304" charset="0"/>
                <a:cs typeface="Liberation Serif" panose="02020603050405020304" charset="0"/>
              </a:rPr>
              <a:t>cost os the items we have ordered and show the items we have ordered</a:t>
            </a:r>
            <a:endParaRPr lang="en-GB" altLang="en-US" sz="1600">
              <a:solidFill>
                <a:schemeClr val="tx1"/>
              </a:solidFill>
              <a:latin typeface="Liberation Serif" panose="02020603050405020304" charset="0"/>
              <a:cs typeface="Liberation Serif" panose="02020603050405020304" charset="0"/>
            </a:endParaRPr>
          </a:p>
          <a:p>
            <a:endParaRPr lang="en-GB" altLang="en-US" sz="1600">
              <a:solidFill>
                <a:schemeClr val="tx1"/>
              </a:solidFill>
              <a:latin typeface="Liberation Serif" panose="02020603050405020304" charset="0"/>
              <a:cs typeface="Liberation Serif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2254</Words>
  <Application>WPS Presentation</Application>
  <PresentationFormat/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Roboto Slab</vt:lpstr>
      <vt:lpstr>Nixie One</vt:lpstr>
      <vt:lpstr>Impact</vt:lpstr>
      <vt:lpstr>Roboto Slab</vt:lpstr>
      <vt:lpstr>Liberation Serif</vt:lpstr>
      <vt:lpstr>Microsoft YaHei</vt:lpstr>
      <vt:lpstr>Arial Unicode MS</vt:lpstr>
      <vt:lpstr>Warwick template</vt:lpstr>
      <vt:lpstr>Design Patterns</vt:lpstr>
      <vt:lpstr>Abstract</vt:lpstr>
      <vt:lpstr>Introduction</vt:lpstr>
      <vt:lpstr>PowerPoint 演示文稿</vt:lpstr>
      <vt:lpstr>Structure</vt:lpstr>
      <vt:lpstr>Collaborations </vt:lpstr>
      <vt:lpstr>Consequences </vt:lpstr>
      <vt:lpstr>Implementation</vt:lpstr>
      <vt:lpstr>System Implementation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/>
  <cp:lastModifiedBy>Deepan</cp:lastModifiedBy>
  <cp:revision>5</cp:revision>
  <dcterms:created xsi:type="dcterms:W3CDTF">2022-09-20T11:28:00Z</dcterms:created>
  <dcterms:modified xsi:type="dcterms:W3CDTF">2022-11-08T12:16:05Z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52299BA2C6134DC6A8AC4BA880354E3F</vt:lpwstr>
  </property>
  <property fmtid="{D5CDD505-2E9C-101B-9397-08002B2CF9AE}" pid="3" name="KSOProductBuildVer">
    <vt:lpwstr>2057-11.2.0.11341</vt:lpwstr>
  </property>
</Properties>
</file>