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charts/chart2.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trendline>
            <c:spPr>
              <a:ln w="12700">
                <a:solidFill>
                  <a:srgbClr val="4F81BD"/>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c:v>
                </c:pt>
                <c:pt idx="1">
                  <c:v>4.0</c:v>
                </c:pt>
                <c:pt idx="2">
                  <c:v>9.0</c:v>
                </c:pt>
                <c:pt idx="3">
                  <c:v>5.0</c:v>
                </c:pt>
                <c:pt idx="4">
                  <c:v>4.0</c:v>
                </c:pt>
                <c:pt idx="5">
                  <c:v>10.0</c:v>
                </c:pt>
                <c:pt idx="6">
                  <c:v>11.0</c:v>
                </c:pt>
                <c:pt idx="7">
                  <c:v>13.0</c:v>
                </c:pt>
                <c:pt idx="8">
                  <c:v>7.0</c:v>
                </c:pt>
                <c:pt idx="9">
                  <c:v>5.0</c:v>
                </c:pt>
                <c:pt idx="10">
                  <c:v>76.0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13.0</c:v>
                </c:pt>
                <c:pt idx="2">
                  <c:v>15.0</c:v>
                </c:pt>
                <c:pt idx="3">
                  <c:v>11.0</c:v>
                </c:pt>
                <c:pt idx="4">
                  <c:v>9.0</c:v>
                </c:pt>
                <c:pt idx="5">
                  <c:v>11.0</c:v>
                </c:pt>
                <c:pt idx="6">
                  <c:v>12.0</c:v>
                </c:pt>
                <c:pt idx="7">
                  <c:v>16.0</c:v>
                </c:pt>
                <c:pt idx="8">
                  <c:v>18.0</c:v>
                </c:pt>
                <c:pt idx="9">
                  <c:v>12.0</c:v>
                </c:pt>
                <c:pt idx="10">
                  <c:v>130.0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30.0</c:v>
                </c:pt>
                <c:pt idx="2">
                  <c:v>35.0</c:v>
                </c:pt>
                <c:pt idx="3">
                  <c:v>32.0</c:v>
                </c:pt>
                <c:pt idx="4">
                  <c:v>27.0</c:v>
                </c:pt>
                <c:pt idx="5">
                  <c:v>31.0</c:v>
                </c:pt>
                <c:pt idx="6">
                  <c:v>37.0</c:v>
                </c:pt>
                <c:pt idx="7">
                  <c:v>34.0</c:v>
                </c:pt>
                <c:pt idx="8">
                  <c:v>26.0</c:v>
                </c:pt>
                <c:pt idx="9">
                  <c:v>30.0</c:v>
                </c:pt>
                <c:pt idx="10">
                  <c:v>319.0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7.0</c:v>
                </c:pt>
                <c:pt idx="1">
                  <c:v>7.0</c:v>
                </c:pt>
                <c:pt idx="2">
                  <c:v>5.0</c:v>
                </c:pt>
                <c:pt idx="3">
                  <c:v>3.0</c:v>
                </c:pt>
                <c:pt idx="4">
                  <c:v>4.0</c:v>
                </c:pt>
                <c:pt idx="5">
                  <c:v>4.0</c:v>
                </c:pt>
                <c:pt idx="6">
                  <c:v>3.0</c:v>
                </c:pt>
                <c:pt idx="7">
                  <c:v>7.0</c:v>
                </c:pt>
                <c:pt idx="8">
                  <c:v>3.0</c:v>
                </c:pt>
                <c:pt idx="9">
                  <c:v>4.0</c:v>
                </c:pt>
                <c:pt idx="10">
                  <c:v>47.0</c:v>
                </c:pt>
              </c:numCache>
            </c:numRef>
          </c:val>
        </c:ser>
        <c:ser>
          <c:idx val="4"/>
          <c:order val="4"/>
          <c:tx>
            <c:v>(blank)</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62.0</c:v>
                </c:pt>
                <c:pt idx="1">
                  <c:v>57.0</c:v>
                </c:pt>
                <c:pt idx="2">
                  <c:v>61.0</c:v>
                </c:pt>
                <c:pt idx="3">
                  <c:v>57.0</c:v>
                </c:pt>
                <c:pt idx="4">
                  <c:v>46.0</c:v>
                </c:pt>
                <c:pt idx="5">
                  <c:v>65.0</c:v>
                </c:pt>
                <c:pt idx="6">
                  <c:v>49.0</c:v>
                </c:pt>
                <c:pt idx="7">
                  <c:v>43.0</c:v>
                </c:pt>
                <c:pt idx="8">
                  <c:v>50.0</c:v>
                </c:pt>
                <c:pt idx="9">
                  <c:v>48.0</c:v>
                </c:pt>
                <c:pt idx="10">
                  <c:v>538.0</c:v>
                </c:pt>
              </c:numCache>
            </c:numRef>
          </c:val>
        </c:ser>
        <c:overlap val="-27"/>
        <c:gapWidth val="219"/>
        <c:axId val="0"/>
        <c:axId val="1"/>
      </c:barChart>
      <c:catAx>
        <c:axId val="0"/>
        <c:scaling>
          <c:orientation val="minMax"/>
        </c:scaling>
        <c:delete val="0"/>
        <c:axPos val="b"/>
        <c:numFmt formatCode="General" sourceLinked="0"/>
        <c:majorTickMark val="out"/>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out"/>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Column Labels HIGH</a:t>
            </a:r>
          </a:p>
        </c:rich>
      </c:tx>
      <c:layout/>
      <c:overlay val="0"/>
      <c:spPr>
        <a:noFill/>
        <a:ln>
          <a:noFill/>
        </a:ln>
      </c:spPr>
    </c:title>
    <c:autoTitleDeleted val="1"/>
    <c:plotArea>
      <c:layout/>
      <c:pieChart>
        <c:varyColors val="1"/>
        <c:ser>
          <c:idx val="0"/>
          <c:order val="0"/>
          <c:tx>
            <c:v>Column Labels 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c:v>
                </c:pt>
                <c:pt idx="1">
                  <c:v>4.0</c:v>
                </c:pt>
                <c:pt idx="2">
                  <c:v>9.0</c:v>
                </c:pt>
                <c:pt idx="3">
                  <c:v>5.0</c:v>
                </c:pt>
                <c:pt idx="4">
                  <c:v>4.0</c:v>
                </c:pt>
                <c:pt idx="5">
                  <c:v>10.0</c:v>
                </c:pt>
                <c:pt idx="6">
                  <c:v>11.0</c:v>
                </c:pt>
                <c:pt idx="7">
                  <c:v>13.0</c:v>
                </c:pt>
                <c:pt idx="8">
                  <c:v>7.0</c:v>
                </c:pt>
                <c:pt idx="9">
                  <c:v>5.0</c:v>
                </c:pt>
                <c:pt idx="10">
                  <c:v>76.0</c:v>
                </c:pt>
              </c:numCache>
            </c:numRef>
          </c:val>
        </c:ser>
        <c:ser>
          <c:idx val="1"/>
          <c:order val="1"/>
          <c:tx>
            <c:v>LOW</c:v>
          </c:tx>
          <c:dPt>
            <c:idx val="0"/>
            <c:marker>
              <c:symbol val="dot"/>
              <c:size val="5"/>
              <c:spPr>
                <a:solidFill>
                  <a:srgbClr val="ffffff"/>
                </a:solidFill>
                <a:ln>
                  <a:solidFill>
                    <a:srgbClr val="4f81bd"/>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c0504d"/>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9bbb59"/>
                </a:solidFill>
                <a:ln>
                  <a:solidFill>
                    <a:srgbClr val="9bbb59"/>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8064a2"/>
                </a:solidFill>
                <a:ln>
                  <a:solidFill>
                    <a:srgbClr val="8064a2"/>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4bacc6"/>
                </a:solidFill>
                <a:ln>
                  <a:solidFill>
                    <a:srgbClr val="4bacc6"/>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4bacc6"/>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4bacc6"/>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4bacc6"/>
                </a:solidFill>
                <a:ln>
                  <a:solidFill>
                    <a:srgbClr val="4bacc6"/>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4bacc6"/>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4bacc6"/>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13.0</c:v>
                </c:pt>
                <c:pt idx="2">
                  <c:v>15.0</c:v>
                </c:pt>
                <c:pt idx="3">
                  <c:v>11.0</c:v>
                </c:pt>
                <c:pt idx="4">
                  <c:v>9.0</c:v>
                </c:pt>
                <c:pt idx="5">
                  <c:v>11.0</c:v>
                </c:pt>
                <c:pt idx="6">
                  <c:v>12.0</c:v>
                </c:pt>
                <c:pt idx="7">
                  <c:v>16.0</c:v>
                </c:pt>
                <c:pt idx="8">
                  <c:v>18.0</c:v>
                </c:pt>
                <c:pt idx="9">
                  <c:v>12.0</c:v>
                </c:pt>
                <c:pt idx="10">
                  <c:v>130.0</c:v>
                </c:pt>
              </c:numCache>
            </c:numRef>
          </c:val>
        </c:ser>
        <c:ser>
          <c:idx val="2"/>
          <c:order val="2"/>
          <c:tx>
            <c:v>MED</c:v>
          </c:tx>
          <c:dPt>
            <c:idx val="0"/>
            <c:marker>
              <c:symbol val="circle"/>
              <c:size val="5"/>
              <c:spPr>
                <a:solidFill>
                  <a:srgbClr val="4f81bd"/>
                </a:solidFill>
                <a:ln>
                  <a:solidFill>
                    <a:srgbClr val="4f81bd"/>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c0504d"/>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9bbb59"/>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8064a2"/>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4bacc6"/>
                </a:solidFill>
                <a:ln>
                  <a:solidFill>
                    <a:srgbClr val="4bacc6"/>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4bacc6"/>
                </a:solidFill>
                <a:ln>
                  <a:solidFill>
                    <a:srgbClr val="4bacc6"/>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4bacc6"/>
                </a:solidFill>
                <a:ln>
                  <a:solidFill>
                    <a:srgbClr val="4bacc6"/>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4bacc6"/>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4bacc6"/>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4bacc6"/>
                </a:solidFill>
                <a:ln>
                  <a:solidFill>
                    <a:srgbClr val="4bacc6"/>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30.0</c:v>
                </c:pt>
                <c:pt idx="2">
                  <c:v>35.0</c:v>
                </c:pt>
                <c:pt idx="3">
                  <c:v>32.0</c:v>
                </c:pt>
                <c:pt idx="4">
                  <c:v>27.0</c:v>
                </c:pt>
                <c:pt idx="5">
                  <c:v>31.0</c:v>
                </c:pt>
                <c:pt idx="6">
                  <c:v>37.0</c:v>
                </c:pt>
                <c:pt idx="7">
                  <c:v>34.0</c:v>
                </c:pt>
                <c:pt idx="8">
                  <c:v>26.0</c:v>
                </c:pt>
                <c:pt idx="9">
                  <c:v>30.0</c:v>
                </c:pt>
                <c:pt idx="10">
                  <c:v>319.0</c:v>
                </c:pt>
              </c:numCache>
            </c:numRef>
          </c:val>
        </c:ser>
        <c:ser>
          <c:idx val="3"/>
          <c:order val="3"/>
          <c:tx>
            <c:v>VERY HIGH</c:v>
          </c:tx>
          <c:dPt>
            <c:idx val="0"/>
            <c:marker>
              <c:symbol val="x"/>
              <c:size val="5"/>
              <c:spPr>
                <a:ln>
                  <a:solidFill>
                    <a:srgbClr val="4f81bd"/>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c0504d"/>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9bbb59"/>
                </a:solidFill>
                <a:ln>
                  <a:solidFill>
                    <a:srgbClr val="9bbb59"/>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8064a2"/>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4bacc6"/>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4bacc6"/>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4bacc6"/>
                </a:solidFill>
                <a:ln>
                  <a:solidFill>
                    <a:srgbClr val="4bacc6"/>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4bacc6"/>
                </a:solidFill>
                <a:ln>
                  <a:solidFill>
                    <a:srgbClr val="4bacc6"/>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4bacc6"/>
                </a:solidFill>
                <a:ln>
                  <a:solidFill>
                    <a:srgbClr val="4bacc6"/>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4bacc6"/>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7.0</c:v>
                </c:pt>
                <c:pt idx="1">
                  <c:v>7.0</c:v>
                </c:pt>
                <c:pt idx="2">
                  <c:v>5.0</c:v>
                </c:pt>
                <c:pt idx="3">
                  <c:v>3.0</c:v>
                </c:pt>
                <c:pt idx="4">
                  <c:v>4.0</c:v>
                </c:pt>
                <c:pt idx="5">
                  <c:v>4.0</c:v>
                </c:pt>
                <c:pt idx="6">
                  <c:v>3.0</c:v>
                </c:pt>
                <c:pt idx="7">
                  <c:v>7.0</c:v>
                </c:pt>
                <c:pt idx="8">
                  <c:v>3.0</c:v>
                </c:pt>
                <c:pt idx="9">
                  <c:v>4.0</c:v>
                </c:pt>
                <c:pt idx="10">
                  <c:v>47.0</c:v>
                </c:pt>
              </c:numCache>
            </c:numRef>
          </c:val>
        </c:ser>
        <c:ser>
          <c:idx val="4"/>
          <c:order val="4"/>
          <c:tx>
            <c:v>(blank)</c:v>
          </c:tx>
          <c:dPt>
            <c:idx val="0"/>
            <c:marker>
              <c:symbol val="square"/>
              <c:size val="5"/>
              <c:spPr>
                <a:solidFill>
                  <a:srgbClr val="4f81bd"/>
                </a:solidFill>
                <a:ln>
                  <a:solidFill>
                    <a:srgbClr val="4f81bd"/>
                  </a:solidFill>
                  <a:prstDash val="solid"/>
                </a:ln>
              </c:spPr>
            </c:marker>
            <c:invertIfNegative val="0"/>
            <c:bubble3D val="0"/>
            <c:spPr>
              <a:solidFill>
                <a:srgbClr val="4F81BD"/>
              </a:solidFill>
              <a:ln w="12700">
                <a:solidFill>
                  <a:srgbClr val="FFFFFF"/>
                </a:solidFill>
                <a:prstDash val="solid"/>
              </a:ln>
            </c:spPr>
          </c:dPt>
          <c:dPt>
            <c:idx val="1"/>
            <c:marker>
              <c:symbol val="triangle"/>
              <c:size val="5"/>
              <c:spPr>
                <a:solidFill>
                  <a:srgbClr val="c0504d"/>
                </a:solidFill>
                <a:ln>
                  <a:solidFill>
                    <a:srgbClr val="c0504d"/>
                  </a:solidFill>
                  <a:prstDash val="solid"/>
                </a:ln>
              </c:spPr>
            </c:marker>
            <c:invertIfNegative val="0"/>
            <c:bubble3D val="0"/>
            <c:spPr>
              <a:solidFill>
                <a:srgbClr val="C0504D"/>
              </a:solidFill>
              <a:ln w="12700">
                <a:solidFill>
                  <a:srgbClr val="FFFFFF"/>
                </a:solidFill>
                <a:prstDash val="solid"/>
              </a:ln>
            </c:spPr>
          </c:dPt>
          <c:dPt>
            <c:idx val="2"/>
            <c:marker>
              <c:symbol val="x"/>
              <c:size val="5"/>
              <c:spPr>
                <a:ln>
                  <a:solidFill>
                    <a:srgbClr val="9bbb59"/>
                  </a:solidFill>
                  <a:prstDash val="solid"/>
                </a:ln>
              </c:spPr>
            </c:marker>
            <c:invertIfNegative val="0"/>
            <c:bubble3D val="0"/>
            <c:spPr>
              <a:solidFill>
                <a:srgbClr val="9BBB59"/>
              </a:solidFill>
              <a:ln w="12700">
                <a:solidFill>
                  <a:srgbClr val="FFFFFF"/>
                </a:solidFill>
                <a:prstDash val="solid"/>
              </a:ln>
            </c:spPr>
          </c:dPt>
          <c:dPt>
            <c:idx val="3"/>
            <c:marker>
              <c:symbol val="star"/>
              <c:size val="5"/>
              <c:spPr>
                <a:ln>
                  <a:solidFill>
                    <a:srgbClr val="8064a2"/>
                  </a:solidFill>
                  <a:prstDash val="solid"/>
                </a:ln>
              </c:spPr>
            </c:marker>
            <c:invertIfNegative val="0"/>
            <c:bubble3D val="0"/>
            <c:spPr>
              <a:solidFill>
                <a:srgbClr val="8064A2"/>
              </a:solidFill>
              <a:ln w="12700">
                <a:solidFill>
                  <a:srgbClr val="FFFFFF"/>
                </a:solidFill>
                <a:prstDash val="solid"/>
              </a:ln>
            </c:spPr>
          </c:dPt>
          <c:dPt>
            <c:idx val="4"/>
            <c:marker>
              <c:symbol val="circle"/>
              <c:size val="5"/>
              <c:spPr>
                <a:solidFill>
                  <a:srgbClr val="4bacc6"/>
                </a:solidFill>
                <a:ln>
                  <a:solidFill>
                    <a:srgbClr val="4bacc6"/>
                  </a:solidFill>
                  <a:prstDash val="solid"/>
                </a:ln>
              </c:spPr>
            </c:marker>
            <c:invertIfNegative val="0"/>
            <c:bubble3D val="0"/>
            <c:spPr>
              <a:solidFill>
                <a:srgbClr val="4BACC6"/>
              </a:solidFill>
              <a:ln w="12700">
                <a:solidFill>
                  <a:srgbClr val="FFFFFF"/>
                </a:solidFill>
                <a:prstDash val="solid"/>
              </a:ln>
            </c:spPr>
          </c:dPt>
          <c:dPt>
            <c:idx val="5"/>
            <c:marker>
              <c:symbol val="plus"/>
              <c:size val="5"/>
              <c:spPr>
                <a:ln>
                  <a:solidFill>
                    <a:srgbClr val="4bacc6"/>
                  </a:solidFill>
                  <a:prstDash val="solid"/>
                </a:ln>
              </c:spPr>
            </c:marker>
            <c:invertIfNegative val="0"/>
            <c:bubble3D val="0"/>
            <c:spPr>
              <a:solidFill>
                <a:srgbClr val="F79646"/>
              </a:solidFill>
              <a:ln w="12700">
                <a:solidFill>
                  <a:srgbClr val="FFFFFF"/>
                </a:solidFill>
                <a:prstDash val="solid"/>
              </a:ln>
            </c:spPr>
          </c:dPt>
          <c:dPt>
            <c:idx val="6"/>
            <c:marker>
              <c:symbol val="dot"/>
              <c:size val="5"/>
              <c:spPr>
                <a:solidFill>
                  <a:srgbClr val="ffffff"/>
                </a:solidFill>
                <a:ln>
                  <a:solidFill>
                    <a:srgbClr val="4bacc6"/>
                  </a:solidFill>
                  <a:prstDash val="solid"/>
                </a:ln>
              </c:spPr>
            </c:marker>
            <c:invertIfNegative val="0"/>
            <c:bubble3D val="0"/>
            <c:spPr>
              <a:solidFill>
                <a:srgbClr val="2C4D74"/>
              </a:solidFill>
              <a:ln w="12700">
                <a:solidFill>
                  <a:srgbClr val="FFFFFF"/>
                </a:solidFill>
                <a:prstDash val="solid"/>
              </a:ln>
            </c:spPr>
          </c:dPt>
          <c:dPt>
            <c:idx val="7"/>
            <c:marker>
              <c:symbol val="dash"/>
              <c:size val="5"/>
              <c:spPr>
                <a:solidFill>
                  <a:srgbClr val="ffffff"/>
                </a:solidFill>
                <a:ln>
                  <a:solidFill>
                    <a:srgbClr val="4bacc6"/>
                  </a:solidFill>
                  <a:prstDash val="solid"/>
                </a:ln>
              </c:spPr>
            </c:marker>
            <c:invertIfNegative val="0"/>
            <c:bubble3D val="0"/>
            <c:spPr>
              <a:solidFill>
                <a:srgbClr val="782C2A"/>
              </a:solidFill>
              <a:ln w="12700">
                <a:solidFill>
                  <a:srgbClr val="FFFFFF"/>
                </a:solidFill>
                <a:prstDash val="solid"/>
              </a:ln>
            </c:spPr>
          </c:dPt>
          <c:dPt>
            <c:idx val="8"/>
            <c:marker>
              <c:symbol val="diamond"/>
              <c:size val="5"/>
              <c:spPr>
                <a:solidFill>
                  <a:srgbClr val="4bacc6"/>
                </a:solidFill>
                <a:ln>
                  <a:solidFill>
                    <a:srgbClr val="4bacc6"/>
                  </a:solidFill>
                  <a:prstDash val="solid"/>
                </a:ln>
              </c:spPr>
            </c:marker>
            <c:invertIfNegative val="0"/>
            <c:bubble3D val="0"/>
            <c:spPr>
              <a:solidFill>
                <a:srgbClr val="5D7430"/>
              </a:solidFill>
              <a:ln w="12700">
                <a:solidFill>
                  <a:srgbClr val="FFFFFF"/>
                </a:solidFill>
                <a:prstDash val="solid"/>
              </a:ln>
            </c:spPr>
          </c:dPt>
          <c:dPt>
            <c:idx val="9"/>
            <c:marker>
              <c:symbol val="square"/>
              <c:size val="5"/>
              <c:spPr>
                <a:solidFill>
                  <a:srgbClr val="4bacc6"/>
                </a:solidFill>
                <a:ln>
                  <a:solidFill>
                    <a:srgbClr val="4bacc6"/>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62.0</c:v>
                </c:pt>
                <c:pt idx="1">
                  <c:v>57.0</c:v>
                </c:pt>
                <c:pt idx="2">
                  <c:v>61.0</c:v>
                </c:pt>
                <c:pt idx="3">
                  <c:v>57.0</c:v>
                </c:pt>
                <c:pt idx="4">
                  <c:v>46.0</c:v>
                </c:pt>
                <c:pt idx="5">
                  <c:v>65.0</c:v>
                </c:pt>
                <c:pt idx="6">
                  <c:v>49.0</c:v>
                </c:pt>
                <c:pt idx="7">
                  <c:v>43.0</c:v>
                </c:pt>
                <c:pt idx="8">
                  <c:v>50.0</c:v>
                </c:pt>
                <c:pt idx="9">
                  <c:v>48.0</c:v>
                </c:pt>
                <c:pt idx="10">
                  <c:v>538.0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631245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5895159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8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464797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2" name="对象"/>
          <p:cNvSpPr>
            <a:spLocks noGrp="1"/>
          </p:cNvSpPr>
          <p:nvPr>
            <p:ph type="sldImg"/>
          </p:nvPr>
        </p:nvSpPr>
        <p:spPr>
          <a:xfrm rot="0">
            <a:off x="4038600" y="857250"/>
            <a:ext cx="4114800" cy="2314575"/>
          </a:xfrm>
          <a:prstGeom prst="rect"/>
          <a:noFill/>
          <a:ln w="12700" cmpd="sng" cap="flat">
            <a:noFill/>
            <a:prstDash val="solid"/>
            <a:miter/>
          </a:ln>
        </p:spPr>
      </p:sp>
      <p:sp>
        <p:nvSpPr>
          <p:cNvPr id="19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167609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1" name="对象"/>
          <p:cNvSpPr>
            <a:spLocks noGrp="1"/>
          </p:cNvSpPr>
          <p:nvPr>
            <p:ph type="sldImg"/>
          </p:nvPr>
        </p:nvSpPr>
        <p:spPr>
          <a:xfrm rot="0">
            <a:off x="4038600" y="857250"/>
            <a:ext cx="4114800" cy="2314575"/>
          </a:xfrm>
          <a:prstGeom prst="rect"/>
          <a:noFill/>
          <a:ln w="12700" cmpd="sng" cap="flat">
            <a:noFill/>
            <a:prstDash val="solid"/>
            <a:miter/>
          </a:ln>
        </p:spPr>
      </p:sp>
      <p:sp>
        <p:nvSpPr>
          <p:cNvPr id="20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4670088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205" name="对象"/>
          <p:cNvSpPr>
            <a:spLocks noGrp="1"/>
          </p:cNvSpPr>
          <p:nvPr>
            <p:ph type="sldImg"/>
          </p:nvPr>
        </p:nvSpPr>
        <p:spPr>
          <a:xfrm rot="0">
            <a:off x="4038600" y="857250"/>
            <a:ext cx="4114800" cy="2314575"/>
          </a:xfrm>
          <a:prstGeom prst="rect"/>
          <a:noFill/>
          <a:ln w="12700" cmpd="sng" cap="flat">
            <a:noFill/>
            <a:prstDash val="solid"/>
            <a:miter/>
          </a:ln>
        </p:spPr>
      </p:sp>
      <p:sp>
        <p:nvSpPr>
          <p:cNvPr id="20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9733160"/>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09" name="对象"/>
          <p:cNvSpPr>
            <a:spLocks noGrp="1"/>
          </p:cNvSpPr>
          <p:nvPr>
            <p:ph type="sldImg"/>
          </p:nvPr>
        </p:nvSpPr>
        <p:spPr>
          <a:xfrm rot="0">
            <a:off x="4038600" y="857250"/>
            <a:ext cx="4114800" cy="2314575"/>
          </a:xfrm>
          <a:prstGeom prst="rect"/>
          <a:noFill/>
          <a:ln w="12700" cmpd="sng" cap="flat">
            <a:noFill/>
            <a:prstDash val="solid"/>
            <a:miter/>
          </a:ln>
        </p:spPr>
      </p:sp>
      <p:sp>
        <p:nvSpPr>
          <p:cNvPr id="2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5856158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540614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489931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097041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5" name="对象"/>
          <p:cNvSpPr>
            <a:spLocks noGrp="1"/>
          </p:cNvSpPr>
          <p:nvPr>
            <p:ph type="sldImg"/>
          </p:nvPr>
        </p:nvSpPr>
        <p:spPr>
          <a:xfrm rot="0">
            <a:off x="4038600" y="857250"/>
            <a:ext cx="4114800" cy="2314575"/>
          </a:xfrm>
          <a:prstGeom prst="rect"/>
          <a:noFill/>
          <a:ln w="12700" cmpd="sng" cap="flat">
            <a:noFill/>
            <a:prstDash val="solid"/>
            <a:miter/>
          </a:ln>
        </p:spPr>
      </p:sp>
      <p:sp>
        <p:nvSpPr>
          <p:cNvPr id="14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784613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6" name="对象"/>
          <p:cNvSpPr>
            <a:spLocks noGrp="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292798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432950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9932217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81" name="对象"/>
          <p:cNvSpPr>
            <a:spLocks noGrp="1"/>
          </p:cNvSpPr>
          <p:nvPr>
            <p:ph type="sldImg"/>
          </p:nvPr>
        </p:nvSpPr>
        <p:spPr>
          <a:xfrm rot="0">
            <a:off x="4038600" y="857250"/>
            <a:ext cx="4114800" cy="2314575"/>
          </a:xfrm>
          <a:prstGeom prst="rect"/>
          <a:noFill/>
          <a:ln w="12700" cmpd="sng" cap="flat">
            <a:noFill/>
            <a:prstDash val="solid"/>
            <a:miter/>
          </a:ln>
        </p:spPr>
      </p:sp>
      <p:sp>
        <p:nvSpPr>
          <p:cNvPr id="1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0969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7285491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709133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414757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1554367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65157885"/>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1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1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1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2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21" name="文本框"/>
          <p:cNvSpPr>
            <a:spLocks xmlns:a="http://schemas.openxmlformats.org/drawingml/2006/main" noGrp="1"/>
          </p:cNvSpPr>
          <p:nvPr>
            <p:ph type="body" idx="1"/>
          </p:nvPr>
        </p:nvSpPr>
        <p:spPr>
          <a:xfrm xmlns:a="http://schemas.openxmlformats.org/drawingml/2006/main" rot="0">
            <a:off x="609600" y="1577340"/>
            <a:ext cx="10972800" cy="452627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22"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23"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24"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4374497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827638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556693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536643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003516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266609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65331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284565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512666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5685014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eg"/><Relationship Id="rId3" Type="http://schemas.openxmlformats.org/officeDocument/2006/relationships/hyperlink" Target="https://thebluediamondgallery.com/finger01/e/employee.html" TargetMode="External"/><Relationship Id="rId4" Type="http://schemas.openxmlformats.org/officeDocument/2006/relationships/hyperlink" Target="https://creativecommons.org/licenses/by-sa/3.0/" TargetMode="External"/><Relationship Id="rId5" Type="http://schemas.openxmlformats.org/officeDocument/2006/relationships/slideLayout" Target="../slideLayouts/slideLayout14.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DEEPAN.K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a:t>
            </a:r>
            <a:r>
              <a:rPr lang="en-US" altLang="zh-CN" sz="2400" b="0" i="0" u="none" strike="noStrike" kern="1200" cap="none" spc="0" baseline="0">
                <a:solidFill>
                  <a:schemeClr val="tx1"/>
                </a:solidFill>
                <a:latin typeface="Calibri" pitchFamily="0" charset="0"/>
                <a:ea typeface="宋体" pitchFamily="0" charset="0"/>
                <a:cs typeface="Calibri" pitchFamily="0" charset="0"/>
              </a:rPr>
              <a:t>3224</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1473122203224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a:t>
            </a:r>
            <a:r>
              <a:rPr lang="en-US" altLang="zh-CN" sz="2400" b="0" i="0" u="none" strike="noStrike" kern="1200" cap="none" spc="0" baseline="0">
                <a:solidFill>
                  <a:schemeClr val="tx1"/>
                </a:solidFill>
                <a:latin typeface="Calibri" pitchFamily="0" charset="0"/>
                <a:ea typeface="宋体" pitchFamily="0" charset="0"/>
                <a:cs typeface="Calibri" pitchFamily="0" charset="0"/>
              </a:rPr>
              <a:t>.COM CORPORATE SECRETRARYSHIP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ST.THOMAS COLLEGE OF ARTS &amp;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7143559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6"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7" name="文本框"/>
          <p:cNvSpPr>
            <a:spLocks noGrp="1"/>
          </p:cNvSpPr>
          <p:nvPr>
            <p:ph type="title"/>
          </p:nvPr>
        </p:nvSpPr>
        <p:spPr>
          <a:xfrm rot="0">
            <a:off x="755332" y="385444"/>
            <a:ext cx="10681335" cy="147732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8" name="文本框"/>
          <p:cNvSpPr>
            <a:spLocks noGrp="1"/>
          </p:cNvSpPr>
          <p:nvPr>
            <p:ph type="body" idx="1"/>
          </p:nvPr>
        </p:nvSpPr>
        <p:spPr>
          <a:xfrm rot="0">
            <a:off x="457200" y="1219200"/>
            <a:ext cx="9524999" cy="664521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0" cap="none" spc="0" baseline="0">
                <a:solidFill>
                  <a:srgbClr val="538ED5"/>
                </a:solidFill>
                <a:latin typeface="Calibri" pitchFamily="0" charset="0"/>
                <a:ea typeface="宋体" pitchFamily="0" charset="0"/>
                <a:cs typeface="Lucida Sans" pitchFamily="0" charset="0"/>
              </a:rPr>
              <a:t>Data collection </a:t>
            </a:r>
            <a:endParaRPr lang="en-US" altLang="zh-CN" sz="3600" b="0" i="0" u="none" strike="noStrike" kern="0" cap="none" spc="0" baseline="0">
              <a:solidFill>
                <a:srgbClr val="538ED5"/>
              </a:solidFill>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The employee performance analysis table are taken from the website called Kaggle .</a:t>
            </a:r>
            <a:endParaRPr lang="en-US" altLang="zh-CN" sz="20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endParaRPr lang="en-US" altLang="zh-CN" sz="20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From the data we had some missing figures to identify the missing terms we use conditional techniques to identify the missing terms like exit data etc..</a:t>
            </a:r>
            <a:endParaRPr lang="en-US" altLang="zh-CN" sz="20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endParaRPr lang="en-US" altLang="zh-CN" sz="20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Then we used filtering and sorting to fill the  missing </a:t>
            </a:r>
            <a:r>
              <a:rPr lang="en-US" altLang="zh-CN" sz="2000" b="0" i="0" u="none" strike="noStrike" kern="0" cap="none" spc="0" baseline="0">
                <a:latin typeface="Calibri" pitchFamily="0" charset="0"/>
                <a:ea typeface="宋体" pitchFamily="0" charset="0"/>
                <a:cs typeface="Lucida Sans" pitchFamily="0" charset="0"/>
              </a:rPr>
              <a:t>figues</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solidFill>
                  <a:srgbClr val="538ED5"/>
                </a:solidFill>
                <a:latin typeface="Calibri" pitchFamily="0" charset="0"/>
                <a:ea typeface="宋体" pitchFamily="0" charset="0"/>
                <a:cs typeface="Lucida Sans" pitchFamily="0" charset="0"/>
              </a:rPr>
              <a:t>Features collection </a:t>
            </a:r>
            <a:endParaRPr lang="en-US" altLang="zh-CN" sz="3600" b="0" i="0" u="none" strike="noStrike" kern="0" cap="none" spc="0" baseline="0">
              <a:solidFill>
                <a:srgbClr val="538ED5"/>
              </a:solidFill>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Pivot table</a:t>
            </a:r>
            <a:endParaRPr lang="en-US" altLang="zh-CN" sz="20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Ø"/>
            </a:pPr>
            <a:endParaRPr lang="en-US" altLang="zh-CN" sz="20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Charts</a:t>
            </a:r>
            <a:endParaRPr lang="en-US" altLang="zh-CN" sz="20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Ø"/>
            </a:pPr>
            <a:endParaRPr lang="en-US" altLang="zh-CN" sz="20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Conditional formatting</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a:t>
            </a: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202274949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文本框"/>
          <p:cNvSpPr>
            <a:spLocks noGrp="1"/>
          </p:cNvSpPr>
          <p:nvPr>
            <p:ph type="body" idx="1"/>
          </p:nvPr>
        </p:nvSpPr>
        <p:spPr>
          <a:xfrm rot="0">
            <a:off x="152400" y="0"/>
            <a:ext cx="9677400" cy="61247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538ED5"/>
                </a:solidFill>
                <a:latin typeface="Calibri" pitchFamily="0" charset="0"/>
                <a:ea typeface="宋体" pitchFamily="0" charset="0"/>
                <a:cs typeface="Lucida Sans" pitchFamily="0" charset="0"/>
              </a:rPr>
              <a:t> </a:t>
            </a:r>
            <a:r>
              <a:rPr lang="en-US" altLang="zh-CN" sz="3600" b="0" i="0" u="none" strike="noStrike" kern="0" cap="none" spc="0" baseline="0">
                <a:solidFill>
                  <a:srgbClr val="538ED5"/>
                </a:solidFill>
                <a:latin typeface="Calibri" pitchFamily="0" charset="0"/>
                <a:ea typeface="宋体" pitchFamily="0" charset="0"/>
                <a:cs typeface="Lucida Sans" pitchFamily="0" charset="0"/>
              </a:rPr>
              <a:t>Pivot table </a:t>
            </a:r>
            <a:endParaRPr lang="en-US" altLang="zh-CN" sz="3600" b="0" i="0" u="none" strike="noStrike" kern="0" cap="none" spc="0" baseline="0">
              <a:solidFill>
                <a:srgbClr val="538ED5"/>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pitchFamily="0" charset="0"/>
              </a:rPr>
              <a:t>Click insert </a:t>
            </a:r>
            <a:endParaRPr lang="en-US" altLang="zh-CN" sz="20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pitchFamily="0" charset="0"/>
              </a:rPr>
              <a:t>From the insert bar click pivot table in new excel sheet </a:t>
            </a:r>
            <a:endParaRPr lang="en-US" altLang="zh-CN" sz="20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pitchFamily="0" charset="0"/>
              </a:rPr>
              <a:t>Select business unit and drag it in row </a:t>
            </a:r>
            <a:endParaRPr lang="en-US" altLang="zh-CN" sz="20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pitchFamily="0" charset="0"/>
              </a:rPr>
              <a:t>Then select performance level and drag it in column</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pitchFamily="0" charset="0"/>
              </a:rPr>
              <a:t>5 .  Select gender in value</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solidFill>
                  <a:srgbClr val="538ED5"/>
                </a:solidFill>
                <a:latin typeface="Calibri" pitchFamily="0" charset="0"/>
                <a:ea typeface="宋体" pitchFamily="0" charset="0"/>
                <a:cs typeface="Lucida Sans" pitchFamily="0" charset="0"/>
              </a:rPr>
              <a:t>Performance level</a:t>
            </a:r>
            <a:endParaRPr lang="en-US" altLang="zh-CN" sz="3600" b="0" i="0" u="none" strike="noStrike" kern="0" cap="none" spc="0" baseline="0">
              <a:solidFill>
                <a:srgbClr val="538ED5"/>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From the pivot table we can see the analysis for female male and all and we can access all type of employees by  </a:t>
            </a:r>
            <a:r>
              <a:rPr lang="en-US" altLang="zh-CN" sz="2000" b="0" i="0" u="none" strike="noStrike" kern="0" cap="none" spc="0" baseline="0">
                <a:latin typeface="Calibri" pitchFamily="0" charset="0"/>
                <a:ea typeface="宋体" pitchFamily="0" charset="0"/>
                <a:cs typeface="Lucida Sans" pitchFamily="0" charset="0"/>
              </a:rPr>
              <a:t>inerting</a:t>
            </a:r>
            <a:r>
              <a:rPr lang="en-US" altLang="zh-CN" sz="2000" b="0" i="0" u="none" strike="noStrike" kern="0" cap="none" spc="0" baseline="0">
                <a:latin typeface="Calibri" pitchFamily="0" charset="0"/>
                <a:ea typeface="宋体" pitchFamily="0" charset="0"/>
                <a:cs typeface="Lucida Sans" pitchFamily="0" charset="0"/>
              </a:rPr>
              <a:t> slicers to see how many are full time ,part time and contract based employees.</a:t>
            </a:r>
            <a:endParaRPr lang="en-US" altLang="zh-CN" sz="20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Ø"/>
            </a:pPr>
            <a:endParaRPr lang="en-US" altLang="zh-CN" sz="20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Insert graph for better analysis the graph shows the accurate levels and the performance of employees. We can see the various graph by changing the options in the graph options.</a:t>
            </a:r>
            <a:endParaRPr lang="en-US" altLang="zh-CN" sz="20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Ø"/>
            </a:pP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0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39748270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8"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200" name="图表"/>
          <p:cNvGraphicFramePr/>
          <p:nvPr/>
        </p:nvGraphicFramePr>
        <p:xfrm>
          <a:off x="1447800" y="1600200"/>
          <a:ext cx="7620000" cy="40386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56445037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3" name="文本框"/>
          <p:cNvSpPr>
            <a:spLocks noGrp="1"/>
          </p:cNvSpPr>
          <p:nvPr>
            <p:ph type="title"/>
          </p:nvPr>
        </p:nvSpPr>
        <p:spPr>
          <a:xfrm rot="0">
            <a:off x="755332" y="385444"/>
            <a:ext cx="10681335" cy="43088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rebuchet MS" pitchFamily="0" charset="0"/>
                <a:ea typeface="宋体" pitchFamily="0" charset="0"/>
                <a:cs typeface="Trebuchet MS" pitchFamily="0" charset="0"/>
              </a:rPr>
              <a:t>Pie chart for high level performance</a:t>
            </a:r>
            <a:endParaRPr lang="zh-CN" altLang="en-US" sz="2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204" name="图表"/>
          <p:cNvGraphicFramePr/>
          <p:nvPr/>
        </p:nvGraphicFramePr>
        <p:xfrm>
          <a:off x="2667000" y="1219200"/>
          <a:ext cx="5715000" cy="3657600"/>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50396379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8" name="文本框"/>
          <p:cNvSpPr>
            <a:spLocks noGrp="1"/>
          </p:cNvSpPr>
          <p:nvPr>
            <p:ph type="body" idx="1"/>
          </p:nvPr>
        </p:nvSpPr>
        <p:spPr>
          <a:xfrm rot="0">
            <a:off x="609600" y="1577340"/>
            <a:ext cx="8991600" cy="2585322"/>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100000"/>
              </a:lnSpc>
              <a:spcBef>
                <a:spcPts val="0"/>
              </a:spcBef>
              <a:spcAft>
                <a:spcPts val="0"/>
              </a:spcAft>
              <a:buFont typeface="Wingdings" pitchFamily="2" charset="2"/>
              <a:buChar char="q"/>
            </a:pPr>
            <a:r>
              <a:rPr lang="en-US" altLang="zh-CN" sz="2800" b="0" i="0" u="none" strike="noStrike" kern="0" cap="none" spc="0" baseline="0">
                <a:latin typeface="Calibri" pitchFamily="0" charset="0"/>
                <a:ea typeface="宋体" pitchFamily="0" charset="0"/>
                <a:cs typeface="Lucida Sans" pitchFamily="0" charset="0"/>
              </a:rPr>
              <a:t>From the above analysis the low </a:t>
            </a:r>
            <a:r>
              <a:rPr lang="en-US" altLang="zh-CN" sz="2800" b="0" i="0" u="none" strike="noStrike" kern="0" cap="none" spc="0" baseline="0">
                <a:latin typeface="Calibri" pitchFamily="0" charset="0"/>
                <a:ea typeface="宋体" pitchFamily="0" charset="0"/>
                <a:cs typeface="Lucida Sans" pitchFamily="0" charset="0"/>
              </a:rPr>
              <a:t>level,medium</a:t>
            </a:r>
            <a:r>
              <a:rPr lang="en-US" altLang="zh-CN" sz="2800" b="0" i="0" u="none" strike="noStrike" kern="0" cap="none" spc="0" baseline="0">
                <a:latin typeface="Calibri" pitchFamily="0" charset="0"/>
                <a:ea typeface="宋体" pitchFamily="0" charset="0"/>
                <a:cs typeface="Lucida Sans" pitchFamily="0" charset="0"/>
              </a:rPr>
              <a:t> level to be improved by assigning various tasks and training in their field </a:t>
            </a:r>
            <a:endParaRPr lang="en-US" altLang="zh-CN" sz="2800" b="0" i="0" u="none" strike="noStrike" kern="0" cap="none" spc="0" baseline="0">
              <a:latin typeface="Calibri" pitchFamily="0" charset="0"/>
              <a:ea typeface="宋体" pitchFamily="0" charset="0"/>
              <a:cs typeface="Lucida Sans" pitchFamily="0" charset="0"/>
            </a:endParaRPr>
          </a:p>
          <a:p>
            <a:pPr marL="457200" indent="-457200" algn="l">
              <a:lnSpc>
                <a:spcPct val="100000"/>
              </a:lnSpc>
              <a:spcBef>
                <a:spcPts val="0"/>
              </a:spcBef>
              <a:spcAft>
                <a:spcPts val="0"/>
              </a:spcAft>
              <a:buFont typeface="Wingdings" pitchFamily="2" charset="2"/>
              <a:buChar char="q"/>
            </a:pPr>
            <a:endParaRPr lang="en-US" altLang="zh-CN" sz="2800" b="0" i="0" u="none" strike="noStrike" kern="0" cap="none" spc="0" baseline="0">
              <a:latin typeface="Calibri" pitchFamily="0" charset="0"/>
              <a:ea typeface="宋体" pitchFamily="0" charset="0"/>
              <a:cs typeface="Lucida Sans" pitchFamily="0" charset="0"/>
            </a:endParaRPr>
          </a:p>
          <a:p>
            <a:pPr marL="457200" indent="-457200" algn="l">
              <a:lnSpc>
                <a:spcPct val="100000"/>
              </a:lnSpc>
              <a:spcBef>
                <a:spcPts val="0"/>
              </a:spcBef>
              <a:spcAft>
                <a:spcPts val="0"/>
              </a:spcAft>
              <a:buFont typeface="Wingdings" pitchFamily="2" charset="2"/>
              <a:buChar char="q"/>
            </a:pPr>
            <a:r>
              <a:rPr lang="en-US" altLang="zh-CN" sz="2800" b="0" i="0" u="none" strike="noStrike" kern="0" cap="none" spc="0" baseline="0">
                <a:latin typeface="Calibri" pitchFamily="0" charset="0"/>
                <a:ea typeface="宋体" pitchFamily="0" charset="0"/>
                <a:cs typeface="Lucida Sans" pitchFamily="0" charset="0"/>
              </a:rPr>
              <a:t>The current high and very high level employees are improve their intensity by rewards and appreciations towards their growth to increase their participation and to give more potential towards their project</a:t>
            </a:r>
            <a:r>
              <a:rPr lang="en-US" altLang="zh-CN" sz="1800" b="0" i="0" u="none" strike="noStrike" kern="0" cap="none" spc="0" baseline="0">
                <a:latin typeface="Calibri" pitchFamily="0" charset="0"/>
                <a:ea typeface="宋体" pitchFamily="0" charset="0"/>
                <a:cs typeface="Lucida Sans" pitchFamily="0" charset="0"/>
              </a:rPr>
              <a:t>.</a:t>
            </a: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17892495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4410632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7474120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8" name="组合"/>
          <p:cNvGrpSpPr>
            <a:grpSpLocks/>
          </p:cNvGrpSpPr>
          <p:nvPr/>
        </p:nvGrpSpPr>
        <p:grpSpPr>
          <a:xfrm>
            <a:off x="7991475" y="2933700"/>
            <a:ext cx="2762249" cy="3257550"/>
            <a:chOff x="7991475" y="2933700"/>
            <a:chExt cx="2762249" cy="325755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0"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1" name="文本框"/>
          <p:cNvSpPr>
            <a:spLocks noGrp="1"/>
          </p:cNvSpPr>
          <p:nvPr>
            <p:ph type="body" idx="1"/>
          </p:nvPr>
        </p:nvSpPr>
        <p:spPr>
          <a:xfrm rot="0">
            <a:off x="990600" y="2004631"/>
            <a:ext cx="7848599" cy="2585322"/>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pitchFamily="0" charset="0"/>
              </a:rPr>
              <a:t>Analysing</a:t>
            </a:r>
            <a:r>
              <a:rPr lang="en-US" altLang="zh-CN" sz="2800" b="0" i="0" u="none" strike="noStrike" kern="0" cap="none" spc="0" baseline="0">
                <a:latin typeface="Calibri" pitchFamily="0" charset="0"/>
                <a:ea typeface="宋体" pitchFamily="0" charset="0"/>
                <a:cs typeface="Lucida Sans" pitchFamily="0" charset="0"/>
              </a:rPr>
              <a:t> employee performance to track their working skills and to motivate the low level employees by various tasks .</a:t>
            </a:r>
            <a:endParaRPr lang="en-US" altLang="zh-CN" sz="2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pitchFamily="0" charset="0"/>
              </a:rPr>
              <a:t>To track the performance and give rewards to improve the current performance</a:t>
            </a:r>
            <a:r>
              <a:rPr lang="en-US" altLang="zh-CN" sz="1800" b="0" i="0" u="none" strike="noStrike" kern="0" cap="none" spc="0" baseline="0">
                <a:latin typeface="Calibri" pitchFamily="0" charset="0"/>
                <a:ea typeface="宋体" pitchFamily="0" charset="0"/>
                <a:cs typeface="Lucida Sans" pitchFamily="0" charset="0"/>
              </a:rPr>
              <a:t>.</a:t>
            </a:r>
            <a:endParaRPr lang="zh-CN" altLang="en-US" sz="1800" b="0" i="0" u="none" strike="noStrike" kern="0" cap="none" spc="0" baseline="0">
              <a:latin typeface="Calibri" pitchFamily="0" charset="0"/>
              <a:ea typeface="宋体" pitchFamily="0" charset="0"/>
              <a:cs typeface="Lucida Sans" pitchFamily="0" charset="0"/>
            </a:endParaRPr>
          </a:p>
        </p:txBody>
      </p:sp>
      <p:sp>
        <p:nvSpPr>
          <p:cNvPr id="13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3"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21315130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9" name="组合"/>
          <p:cNvGrpSpPr>
            <a:grpSpLocks/>
          </p:cNvGrpSpPr>
          <p:nvPr/>
        </p:nvGrpSpPr>
        <p:grpSpPr>
          <a:xfrm>
            <a:off x="8658225" y="2647950"/>
            <a:ext cx="3533775" cy="3810000"/>
            <a:chOff x="8658225" y="2647950"/>
            <a:chExt cx="3533775" cy="3810000"/>
          </a:xfrm>
        </p:grpSpPr>
        <p:sp>
          <p:nvSpPr>
            <p:cNvPr id="13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4" name="矩形"/>
          <p:cNvSpPr>
            <a:spLocks/>
          </p:cNvSpPr>
          <p:nvPr/>
        </p:nvSpPr>
        <p:spPr>
          <a:xfrm rot="0">
            <a:off x="1066800" y="2362200"/>
            <a:ext cx="7924800" cy="3882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In this project we known about the employees how they perform by various graph and pivot table</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
            </a:pP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Employee performance analysis is important to identify the performance level toward the project and improve their level by assigning new </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taks</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to emerge themselves .</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3196309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1" name="文本框"/>
          <p:cNvSpPr>
            <a:spLocks noGrp="1"/>
          </p:cNvSpPr>
          <p:nvPr>
            <p:ph type="body" idx="1"/>
          </p:nvPr>
        </p:nvSpPr>
        <p:spPr>
          <a:xfrm rot="0">
            <a:off x="609600" y="1577340"/>
            <a:ext cx="10972800" cy="270843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2" charset="2"/>
              <a:buChar char="§"/>
            </a:pPr>
            <a:r>
              <a:rPr lang="en-US" altLang="zh-CN" sz="2800" b="0" i="0" u="none" strike="noStrike" kern="0" cap="none" spc="0" baseline="0">
                <a:latin typeface="Calibri" pitchFamily="0" charset="0"/>
                <a:ea typeface="宋体" pitchFamily="0" charset="0"/>
                <a:cs typeface="Lucida Sans" pitchFamily="0" charset="0"/>
              </a:rPr>
              <a:t>Employees</a:t>
            </a:r>
            <a:endParaRPr lang="en-US" altLang="zh-CN" sz="2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
            </a:pPr>
            <a:endParaRPr lang="en-US" altLang="zh-CN" sz="2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
            </a:pPr>
            <a:r>
              <a:rPr lang="en-US" altLang="zh-CN" sz="2800" b="0" i="0" u="none" strike="noStrike" kern="0" cap="none" spc="0" baseline="0">
                <a:latin typeface="Calibri" pitchFamily="0" charset="0"/>
                <a:ea typeface="宋体" pitchFamily="0" charset="0"/>
                <a:cs typeface="Lucida Sans" pitchFamily="0" charset="0"/>
              </a:rPr>
              <a:t>Organisations</a:t>
            </a:r>
            <a:endParaRPr lang="en-US" altLang="zh-CN" sz="2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
            </a:pPr>
            <a:endParaRPr lang="en-US" altLang="zh-CN" sz="2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
            </a:pPr>
            <a:r>
              <a:rPr lang="en-US" altLang="zh-CN" sz="2800" b="0" i="0" u="none" strike="noStrike" kern="0" cap="none" spc="0" baseline="0">
                <a:latin typeface="Calibri" pitchFamily="0" charset="0"/>
                <a:ea typeface="宋体" pitchFamily="0" charset="0"/>
                <a:cs typeface="Lucida Sans" pitchFamily="0" charset="0"/>
              </a:rPr>
              <a:t>Employers</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5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pic>
        <p:nvPicPr>
          <p:cNvPr id="154" name="图片"/>
          <p:cNvPicPr>
            <a:picLocks noChangeAspect="1"/>
          </p:cNvPicPr>
          <p:nvPr/>
        </p:nvPicPr>
        <p:blipFill>
          <a:blip r:embed="rId2" cstate="print"/>
          <a:stretch>
            <a:fillRect/>
          </a:stretch>
        </p:blipFill>
        <p:spPr>
          <a:xfrm rot="0">
            <a:off x="5562600" y="1501139"/>
            <a:ext cx="4038600" cy="2410656"/>
          </a:xfrm>
          <a:prstGeom prst="rect"/>
          <a:noFill/>
          <a:ln w="12700" cmpd="sng" cap="flat">
            <a:noFill/>
            <a:prstDash val="solid"/>
            <a:miter/>
          </a:ln>
        </p:spPr>
      </p:pic>
      <p:sp>
        <p:nvSpPr>
          <p:cNvPr id="155" name="矩形"/>
          <p:cNvSpPr>
            <a:spLocks/>
          </p:cNvSpPr>
          <p:nvPr/>
        </p:nvSpPr>
        <p:spPr>
          <a:xfrm rot="0">
            <a:off x="3124200" y="7270553"/>
            <a:ext cx="10287000" cy="2152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900" b="0" i="0" u="none" strike="noStrike" kern="1200" cap="none" spc="0" baseline="0">
                <a:solidFill>
                  <a:schemeClr val="tx1"/>
                </a:solidFill>
                <a:latin typeface="Calibri" pitchFamily="0" charset="0"/>
                <a:ea typeface="宋体" pitchFamily="0" charset="0"/>
                <a:cs typeface="Calibri" pitchFamily="0" charset="0"/>
                <a:hlinkClick r:id="rId3"/>
              </a:rPr>
              <a:t>This Photo</a:t>
            </a:r>
            <a:r>
              <a:rPr lang="en-US" altLang="zh-CN" sz="900" b="0" i="0" u="none" strike="noStrike" kern="1200" cap="none" spc="0" baseline="0">
                <a:solidFill>
                  <a:schemeClr val="tx1"/>
                </a:solidFill>
                <a:latin typeface="Calibri" pitchFamily="0" charset="0"/>
                <a:ea typeface="宋体" pitchFamily="0" charset="0"/>
                <a:cs typeface="Calibri" pitchFamily="0" charset="0"/>
              </a:rPr>
              <a:t> by Unknown Author is licensed under </a:t>
            </a:r>
            <a:r>
              <a:rPr lang="en-US" altLang="zh-CN" sz="900" b="0" i="0" u="none" strike="noStrike" kern="1200" cap="none" spc="0" baseline="0">
                <a:solidFill>
                  <a:schemeClr val="tx1"/>
                </a:solidFill>
                <a:latin typeface="Calibri" pitchFamily="0" charset="0"/>
                <a:ea typeface="宋体" pitchFamily="0" charset="0"/>
                <a:cs typeface="Calibri" pitchFamily="0" charset="0"/>
                <a:hlinkClick r:id="rId4"/>
              </a:rPr>
              <a:t>CC BY-SA</a:t>
            </a:r>
            <a:endParaRPr lang="zh-CN" altLang="en-US" sz="9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2219433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8" name="图片"/>
          <p:cNvPicPr>
            <a:picLocks/>
          </p:cNvPicPr>
          <p:nvPr/>
        </p:nvPicPr>
        <p:blipFill>
          <a:blip r:embed="rId1" cstate="print"/>
          <a:stretch>
            <a:fillRect/>
          </a:stretch>
        </p:blipFill>
        <p:spPr>
          <a:xfrm rot="0">
            <a:off x="143491" y="1447800"/>
            <a:ext cx="2695574" cy="3248025"/>
          </a:xfrm>
          <a:prstGeom prst="rect"/>
          <a:noFill/>
          <a:ln w="12700" cmpd="sng" cap="flat">
            <a:noFill/>
            <a:prstDash val="solid"/>
            <a:miter/>
          </a:ln>
        </p:spPr>
      </p:pic>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2" name="文本框"/>
          <p:cNvSpPr>
            <a:spLocks noGrp="1"/>
          </p:cNvSpPr>
          <p:nvPr>
            <p:ph type="title"/>
          </p:nvPr>
        </p:nvSpPr>
        <p:spPr>
          <a:xfrm rot="0">
            <a:off x="755332" y="385444"/>
            <a:ext cx="1068133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文本框"/>
          <p:cNvSpPr>
            <a:spLocks noGrp="1"/>
          </p:cNvSpPr>
          <p:nvPr>
            <p:ph type="body" idx="1"/>
          </p:nvPr>
        </p:nvSpPr>
        <p:spPr>
          <a:xfrm rot="0">
            <a:off x="3352800" y="2019300"/>
            <a:ext cx="5562600" cy="3937665"/>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pitchFamily="0" charset="0"/>
              </a:rPr>
              <a:t>Filtering – remove missing</a:t>
            </a:r>
            <a:endParaRPr lang="en-US" altLang="zh-CN" sz="24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
            </a:pPr>
            <a:endParaRPr lang="en-US" altLang="zh-CN" sz="24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pitchFamily="0" charset="0"/>
              </a:rPr>
              <a:t>Charts    - visualization repots</a:t>
            </a:r>
            <a:endParaRPr lang="en-US" altLang="zh-CN" sz="24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
            </a:pPr>
            <a:endParaRPr lang="en-US" altLang="zh-CN" sz="24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pitchFamily="0" charset="0"/>
              </a:rPr>
              <a:t>Pivot </a:t>
            </a:r>
            <a:r>
              <a:rPr lang="en-US" altLang="zh-CN" sz="2400" b="0" i="0" u="none" strike="noStrike" kern="0" cap="none" spc="0" baseline="0">
                <a:latin typeface="Calibri" pitchFamily="0" charset="0"/>
                <a:ea typeface="宋体" pitchFamily="0" charset="0"/>
                <a:cs typeface="Lucida Sans" pitchFamily="0" charset="0"/>
              </a:rPr>
              <a:t>tabe</a:t>
            </a:r>
            <a:r>
              <a:rPr lang="en-US" altLang="zh-CN" sz="2400" b="0" i="0" u="none" strike="noStrike" kern="0" cap="none" spc="0" baseline="0">
                <a:latin typeface="Calibri" pitchFamily="0" charset="0"/>
                <a:ea typeface="宋体" pitchFamily="0" charset="0"/>
                <a:cs typeface="Lucida Sans" pitchFamily="0" charset="0"/>
              </a:rPr>
              <a:t> – summary</a:t>
            </a:r>
            <a:endParaRPr lang="en-US" altLang="zh-CN" sz="24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
            </a:pPr>
            <a:endParaRPr lang="en-US" altLang="zh-CN" sz="24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pitchFamily="0" charset="0"/>
              </a:rPr>
              <a:t>Conditional formatting – identify missing</a:t>
            </a:r>
            <a:endParaRPr lang="en-US" altLang="zh-CN" sz="24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
            </a:pPr>
            <a:endParaRPr lang="en-US" altLang="zh-CN" sz="24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pitchFamily="0" charset="0"/>
              </a:rPr>
              <a:t>Formula   - performance level </a:t>
            </a:r>
            <a:endParaRPr lang="zh-CN" altLang="en-US" sz="2400" b="0" i="0" u="none" strike="noStrike" kern="0" cap="none" spc="0" baseline="0">
              <a:latin typeface="Calibri" pitchFamily="0" charset="0"/>
              <a:ea typeface="宋体" pitchFamily="0" charset="0"/>
              <a:cs typeface="Lucida Sans" pitchFamily="0" charset="0"/>
            </a:endParaRPr>
          </a:p>
        </p:txBody>
      </p:sp>
      <p:sp>
        <p:nvSpPr>
          <p:cNvPr id="16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6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88261467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9" name="文本框"/>
          <p:cNvSpPr>
            <a:spLocks noGrp="1"/>
          </p:cNvSpPr>
          <p:nvPr>
            <p:ph type="body" idx="1"/>
          </p:nvPr>
        </p:nvSpPr>
        <p:spPr>
          <a:xfrm rot="0">
            <a:off x="228600" y="1371600"/>
            <a:ext cx="10820400" cy="489364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pitchFamily="0" charset="0"/>
              </a:rPr>
              <a:t>Employee data set  - the employee </a:t>
            </a:r>
            <a:r>
              <a:rPr lang="en-US" altLang="zh-CN" sz="2000" b="0" i="0" u="none" strike="noStrike" kern="0" cap="none" spc="0" baseline="0">
                <a:latin typeface="Calibri" pitchFamily="0" charset="0"/>
                <a:ea typeface="宋体" pitchFamily="0" charset="0"/>
                <a:cs typeface="Lucida Sans" pitchFamily="0" charset="0"/>
              </a:rPr>
              <a:t>datas</a:t>
            </a:r>
            <a:r>
              <a:rPr lang="en-US" altLang="zh-CN" sz="2000" b="0" i="0" u="none" strike="noStrike" kern="0" cap="none" spc="0" baseline="0">
                <a:latin typeface="Calibri" pitchFamily="0" charset="0"/>
                <a:ea typeface="宋体" pitchFamily="0" charset="0"/>
                <a:cs typeface="Lucida Sans" pitchFamily="0" charset="0"/>
              </a:rPr>
              <a:t> are taken from the Kaggle to analysis employe performance</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FF0000"/>
                </a:solidFill>
                <a:latin typeface="Calibri" pitchFamily="0" charset="0"/>
                <a:ea typeface="宋体" pitchFamily="0" charset="0"/>
                <a:cs typeface="Lucida Sans" pitchFamily="0" charset="0"/>
              </a:rPr>
              <a:t>9</a:t>
            </a:r>
            <a:r>
              <a:rPr lang="en-US" altLang="zh-CN" sz="2000" b="0" i="0" u="none" strike="noStrike" kern="0" cap="none" spc="0" baseline="0">
                <a:latin typeface="Calibri" pitchFamily="0" charset="0"/>
                <a:ea typeface="宋体" pitchFamily="0" charset="0"/>
                <a:cs typeface="Lucida Sans" pitchFamily="0" charset="0"/>
              </a:rPr>
              <a:t> features</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FF0000"/>
                </a:solidFill>
                <a:latin typeface="Calibri" pitchFamily="0" charset="0"/>
                <a:ea typeface="宋体" pitchFamily="0" charset="0"/>
                <a:cs typeface="Lucida Sans" pitchFamily="0" charset="0"/>
              </a:rPr>
              <a:t>Employee ID</a:t>
            </a:r>
            <a:r>
              <a:rPr lang="en-US" altLang="zh-CN" sz="2000" b="0" i="0" u="none" strike="noStrike" kern="0" cap="none" spc="0" baseline="0">
                <a:latin typeface="Calibri" pitchFamily="0" charset="0"/>
                <a:ea typeface="宋体" pitchFamily="0" charset="0"/>
                <a:cs typeface="Lucida Sans" pitchFamily="0" charset="0"/>
              </a:rPr>
              <a:t>: Unique identifier for each employee in the organization.</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FF0000"/>
                </a:solidFill>
                <a:latin typeface="Calibri" pitchFamily="0" charset="0"/>
                <a:ea typeface="宋体" pitchFamily="0" charset="0"/>
                <a:cs typeface="Lucida Sans" pitchFamily="0" charset="0"/>
              </a:rPr>
              <a:t>First Name</a:t>
            </a:r>
            <a:r>
              <a:rPr lang="en-US" altLang="zh-CN" sz="2000" b="0" i="0" u="none" strike="noStrike" kern="0" cap="none" spc="0" baseline="0">
                <a:latin typeface="Calibri" pitchFamily="0" charset="0"/>
                <a:ea typeface="宋体" pitchFamily="0" charset="0"/>
                <a:cs typeface="Lucida Sans" pitchFamily="0" charset="0"/>
              </a:rPr>
              <a:t>: The first name of the employee.</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FF0000"/>
                </a:solidFill>
                <a:latin typeface="Calibri" pitchFamily="0" charset="0"/>
                <a:ea typeface="宋体" pitchFamily="0" charset="0"/>
                <a:cs typeface="Lucida Sans" pitchFamily="0" charset="0"/>
              </a:rPr>
              <a:t>Title:</a:t>
            </a:r>
            <a:r>
              <a:rPr lang="en-US" altLang="zh-CN" sz="2000" b="0" i="0" u="none" strike="noStrike" kern="0" cap="none" spc="0" baseline="0">
                <a:latin typeface="Calibri" pitchFamily="0" charset="0"/>
                <a:ea typeface="宋体" pitchFamily="0" charset="0"/>
                <a:cs typeface="Lucida Sans" pitchFamily="0" charset="0"/>
              </a:rPr>
              <a:t> The job title or position of the employee within the organization</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pitchFamily="0" charset="0"/>
              </a:rPr>
              <a:t>.</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pitchFamily="0" charset="0"/>
              </a:rPr>
              <a:t>.</a:t>
            </a:r>
            <a:r>
              <a:rPr lang="en-US" altLang="zh-CN" sz="2000" b="0" i="0" u="none" strike="noStrike" kern="0" cap="none" spc="0" baseline="0">
                <a:solidFill>
                  <a:srgbClr val="FF0000"/>
                </a:solidFill>
                <a:latin typeface="Calibri" pitchFamily="0" charset="0"/>
                <a:ea typeface="宋体" pitchFamily="0" charset="0"/>
                <a:cs typeface="Lucida Sans" pitchFamily="0" charset="0"/>
              </a:rPr>
              <a:t>Business Unit</a:t>
            </a:r>
            <a:r>
              <a:rPr lang="en-US" altLang="zh-CN" sz="2000" b="0" i="0" u="none" strike="noStrike" kern="0" cap="none" spc="0" baseline="0">
                <a:latin typeface="Calibri" pitchFamily="0" charset="0"/>
                <a:ea typeface="宋体" pitchFamily="0" charset="0"/>
                <a:cs typeface="Lucida Sans" pitchFamily="0" charset="0"/>
              </a:rPr>
              <a:t>: The specific business unit or department to which the employee belongs.</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FF0000"/>
                </a:solidFill>
                <a:latin typeface="Calibri" pitchFamily="0" charset="0"/>
                <a:ea typeface="宋体" pitchFamily="0" charset="0"/>
                <a:cs typeface="Lucida Sans" pitchFamily="0" charset="0"/>
              </a:rPr>
              <a:t>Employee Status</a:t>
            </a:r>
            <a:r>
              <a:rPr lang="en-US" altLang="zh-CN" sz="2000" b="0" i="0" u="none" strike="noStrike" kern="0" cap="none" spc="0" baseline="0">
                <a:latin typeface="Calibri" pitchFamily="0" charset="0"/>
                <a:ea typeface="宋体" pitchFamily="0" charset="0"/>
                <a:cs typeface="Lucida Sans" pitchFamily="0" charset="0"/>
              </a:rPr>
              <a:t>: The current employment status of the employee (e.g., Active, On Leave, Terminated).</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FF0000"/>
                </a:solidFill>
                <a:latin typeface="Calibri" pitchFamily="0" charset="0"/>
                <a:ea typeface="宋体" pitchFamily="0" charset="0"/>
                <a:cs typeface="Lucida Sans" pitchFamily="0" charset="0"/>
              </a:rPr>
              <a:t>Employee Type</a:t>
            </a:r>
            <a:r>
              <a:rPr lang="en-US" altLang="zh-CN" sz="2000" b="0" i="0" u="none" strike="noStrike" kern="0" cap="none" spc="0" baseline="0">
                <a:latin typeface="Calibri" pitchFamily="0" charset="0"/>
                <a:ea typeface="宋体" pitchFamily="0" charset="0"/>
                <a:cs typeface="Lucida Sans" pitchFamily="0" charset="0"/>
              </a:rPr>
              <a:t>: The type of employment the employee has (e.g., Full-time, Part-time, Contract).</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52340195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7"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7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219200" y="2354703"/>
            <a:ext cx="8686800"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=IFS(Z30&gt;=5,"VERY HIGH",Z30&gt;=4"HIGH",Z30&gt;=3"MED","TRUE","LOW"</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3440881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274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15</cp:revision>
  <dcterms:created xsi:type="dcterms:W3CDTF">2024-03-29T15:07:22Z</dcterms:created>
  <dcterms:modified xsi:type="dcterms:W3CDTF">2024-09-10T03:49:34Z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