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erif Display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DM Sans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6.png" Type="http://schemas.openxmlformats.org/officeDocument/2006/relationships/image"/><Relationship Id="rId5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95726" y="1741007"/>
            <a:ext cx="12108859" cy="308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35"/>
              </a:lnSpc>
            </a:pPr>
            <a:r>
              <a:rPr lang="en-US" sz="10941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Event Management System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086063" y="5143500"/>
            <a:ext cx="4328186" cy="5143500"/>
            <a:chOff x="0" y="0"/>
            <a:chExt cx="5770914" cy="685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76697" y="0"/>
              <a:ext cx="2952985" cy="4682701"/>
            </a:xfrm>
            <a:custGeom>
              <a:avLst/>
              <a:gdLst/>
              <a:ahLst/>
              <a:cxnLst/>
              <a:rect r="r" b="b" t="t" l="l"/>
              <a:pathLst>
                <a:path h="4682701" w="2952985">
                  <a:moveTo>
                    <a:pt x="0" y="0"/>
                  </a:moveTo>
                  <a:lnTo>
                    <a:pt x="2952985" y="0"/>
                  </a:lnTo>
                  <a:lnTo>
                    <a:pt x="2952985" y="4682701"/>
                  </a:lnTo>
                  <a:lnTo>
                    <a:pt x="0" y="4682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3262476"/>
              <a:ext cx="5770914" cy="3595524"/>
            </a:xfrm>
            <a:custGeom>
              <a:avLst/>
              <a:gdLst/>
              <a:ahLst/>
              <a:cxnLst/>
              <a:rect r="r" b="b" t="t" l="l"/>
              <a:pathLst>
                <a:path h="3595524" w="5770914">
                  <a:moveTo>
                    <a:pt x="0" y="0"/>
                  </a:moveTo>
                  <a:lnTo>
                    <a:pt x="5770914" y="0"/>
                  </a:lnTo>
                  <a:lnTo>
                    <a:pt x="5770914" y="3595524"/>
                  </a:lnTo>
                  <a:lnTo>
                    <a:pt x="0" y="3595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67534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9233"/>
            <a:ext cx="16230600" cy="4854703"/>
            <a:chOff x="0" y="0"/>
            <a:chExt cx="100607340" cy="300924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607341" cy="30092464"/>
            </a:xfrm>
            <a:custGeom>
              <a:avLst/>
              <a:gdLst/>
              <a:ahLst/>
              <a:cxnLst/>
              <a:rect r="r" b="b" t="t" l="l"/>
              <a:pathLst>
                <a:path h="30092464" w="100607341">
                  <a:moveTo>
                    <a:pt x="0" y="0"/>
                  </a:moveTo>
                  <a:lnTo>
                    <a:pt x="0" y="30092464"/>
                  </a:lnTo>
                  <a:lnTo>
                    <a:pt x="100607341" y="3009246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30031503"/>
                  </a:moveTo>
                  <a:lnTo>
                    <a:pt x="59690" y="30031503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300315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95375"/>
            <a:ext cx="81153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Abstract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0459" y="3742979"/>
            <a:ext cx="12212400" cy="5017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0"/>
              </a:lnSpc>
            </a:pPr>
            <a:r>
              <a:rPr lang="en-US" sz="2687" spc="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Event Management System is a web-based platform designed for college students and staff to organize, manage, and participate in campus events.</a:t>
            </a:r>
          </a:p>
          <a:p>
            <a:pPr algn="l" marL="580156" indent="-290078" lvl="1">
              <a:lnSpc>
                <a:spcPts val="4030"/>
              </a:lnSpc>
              <a:buFont typeface="Arial"/>
              <a:buChar char="•"/>
            </a:pPr>
            <a:r>
              <a:rPr lang="en-US" sz="2687" spc="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system provides an intuitive interface where staff can create and manage events, and students can discover, register, and view event details.</a:t>
            </a:r>
          </a:p>
          <a:p>
            <a:pPr algn="l" marL="580156" indent="-290078" lvl="1">
              <a:lnSpc>
                <a:spcPts val="4030"/>
              </a:lnSpc>
              <a:buFont typeface="Arial"/>
              <a:buChar char="•"/>
            </a:pPr>
            <a:r>
              <a:rPr lang="en-US" sz="2687" spc="2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Built using React (frontend), Spring Boot (backend), and MongoDB (database), it ensures scalability, efficiency, and ease of access for all users.</a:t>
            </a:r>
          </a:p>
          <a:p>
            <a:pPr algn="l">
              <a:lnSpc>
                <a:spcPts val="403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4468" y="3761795"/>
            <a:ext cx="7903328" cy="5496505"/>
            <a:chOff x="0" y="0"/>
            <a:chExt cx="48989738" cy="34070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89738" cy="34070754"/>
            </a:xfrm>
            <a:custGeom>
              <a:avLst/>
              <a:gdLst/>
              <a:ahLst/>
              <a:cxnLst/>
              <a:rect r="r" b="b" t="t" l="l"/>
              <a:pathLst>
                <a:path h="34070754" w="48989738">
                  <a:moveTo>
                    <a:pt x="0" y="0"/>
                  </a:moveTo>
                  <a:lnTo>
                    <a:pt x="0" y="34070754"/>
                  </a:lnTo>
                  <a:lnTo>
                    <a:pt x="48989738" y="3407075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4009794"/>
                  </a:moveTo>
                  <a:lnTo>
                    <a:pt x="59690" y="34009794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4009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55972" y="3761795"/>
            <a:ext cx="7903328" cy="5496505"/>
            <a:chOff x="0" y="0"/>
            <a:chExt cx="48989738" cy="340707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989738" cy="34070754"/>
            </a:xfrm>
            <a:custGeom>
              <a:avLst/>
              <a:gdLst/>
              <a:ahLst/>
              <a:cxnLst/>
              <a:rect r="r" b="b" t="t" l="l"/>
              <a:pathLst>
                <a:path h="34070754" w="48989738">
                  <a:moveTo>
                    <a:pt x="0" y="0"/>
                  </a:moveTo>
                  <a:lnTo>
                    <a:pt x="0" y="34070754"/>
                  </a:lnTo>
                  <a:lnTo>
                    <a:pt x="48989738" y="3407075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4009794"/>
                  </a:moveTo>
                  <a:lnTo>
                    <a:pt x="59690" y="34009794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4009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104900"/>
            <a:ext cx="9816923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Existing System &amp; Proposed System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5857" y="4148249"/>
            <a:ext cx="6096684" cy="38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1"/>
              </a:lnSpc>
            </a:pPr>
            <a:r>
              <a:rPr lang="en-US" b="true" sz="2279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Existing System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267" y="4464167"/>
            <a:ext cx="6117704" cy="4579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</a:p>
          <a:p>
            <a:pPr algn="l" marL="488869" indent="-244435" lvl="1">
              <a:lnSpc>
                <a:spcPts val="3396"/>
              </a:lnSpc>
              <a:buFont typeface="Arial"/>
              <a:buChar char="•"/>
            </a:pPr>
            <a:r>
              <a:rPr lang="en-US" sz="226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 event registrati</a:t>
            </a:r>
            <a:r>
              <a:rPr lang="en-US" sz="226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through Google forms or paper-based methods.</a:t>
            </a:r>
          </a:p>
          <a:p>
            <a:pPr algn="l" marL="467280" indent="-233640" lvl="1">
              <a:lnSpc>
                <a:spcPts val="3246"/>
              </a:lnSpc>
              <a:buFont typeface="Arial"/>
              <a:buChar char="•"/>
            </a:pPr>
            <a:r>
              <a:rPr lang="en-US" sz="2164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Difficult to track attendees and event capacities.</a:t>
            </a:r>
          </a:p>
          <a:p>
            <a:pPr algn="l" marL="467280" indent="-233640" lvl="1">
              <a:lnSpc>
                <a:spcPts val="3246"/>
              </a:lnSpc>
              <a:buFont typeface="Arial"/>
              <a:buChar char="•"/>
            </a:pPr>
            <a:r>
              <a:rPr lang="en-US" sz="2164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Event information spread across multiple channels (emails, WhatsApp, notice boards).</a:t>
            </a:r>
          </a:p>
          <a:p>
            <a:pPr algn="l" marL="467280" indent="-233640" lvl="1">
              <a:lnSpc>
                <a:spcPts val="3246"/>
              </a:lnSpc>
              <a:buFont typeface="Arial"/>
              <a:buChar char="•"/>
            </a:pPr>
            <a:r>
              <a:rPr lang="en-US" sz="2164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Lack of centralized data storage or event analytics.</a:t>
            </a:r>
          </a:p>
          <a:p>
            <a:pPr algn="l">
              <a:lnSpc>
                <a:spcPts val="324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894461" y="4148249"/>
            <a:ext cx="6096684" cy="38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1"/>
              </a:lnSpc>
            </a:pPr>
            <a:r>
              <a:rPr lang="en-US" b="true" sz="2279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Proposed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45409" y="4812861"/>
            <a:ext cx="6594788" cy="4445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centralized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web platform for all departmental and college events.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ff login for event creation, editing, and managing registrations.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 login for browsing and registering for events.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Real-time updates and notifications on successful registrations or event creation.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stored securely in MongoDB via a Spring Boot REST API.</a:t>
            </a:r>
          </a:p>
          <a:p>
            <a:pPr algn="l">
              <a:lnSpc>
                <a:spcPts val="28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4468" y="3761795"/>
            <a:ext cx="7903328" cy="5496505"/>
            <a:chOff x="0" y="0"/>
            <a:chExt cx="48989738" cy="34070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89738" cy="34070754"/>
            </a:xfrm>
            <a:custGeom>
              <a:avLst/>
              <a:gdLst/>
              <a:ahLst/>
              <a:cxnLst/>
              <a:rect r="r" b="b" t="t" l="l"/>
              <a:pathLst>
                <a:path h="34070754" w="48989738">
                  <a:moveTo>
                    <a:pt x="0" y="0"/>
                  </a:moveTo>
                  <a:lnTo>
                    <a:pt x="0" y="34070754"/>
                  </a:lnTo>
                  <a:lnTo>
                    <a:pt x="48989738" y="3407075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4009794"/>
                  </a:moveTo>
                  <a:lnTo>
                    <a:pt x="59690" y="34009794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4009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55972" y="3761795"/>
            <a:ext cx="7903328" cy="5496505"/>
            <a:chOff x="0" y="0"/>
            <a:chExt cx="48989738" cy="340707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989738" cy="34070754"/>
            </a:xfrm>
            <a:custGeom>
              <a:avLst/>
              <a:gdLst/>
              <a:ahLst/>
              <a:cxnLst/>
              <a:rect r="r" b="b" t="t" l="l"/>
              <a:pathLst>
                <a:path h="34070754" w="48989738">
                  <a:moveTo>
                    <a:pt x="0" y="0"/>
                  </a:moveTo>
                  <a:lnTo>
                    <a:pt x="0" y="34070754"/>
                  </a:lnTo>
                  <a:lnTo>
                    <a:pt x="48989738" y="3407075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4009794"/>
                  </a:moveTo>
                  <a:lnTo>
                    <a:pt x="59690" y="34009794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4009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104900"/>
            <a:ext cx="9816923" cy="19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Advantanges &amp; Disadvantanges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5857" y="4148249"/>
            <a:ext cx="6096684" cy="38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1"/>
              </a:lnSpc>
            </a:pPr>
            <a:r>
              <a:rPr lang="en-US" b="true" sz="2279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Advantanges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3267" y="4718731"/>
            <a:ext cx="6299274" cy="453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6026" indent="-238013" lvl="1">
              <a:lnSpc>
                <a:spcPts val="3307"/>
              </a:lnSpc>
              <a:buFont typeface="Arial"/>
              <a:buChar char="•"/>
            </a:pP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Efficie</a:t>
            </a: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nt event organizati</a:t>
            </a: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and management.</a:t>
            </a:r>
          </a:p>
          <a:p>
            <a:pPr algn="l" marL="476026" indent="-238013" lvl="1">
              <a:lnSpc>
                <a:spcPts val="3307"/>
              </a:lnSpc>
              <a:buFont typeface="Arial"/>
              <a:buChar char="•"/>
            </a:pP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Real-time data synchronization between frontend and backend.</a:t>
            </a:r>
          </a:p>
          <a:p>
            <a:pPr algn="l" marL="476026" indent="-238013" lvl="1">
              <a:lnSpc>
                <a:spcPts val="3307"/>
              </a:lnSpc>
              <a:buFont typeface="Arial"/>
              <a:buChar char="•"/>
            </a:pP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Easy</a:t>
            </a: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tracking of registrations and event capacities.</a:t>
            </a:r>
          </a:p>
          <a:p>
            <a:pPr algn="l" marL="476026" indent="-238013" lvl="1">
              <a:lnSpc>
                <a:spcPts val="3307"/>
              </a:lnSpc>
              <a:buFont typeface="Arial"/>
              <a:buChar char="•"/>
            </a:pP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ecure user login and role-based access (Staff vs Student).</a:t>
            </a:r>
          </a:p>
          <a:p>
            <a:pPr algn="l" marL="476026" indent="-238013" lvl="1">
              <a:lnSpc>
                <a:spcPts val="3307"/>
              </a:lnSpc>
              <a:buFont typeface="Arial"/>
              <a:buChar char="•"/>
            </a:pPr>
            <a:r>
              <a:rPr lang="en-US" sz="2204" spc="2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Simple, responsive, and modern UI built with React.</a:t>
            </a:r>
          </a:p>
          <a:p>
            <a:pPr algn="l">
              <a:lnSpc>
                <a:spcPts val="290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894461" y="4148249"/>
            <a:ext cx="6096684" cy="382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91"/>
              </a:lnSpc>
            </a:pPr>
            <a:r>
              <a:rPr lang="en-US" b="true" sz="2279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Disadvantages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45409" y="4812861"/>
            <a:ext cx="6594788" cy="1577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equi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 an inter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net connection 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 function.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imited offline access.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Dependent on backend server uptime.</a:t>
            </a:r>
          </a:p>
          <a:p>
            <a:pPr algn="l">
              <a:lnSpc>
                <a:spcPts val="28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4468" y="3761795"/>
            <a:ext cx="7903328" cy="5496505"/>
            <a:chOff x="0" y="0"/>
            <a:chExt cx="48989738" cy="340707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89738" cy="34070754"/>
            </a:xfrm>
            <a:custGeom>
              <a:avLst/>
              <a:gdLst/>
              <a:ahLst/>
              <a:cxnLst/>
              <a:rect r="r" b="b" t="t" l="l"/>
              <a:pathLst>
                <a:path h="34070754" w="48989738">
                  <a:moveTo>
                    <a:pt x="0" y="0"/>
                  </a:moveTo>
                  <a:lnTo>
                    <a:pt x="0" y="34070754"/>
                  </a:lnTo>
                  <a:lnTo>
                    <a:pt x="48989738" y="3407075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4009794"/>
                  </a:moveTo>
                  <a:lnTo>
                    <a:pt x="59690" y="34009794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4009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55972" y="3761795"/>
            <a:ext cx="7903328" cy="5496505"/>
            <a:chOff x="0" y="0"/>
            <a:chExt cx="48989738" cy="3407075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989738" cy="34070754"/>
            </a:xfrm>
            <a:custGeom>
              <a:avLst/>
              <a:gdLst/>
              <a:ahLst/>
              <a:cxnLst/>
              <a:rect r="r" b="b" t="t" l="l"/>
              <a:pathLst>
                <a:path h="34070754" w="48989738">
                  <a:moveTo>
                    <a:pt x="0" y="0"/>
                  </a:moveTo>
                  <a:lnTo>
                    <a:pt x="0" y="34070754"/>
                  </a:lnTo>
                  <a:lnTo>
                    <a:pt x="48989738" y="3407075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4009794"/>
                  </a:moveTo>
                  <a:lnTo>
                    <a:pt x="59690" y="34009794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4009794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Object 6" id="6"/>
          <p:cNvGraphicFramePr/>
          <p:nvPr/>
        </p:nvGraphicFramePr>
        <p:xfrm>
          <a:off x="1743996" y="4940910"/>
          <a:ext cx="3771900" cy="3143250"/>
        </p:xfrm>
        <a:graphic>
          <a:graphicData uri="http://schemas.openxmlformats.org/presentationml/2006/ole">
            <p:oleObj imgW="4521200" imgH="3886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7" id="7"/>
          <p:cNvGraphicFramePr/>
          <p:nvPr/>
        </p:nvGraphicFramePr>
        <p:xfrm>
          <a:off x="10315151" y="4768169"/>
          <a:ext cx="3771900" cy="5657850"/>
        </p:xfrm>
        <a:graphic>
          <a:graphicData uri="http://schemas.openxmlformats.org/presentationml/2006/ole">
            <p:oleObj imgW="4902200" imgH="6781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207333" y="1527572"/>
            <a:ext cx="9816923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Requirement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9057" y="4111593"/>
            <a:ext cx="4933589" cy="41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8"/>
              </a:lnSpc>
            </a:pPr>
            <a:r>
              <a:rPr lang="en-US" b="true" sz="2463" spc="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Hardware Requirements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315151" y="4111593"/>
            <a:ext cx="4933589" cy="419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48"/>
              </a:lnSpc>
            </a:pPr>
            <a:r>
              <a:rPr lang="en-US" b="true" sz="2463" spc="2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Software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3760" y="1847921"/>
            <a:ext cx="16230600" cy="7143855"/>
            <a:chOff x="0" y="0"/>
            <a:chExt cx="100607340" cy="442820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607341" cy="44282054"/>
            </a:xfrm>
            <a:custGeom>
              <a:avLst/>
              <a:gdLst/>
              <a:ahLst/>
              <a:cxnLst/>
              <a:rect r="r" b="b" t="t" l="l"/>
              <a:pathLst>
                <a:path h="44282054" w="100607341">
                  <a:moveTo>
                    <a:pt x="0" y="0"/>
                  </a:moveTo>
                  <a:lnTo>
                    <a:pt x="0" y="44282054"/>
                  </a:lnTo>
                  <a:lnTo>
                    <a:pt x="100607341" y="4428205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44221093"/>
                  </a:moveTo>
                  <a:lnTo>
                    <a:pt x="59690" y="44221093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442210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803600" y="694319"/>
            <a:ext cx="5225858" cy="72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6"/>
              </a:lnSpc>
            </a:pPr>
            <a:r>
              <a:rPr lang="en-US" sz="5151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Modules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3050" y="2129081"/>
            <a:ext cx="11282757" cy="6505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993" indent="-267996" lvl="1">
              <a:lnSpc>
                <a:spcPts val="3723"/>
              </a:lnSpc>
              <a:buAutoNum type="arabicPeriod" startAt="1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Login &amp; Authentication Module</a:t>
            </a:r>
          </a:p>
          <a:p>
            <a:pPr algn="l" marL="1071986" indent="-357329" lvl="2">
              <a:lnSpc>
                <a:spcPts val="3723"/>
              </a:lnSpc>
              <a:buFont typeface="Arial"/>
              <a:buChar char="⚬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Handles login for staff and students using email credentials.</a:t>
            </a:r>
          </a:p>
          <a:p>
            <a:pPr algn="l" marL="535993" indent="-267996" lvl="1">
              <a:lnSpc>
                <a:spcPts val="3723"/>
              </a:lnSpc>
              <a:buAutoNum type="arabicPeriod" startAt="1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Event Creation Module (Staff)</a:t>
            </a:r>
          </a:p>
          <a:p>
            <a:pPr algn="l" marL="1071986" indent="-357329" lvl="2">
              <a:lnSpc>
                <a:spcPts val="3723"/>
              </a:lnSpc>
              <a:buFont typeface="Arial"/>
              <a:buChar char="⚬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Staff can create, edit, and delete events.</a:t>
            </a:r>
          </a:p>
          <a:p>
            <a:pPr algn="l" marL="535993" indent="-267996" lvl="1">
              <a:lnSpc>
                <a:spcPts val="3723"/>
              </a:lnSpc>
              <a:buAutoNum type="arabicPeriod" startAt="1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</a:t>
            </a: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 Discovery Module (Students)</a:t>
            </a:r>
          </a:p>
          <a:p>
            <a:pPr algn="l" marL="1071986" indent="-357329" lvl="2">
              <a:lnSpc>
                <a:spcPts val="3723"/>
              </a:lnSpc>
              <a:buFont typeface="Arial"/>
              <a:buChar char="⚬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Displays all upcoming and active events.</a:t>
            </a:r>
          </a:p>
          <a:p>
            <a:pPr algn="l" marL="535993" indent="-267996" lvl="1">
              <a:lnSpc>
                <a:spcPts val="3723"/>
              </a:lnSpc>
              <a:buAutoNum type="arabicPeriod" startAt="1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Event Registration Module</a:t>
            </a:r>
          </a:p>
          <a:p>
            <a:pPr algn="l" marL="1071986" indent="-357329" lvl="2">
              <a:lnSpc>
                <a:spcPts val="3723"/>
              </a:lnSpc>
              <a:buFont typeface="Arial"/>
              <a:buChar char="⚬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Students can register/unregister for events.</a:t>
            </a:r>
          </a:p>
          <a:p>
            <a:pPr algn="l" marL="535993" indent="-267996" lvl="1">
              <a:lnSpc>
                <a:spcPts val="3723"/>
              </a:lnSpc>
              <a:buAutoNum type="arabicPeriod" startAt="1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Notification Module</a:t>
            </a:r>
          </a:p>
          <a:p>
            <a:pPr algn="l" marL="1071986" indent="-357329" lvl="2">
              <a:lnSpc>
                <a:spcPts val="3723"/>
              </a:lnSpc>
              <a:buFont typeface="Arial"/>
              <a:buChar char="⚬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isplays success messages (e.g., “Login Successful”, “Registered Successfully”).</a:t>
            </a:r>
          </a:p>
          <a:p>
            <a:pPr algn="l" marL="535993" indent="-267996" lvl="1">
              <a:lnSpc>
                <a:spcPts val="3723"/>
              </a:lnSpc>
              <a:buAutoNum type="arabicPeriod" startAt="1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Database Module</a:t>
            </a:r>
          </a:p>
          <a:p>
            <a:pPr algn="l" marL="1071986" indent="-357329" lvl="2">
              <a:lnSpc>
                <a:spcPts val="3723"/>
              </a:lnSpc>
              <a:buFont typeface="Arial"/>
              <a:buChar char="⚬"/>
            </a:pPr>
            <a:r>
              <a:rPr lang="en-US" sz="2482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Stores event and user data using MongoDB.</a:t>
            </a:r>
          </a:p>
          <a:p>
            <a:pPr algn="l">
              <a:lnSpc>
                <a:spcPts val="372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3760" y="1847921"/>
            <a:ext cx="16230600" cy="7143855"/>
            <a:chOff x="0" y="0"/>
            <a:chExt cx="100607340" cy="442820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607341" cy="44282054"/>
            </a:xfrm>
            <a:custGeom>
              <a:avLst/>
              <a:gdLst/>
              <a:ahLst/>
              <a:cxnLst/>
              <a:rect r="r" b="b" t="t" l="l"/>
              <a:pathLst>
                <a:path h="44282054" w="100607341">
                  <a:moveTo>
                    <a:pt x="0" y="0"/>
                  </a:moveTo>
                  <a:lnTo>
                    <a:pt x="0" y="44282054"/>
                  </a:lnTo>
                  <a:lnTo>
                    <a:pt x="100607341" y="44282054"/>
                  </a:lnTo>
                  <a:lnTo>
                    <a:pt x="100607341" y="0"/>
                  </a:lnTo>
                  <a:lnTo>
                    <a:pt x="0" y="0"/>
                  </a:lnTo>
                  <a:close/>
                  <a:moveTo>
                    <a:pt x="100546377" y="44221093"/>
                  </a:moveTo>
                  <a:lnTo>
                    <a:pt x="59690" y="44221093"/>
                  </a:lnTo>
                  <a:lnTo>
                    <a:pt x="59690" y="59690"/>
                  </a:lnTo>
                  <a:lnTo>
                    <a:pt x="100546377" y="59690"/>
                  </a:lnTo>
                  <a:lnTo>
                    <a:pt x="100546377" y="4422109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Object 4" id="4"/>
          <p:cNvGraphicFramePr/>
          <p:nvPr/>
        </p:nvGraphicFramePr>
        <p:xfrm>
          <a:off x="1788110" y="2324199"/>
          <a:ext cx="3771900" cy="4400550"/>
        </p:xfrm>
        <a:graphic>
          <a:graphicData uri="http://schemas.openxmlformats.org/presentationml/2006/ole">
            <p:oleObj imgW="4648200" imgH="52705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803600" y="694319"/>
            <a:ext cx="6306339" cy="72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66"/>
              </a:lnSpc>
            </a:pPr>
            <a:r>
              <a:rPr lang="en-US" sz="5151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Module Description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17002"/>
            <a:ext cx="7903328" cy="5846077"/>
            <a:chOff x="0" y="0"/>
            <a:chExt cx="48989738" cy="362376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989738" cy="36237614"/>
            </a:xfrm>
            <a:custGeom>
              <a:avLst/>
              <a:gdLst/>
              <a:ahLst/>
              <a:cxnLst/>
              <a:rect r="r" b="b" t="t" l="l"/>
              <a:pathLst>
                <a:path h="36237614" w="48989738">
                  <a:moveTo>
                    <a:pt x="0" y="0"/>
                  </a:moveTo>
                  <a:lnTo>
                    <a:pt x="0" y="36237614"/>
                  </a:lnTo>
                  <a:lnTo>
                    <a:pt x="48989738" y="3623761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6176657"/>
                  </a:moveTo>
                  <a:lnTo>
                    <a:pt x="59690" y="36176657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617665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355972" y="2917002"/>
            <a:ext cx="7903328" cy="5846077"/>
            <a:chOff x="0" y="0"/>
            <a:chExt cx="48989738" cy="3623761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989738" cy="36237614"/>
            </a:xfrm>
            <a:custGeom>
              <a:avLst/>
              <a:gdLst/>
              <a:ahLst/>
              <a:cxnLst/>
              <a:rect r="r" b="b" t="t" l="l"/>
              <a:pathLst>
                <a:path h="36237614" w="48989738">
                  <a:moveTo>
                    <a:pt x="0" y="0"/>
                  </a:moveTo>
                  <a:lnTo>
                    <a:pt x="0" y="36237614"/>
                  </a:lnTo>
                  <a:lnTo>
                    <a:pt x="48989738" y="36237614"/>
                  </a:lnTo>
                  <a:lnTo>
                    <a:pt x="48989738" y="0"/>
                  </a:lnTo>
                  <a:lnTo>
                    <a:pt x="0" y="0"/>
                  </a:lnTo>
                  <a:close/>
                  <a:moveTo>
                    <a:pt x="48928778" y="36176657"/>
                  </a:moveTo>
                  <a:lnTo>
                    <a:pt x="59690" y="36176657"/>
                  </a:lnTo>
                  <a:lnTo>
                    <a:pt x="59690" y="59690"/>
                  </a:lnTo>
                  <a:lnTo>
                    <a:pt x="48928778" y="59690"/>
                  </a:lnTo>
                  <a:lnTo>
                    <a:pt x="48928778" y="36176657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104900"/>
            <a:ext cx="9816923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</a:pPr>
            <a:r>
              <a:rPr lang="en-US" sz="69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3307" y="3481632"/>
            <a:ext cx="6567905" cy="5055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2048" indent="-266024" lvl="1">
              <a:lnSpc>
                <a:spcPts val="3696"/>
              </a:lnSpc>
              <a:buFont typeface="Arial"/>
              <a:buChar char="•"/>
            </a:pP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Event </a:t>
            </a: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Management System simplifies the entire event organizati</a:t>
            </a: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 process for educational institutions.</a:t>
            </a:r>
          </a:p>
          <a:p>
            <a:pPr algn="l" marL="532048" indent="-266024" lvl="1">
              <a:lnSpc>
                <a:spcPts val="3696"/>
              </a:lnSpc>
              <a:buFont typeface="Arial"/>
              <a:buChar char="•"/>
            </a:pP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 bridges the gap between students and staff through a unified digital platform.</a:t>
            </a:r>
          </a:p>
          <a:p>
            <a:pPr algn="l" marL="532048" indent="-266024" lvl="1">
              <a:lnSpc>
                <a:spcPts val="3696"/>
              </a:lnSpc>
              <a:buFont typeface="Arial"/>
              <a:buChar char="•"/>
            </a:pP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enhancements can include:</a:t>
            </a:r>
          </a:p>
          <a:p>
            <a:pPr algn="l" marL="532048" indent="-266024" lvl="1">
              <a:lnSpc>
                <a:spcPts val="3696"/>
              </a:lnSpc>
              <a:buFont typeface="Arial"/>
              <a:buChar char="•"/>
            </a:pP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Email notifications for registered events.</a:t>
            </a:r>
          </a:p>
          <a:p>
            <a:pPr algn="l" marL="532048" indent="-266024" lvl="1">
              <a:lnSpc>
                <a:spcPts val="3696"/>
              </a:lnSpc>
              <a:buFont typeface="Arial"/>
              <a:buChar char="•"/>
            </a:pP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Event an</a:t>
            </a: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alytics and attendance reports.</a:t>
            </a:r>
          </a:p>
          <a:p>
            <a:pPr algn="l" marL="532048" indent="-266024" lvl="1">
              <a:lnSpc>
                <a:spcPts val="3696"/>
              </a:lnSpc>
              <a:buFont typeface="Arial"/>
              <a:buChar char="•"/>
            </a:pPr>
            <a:r>
              <a:rPr lang="en-US" sz="2464" spc="2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Admin dashboard for overall event insights.</a:t>
            </a:r>
          </a:p>
          <a:p>
            <a:pPr algn="l">
              <a:lnSpc>
                <a:spcPts val="324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645409" y="3165713"/>
            <a:ext cx="6749475" cy="784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1"/>
              </a:lnSpc>
            </a:pPr>
            <a:r>
              <a:rPr lang="en-US" sz="2279" spc="22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Sample output</a:t>
            </a:r>
          </a:p>
          <a:p>
            <a:pPr algn="l" marL="0" indent="0" lvl="0">
              <a:lnSpc>
                <a:spcPts val="3191"/>
              </a:lnSpc>
            </a:pPr>
            <a:r>
              <a:rPr lang="en-US" b="true" sz="2279" spc="2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(uploaded in github(outputs))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45409" y="4361637"/>
            <a:ext cx="6594788" cy="362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Login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Page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(Staff/Student)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Dashboard (Lis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of Events)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Create Event Form (Staff)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Registration Page (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Stud</a:t>
            </a: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ent)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MongoDB data view (show saved event &amp; user details)</a:t>
            </a:r>
          </a:p>
          <a:p>
            <a:pPr algn="l" marL="467003" indent="-233501" lvl="1">
              <a:lnSpc>
                <a:spcPts val="3244"/>
              </a:lnSpc>
              <a:buFont typeface="Arial"/>
              <a:buChar char="•"/>
            </a:pPr>
            <a:r>
              <a:rPr lang="en-US" sz="2163" spc="2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Notification popup examples (“Login Successful”, “Registered Successfully”)</a:t>
            </a:r>
          </a:p>
          <a:p>
            <a:pPr algn="l">
              <a:lnSpc>
                <a:spcPts val="284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9571" y="2859185"/>
            <a:ext cx="12108859" cy="1558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035"/>
              </a:lnSpc>
            </a:pPr>
            <a:r>
              <a:rPr lang="en-US" sz="10941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 you!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9871015" y="5143500"/>
            <a:ext cx="1866404" cy="2875412"/>
          </a:xfrm>
          <a:custGeom>
            <a:avLst/>
            <a:gdLst/>
            <a:ahLst/>
            <a:cxnLst/>
            <a:rect r="r" b="b" t="t" l="l"/>
            <a:pathLst>
              <a:path h="2875412" w="1866404">
                <a:moveTo>
                  <a:pt x="0" y="0"/>
                </a:moveTo>
                <a:lnTo>
                  <a:pt x="1866404" y="0"/>
                </a:lnTo>
                <a:lnTo>
                  <a:pt x="1866404" y="2875412"/>
                </a:lnTo>
                <a:lnTo>
                  <a:pt x="0" y="28754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873070" y="6937249"/>
            <a:ext cx="5962629" cy="7305626"/>
          </a:xfrm>
          <a:custGeom>
            <a:avLst/>
            <a:gdLst/>
            <a:ahLst/>
            <a:cxnLst/>
            <a:rect r="r" b="b" t="t" l="l"/>
            <a:pathLst>
              <a:path h="7305626" w="5962629">
                <a:moveTo>
                  <a:pt x="0" y="0"/>
                </a:moveTo>
                <a:lnTo>
                  <a:pt x="5962629" y="0"/>
                </a:lnTo>
                <a:lnTo>
                  <a:pt x="5962629" y="7305626"/>
                </a:lnTo>
                <a:lnTo>
                  <a:pt x="0" y="73056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74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DAGy96HPwB8</dc:identifier>
  <dcterms:modified xsi:type="dcterms:W3CDTF">2011-08-01T06:04:30Z</dcterms:modified>
  <cp:revision>1</cp:revision>
  <dc:title>Storyboard Brainstorm Presentation in Blue White Illustrative Style</dc:title>
</cp:coreProperties>
</file>