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68" r:id="rId5"/>
    <p:sldId id="269" r:id="rId6"/>
    <p:sldId id="270" r:id="rId7"/>
    <p:sldId id="278" r:id="rId8"/>
    <p:sldId id="271" r:id="rId9"/>
    <p:sldId id="273" r:id="rId10"/>
    <p:sldId id="272" r:id="rId11"/>
    <p:sldId id="263" r:id="rId1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3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sp>
        <p:nvSpPr>
          <p:cNvPr id="2" name="Holder 2"/>
          <p:cNvSpPr>
            <a:spLocks noGrp="1"/>
          </p:cNvSpPr>
          <p:nvPr>
            <p:ph type="title"/>
          </p:nvPr>
        </p:nvSpPr>
        <p:spPr>
          <a:xfrm>
            <a:off x="1041639" y="564451"/>
            <a:ext cx="7666355" cy="74930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41350" y="1441450"/>
            <a:ext cx="8318500" cy="43116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152400" y="76200"/>
              <a:ext cx="1374248" cy="1066799"/>
            </a:xfrm>
            <a:prstGeom prst="rect">
              <a:avLst/>
            </a:prstGeom>
          </p:spPr>
        </p:pic>
        <p:pic>
          <p:nvPicPr>
            <p:cNvPr id="5" name="object 5"/>
            <p:cNvPicPr/>
            <p:nvPr/>
          </p:nvPicPr>
          <p:blipFill>
            <a:blip r:embed="rId4" cstate="print"/>
            <a:stretch>
              <a:fillRect/>
            </a:stretch>
          </p:blipFill>
          <p:spPr>
            <a:xfrm>
              <a:off x="381000" y="4495800"/>
              <a:ext cx="1479012" cy="1841383"/>
            </a:xfrm>
            <a:prstGeom prst="rect">
              <a:avLst/>
            </a:prstGeom>
          </p:spPr>
        </p:pic>
      </p:grpSp>
      <p:sp>
        <p:nvSpPr>
          <p:cNvPr id="6" name="object 6"/>
          <p:cNvSpPr txBox="1"/>
          <p:nvPr/>
        </p:nvSpPr>
        <p:spPr>
          <a:xfrm>
            <a:off x="4435311" y="3782374"/>
            <a:ext cx="3337089" cy="1018226"/>
          </a:xfrm>
          <a:prstGeom prst="rect">
            <a:avLst/>
          </a:prstGeom>
        </p:spPr>
        <p:txBody>
          <a:bodyPr vert="horz" wrap="square" lIns="0" tIns="58419" rIns="0" bIns="0" rtlCol="0">
            <a:spAutoFit/>
          </a:bodyPr>
          <a:lstStyle/>
          <a:p>
            <a:pPr algn="ctr">
              <a:lnSpc>
                <a:spcPct val="100000"/>
              </a:lnSpc>
              <a:spcBef>
                <a:spcPts val="459"/>
              </a:spcBef>
            </a:pPr>
            <a:r>
              <a:rPr lang="en-US" sz="1800" dirty="0">
                <a:latin typeface="Times New Roman"/>
                <a:cs typeface="Times New Roman"/>
              </a:rPr>
              <a:t>Name : DEEPAN B</a:t>
            </a:r>
          </a:p>
          <a:p>
            <a:pPr algn="ctr">
              <a:lnSpc>
                <a:spcPct val="100000"/>
              </a:lnSpc>
              <a:spcBef>
                <a:spcPts val="459"/>
              </a:spcBef>
            </a:pPr>
            <a:r>
              <a:rPr lang="en-US" dirty="0">
                <a:latin typeface="Times New Roman"/>
                <a:cs typeface="Times New Roman"/>
              </a:rPr>
              <a:t>Roll No : 23ADL194</a:t>
            </a:r>
          </a:p>
          <a:p>
            <a:pPr algn="ctr">
              <a:lnSpc>
                <a:spcPct val="100000"/>
              </a:lnSpc>
              <a:spcBef>
                <a:spcPts val="459"/>
              </a:spcBef>
            </a:pPr>
            <a:r>
              <a:rPr lang="en-US" sz="1800" dirty="0">
                <a:latin typeface="Times New Roman"/>
                <a:cs typeface="Times New Roman"/>
              </a:rPr>
              <a:t>Date : 18/11/2024</a:t>
            </a:r>
            <a:endParaRPr sz="1800" dirty="0">
              <a:latin typeface="Times New Roman"/>
              <a:cs typeface="Times New Roman"/>
            </a:endParaRPr>
          </a:p>
        </p:txBody>
      </p:sp>
      <p:sp>
        <p:nvSpPr>
          <p:cNvPr id="7" name="object 7"/>
          <p:cNvSpPr txBox="1">
            <a:spLocks noGrp="1"/>
          </p:cNvSpPr>
          <p:nvPr>
            <p:ph type="title"/>
          </p:nvPr>
        </p:nvSpPr>
        <p:spPr>
          <a:xfrm>
            <a:off x="1676400" y="1371600"/>
            <a:ext cx="7162800" cy="2044149"/>
          </a:xfrm>
          <a:prstGeom prst="rect">
            <a:avLst/>
          </a:prstGeom>
        </p:spPr>
        <p:txBody>
          <a:bodyPr vert="horz" wrap="square" lIns="0" tIns="12700" rIns="0" bIns="0" rtlCol="0">
            <a:spAutoFit/>
          </a:bodyPr>
          <a:lstStyle/>
          <a:p>
            <a:pPr marL="12700" algn="ctr">
              <a:lnSpc>
                <a:spcPct val="100000"/>
              </a:lnSpc>
              <a:spcBef>
                <a:spcPts val="100"/>
              </a:spcBef>
            </a:pPr>
            <a:r>
              <a:rPr lang="en-US" sz="4400" dirty="0"/>
              <a:t>TEACHERS FEEDBACK FORM</a:t>
            </a:r>
            <a:br>
              <a:rPr lang="en-US" sz="4400" dirty="0"/>
            </a:br>
            <a:r>
              <a:rPr lang="en-US" sz="4400" dirty="0"/>
              <a:t>USING JAVA</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685800"/>
            <a:ext cx="7666355" cy="492443"/>
          </a:xfrm>
        </p:spPr>
        <p:txBody>
          <a:bodyPr/>
          <a:lstStyle/>
          <a:p>
            <a:pPr algn="ctr"/>
            <a:r>
              <a:rPr lang="en-US" dirty="0"/>
              <a:t>Conclusion</a:t>
            </a:r>
            <a:endParaRPr lang="ta-IN" dirty="0"/>
          </a:p>
        </p:txBody>
      </p:sp>
      <p:sp>
        <p:nvSpPr>
          <p:cNvPr id="3" name="TextBox 2"/>
          <p:cNvSpPr txBox="1"/>
          <p:nvPr/>
        </p:nvSpPr>
        <p:spPr>
          <a:xfrm>
            <a:off x="1041639" y="1984248"/>
            <a:ext cx="7666355" cy="2369880"/>
          </a:xfrm>
          <a:prstGeom prst="rect">
            <a:avLst/>
          </a:prstGeom>
          <a:noFill/>
        </p:spPr>
        <p:txBody>
          <a:bodyPr wrap="square" rtlCol="0">
            <a:spAutoFit/>
          </a:bodyPr>
          <a:lstStyle/>
          <a:p>
            <a:pPr algn="l" rtl="0"/>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Teacher Feedback Form</a:t>
            </a:r>
            <a:r>
              <a:rPr lang="en-US" sz="1600" dirty="0">
                <a:latin typeface="Times New Roman" panose="02020603050405020304" pitchFamily="18" charset="0"/>
                <a:cs typeface="Times New Roman" panose="02020603050405020304" pitchFamily="18" charset="0"/>
              </a:rPr>
              <a:t> project successfully addresses the need for a structured, user-friendly system to collect and store feedback about teachers. By leveraging technologies like Java, Swing for the GUI, and MySQL for database storage, the application ensures an efficient and reliable feedback process.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is a practical and impactful project that promotes a culture of constructive feedback and continuous improvement in education. It enhances communication between students and educators, fostering a better learning environment.</a:t>
            </a:r>
          </a:p>
          <a:p>
            <a:pPr marL="285750" indent="-285750">
              <a:buFont typeface="Arial" pitchFamily="34" charset="0"/>
              <a:buChar char="•"/>
            </a:pPr>
            <a:endParaRPr lang="en-US" dirty="0"/>
          </a:p>
          <a:p>
            <a:pPr marL="285750" indent="-285750">
              <a:buFont typeface="Arial" pitchFamily="34" charset="0"/>
              <a:buChar char="•"/>
            </a:pPr>
            <a:endParaRPr lang="ta-IN" dirty="0"/>
          </a:p>
        </p:txBody>
      </p:sp>
    </p:spTree>
    <p:extLst>
      <p:ext uri="{BB962C8B-B14F-4D97-AF65-F5344CB8AC3E}">
        <p14:creationId xmlns:p14="http://schemas.microsoft.com/office/powerpoint/2010/main" val="42295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09800"/>
            <a:ext cx="4060190" cy="958215"/>
          </a:xfrm>
          <a:prstGeom prst="rect">
            <a:avLst/>
          </a:prstGeom>
        </p:spPr>
        <p:txBody>
          <a:bodyPr vert="horz" wrap="square" lIns="0" tIns="14604" rIns="0" bIns="0" rtlCol="0">
            <a:spAutoFit/>
          </a:bodyPr>
          <a:lstStyle/>
          <a:p>
            <a:pPr marL="12700">
              <a:lnSpc>
                <a:spcPct val="100000"/>
              </a:lnSpc>
              <a:spcBef>
                <a:spcPts val="114"/>
              </a:spcBef>
            </a:pPr>
            <a:r>
              <a:rPr sz="6100" b="0" i="1" spc="-65" dirty="0">
                <a:latin typeface="Times New Roman"/>
                <a:cs typeface="Times New Roman"/>
              </a:rPr>
              <a:t>THANK</a:t>
            </a:r>
            <a:r>
              <a:rPr sz="6100" b="0" i="1" spc="-290" dirty="0">
                <a:latin typeface="Times New Roman"/>
                <a:cs typeface="Times New Roman"/>
              </a:rPr>
              <a:t> </a:t>
            </a:r>
            <a:r>
              <a:rPr sz="6100" b="0" i="1" spc="-375" dirty="0">
                <a:latin typeface="Times New Roman"/>
                <a:cs typeface="Times New Roman"/>
              </a:rPr>
              <a:t>YOU</a:t>
            </a:r>
            <a:endParaRPr sz="61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639" y="1085007"/>
            <a:ext cx="7666355" cy="743793"/>
          </a:xfrm>
          <a:prstGeom prst="rect">
            <a:avLst/>
          </a:prstGeom>
        </p:spPr>
        <p:txBody>
          <a:bodyPr vert="horz" wrap="square" lIns="0" tIns="248920" rIns="0" bIns="0" rtlCol="0">
            <a:spAutoFit/>
          </a:bodyPr>
          <a:lstStyle/>
          <a:p>
            <a:pPr algn="ctr"/>
            <a:r>
              <a:rPr lang="en-US" dirty="0"/>
              <a:t>Introduction</a:t>
            </a:r>
          </a:p>
        </p:txBody>
      </p:sp>
      <p:sp>
        <p:nvSpPr>
          <p:cNvPr id="3" name="TextBox 2"/>
          <p:cNvSpPr txBox="1"/>
          <p:nvPr/>
        </p:nvSpPr>
        <p:spPr>
          <a:xfrm>
            <a:off x="762000" y="2166878"/>
            <a:ext cx="8153400" cy="236988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Teacher Feedback Form Project</a:t>
            </a:r>
            <a:r>
              <a:rPr lang="en-US" dirty="0">
                <a:latin typeface="Times New Roman" panose="02020603050405020304" pitchFamily="18" charset="0"/>
                <a:cs typeface="Times New Roman" panose="02020603050405020304" pitchFamily="18" charset="0"/>
              </a:rPr>
              <a:t> is a Java-based application designed to collect structured feedback from students about teachers.</a:t>
            </a:r>
            <a:r>
              <a:rPr lang="en-US" dirty="0"/>
              <a: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Technology Used :</a:t>
            </a:r>
          </a:p>
          <a:p>
            <a:endParaRPr lang="en-US" dirty="0">
              <a:latin typeface="Times New Roman" panose="02020603050405020304" pitchFamily="18" charset="0"/>
              <a:cs typeface="Times New Roman" panose="02020603050405020304" pitchFamily="18" charset="0"/>
            </a:endParaRPr>
          </a:p>
          <a:p>
            <a:pPr marL="342900" lvl="5" indent="-342900">
              <a:buFont typeface="Arial" pitchFamily="34" charset="0"/>
              <a:buChar char="•"/>
            </a:pPr>
            <a:r>
              <a:rPr lang="en-US" dirty="0">
                <a:latin typeface="Times New Roman" panose="02020603050405020304" pitchFamily="18" charset="0"/>
                <a:cs typeface="Times New Roman" panose="02020603050405020304" pitchFamily="18" charset="0"/>
              </a:rPr>
              <a:t>Java programming language</a:t>
            </a:r>
          </a:p>
          <a:p>
            <a:pPr marL="342900" lvl="3" indent="-342900">
              <a:buFont typeface="Arial" pitchFamily="34" charset="0"/>
              <a:buChar char="•"/>
            </a:pPr>
            <a:r>
              <a:rPr lang="en-US" dirty="0">
                <a:latin typeface="Times New Roman" panose="02020603050405020304" pitchFamily="18" charset="0"/>
                <a:cs typeface="Times New Roman" panose="02020603050405020304" pitchFamily="18" charset="0"/>
              </a:rPr>
              <a:t>JDBC (Java Database Connectivity) for interaction with the database</a:t>
            </a:r>
          </a:p>
          <a:p>
            <a:pPr marL="342900" lvl="4" indent="-342900">
              <a:buFont typeface="Arial" pitchFamily="34" charset="0"/>
              <a:buChar char="•"/>
            </a:pPr>
            <a:r>
              <a:rPr lang="en-US" dirty="0">
                <a:latin typeface="Times New Roman" panose="02020603050405020304" pitchFamily="18" charset="0"/>
                <a:cs typeface="Times New Roman" panose="02020603050405020304" pitchFamily="18" charset="0"/>
              </a:rPr>
              <a:t>SQL for data storage and retrieval</a:t>
            </a:r>
            <a:endParaRPr lang="ta-IN"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IN" dirty="0"/>
              <a:t>System Design and Features</a:t>
            </a:r>
            <a:endParaRPr lang="ta-IN" dirty="0"/>
          </a:p>
        </p:txBody>
      </p:sp>
      <p:sp>
        <p:nvSpPr>
          <p:cNvPr id="3" name="TextBox 2"/>
          <p:cNvSpPr txBox="1"/>
          <p:nvPr/>
        </p:nvSpPr>
        <p:spPr>
          <a:xfrm>
            <a:off x="762000" y="1676400"/>
            <a:ext cx="8077200" cy="286232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Features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marL="285750" lvl="1" indent="-285750">
              <a:buFont typeface="Arial" pitchFamily="34" charset="0"/>
              <a:buChar char="•"/>
            </a:pPr>
            <a:r>
              <a:rPr lang="en-IN" dirty="0">
                <a:latin typeface="Times New Roman" panose="02020603050405020304" pitchFamily="18" charset="0"/>
                <a:cs typeface="Times New Roman" panose="02020603050405020304" pitchFamily="18" charset="0"/>
              </a:rPr>
              <a:t>Add, remove, update, and search contacts</a:t>
            </a:r>
          </a:p>
          <a:p>
            <a:pPr marL="285750" lvl="1" indent="-285750">
              <a:buFont typeface="Arial" pitchFamily="34" charset="0"/>
              <a:buChar char="•"/>
            </a:pPr>
            <a:r>
              <a:rPr lang="en-IN" dirty="0">
                <a:latin typeface="Times New Roman" panose="02020603050405020304" pitchFamily="18" charset="0"/>
                <a:cs typeface="Times New Roman" panose="02020603050405020304" pitchFamily="18" charset="0"/>
              </a:rPr>
              <a:t>Store contact information such as Students and teachers name, ratings.</a:t>
            </a:r>
          </a:p>
          <a:p>
            <a:pPr marL="285750" lvl="1" indent="-285750">
              <a:buFont typeface="Arial" pitchFamily="34" charset="0"/>
              <a:buChar char="•"/>
            </a:pPr>
            <a:r>
              <a:rPr lang="en-IN" dirty="0">
                <a:latin typeface="Times New Roman" panose="02020603050405020304" pitchFamily="18" charset="0"/>
                <a:cs typeface="Times New Roman" panose="02020603050405020304" pitchFamily="18" charset="0"/>
              </a:rPr>
              <a:t>Uses a relational database for storage</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IN" dirty="0">
                <a:latin typeface="Times New Roman" panose="02020603050405020304" pitchFamily="18" charset="0"/>
                <a:cs typeface="Times New Roman" panose="02020603050405020304" pitchFamily="18" charset="0"/>
              </a:rPr>
              <a:t>MySQL (or any relational database)</a:t>
            </a:r>
          </a:p>
          <a:p>
            <a:endParaRPr lang="ta-IN" dirty="0"/>
          </a:p>
        </p:txBody>
      </p:sp>
    </p:spTree>
    <p:extLst>
      <p:ext uri="{BB962C8B-B14F-4D97-AF65-F5344CB8AC3E}">
        <p14:creationId xmlns:p14="http://schemas.microsoft.com/office/powerpoint/2010/main" val="148420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IN" dirty="0"/>
              <a:t>Core Functionalities</a:t>
            </a:r>
            <a:endParaRPr lang="ta-IN" dirty="0"/>
          </a:p>
        </p:txBody>
      </p:sp>
      <p:sp>
        <p:nvSpPr>
          <p:cNvPr id="6" name="TextBox 5"/>
          <p:cNvSpPr txBox="1"/>
          <p:nvPr/>
        </p:nvSpPr>
        <p:spPr>
          <a:xfrm>
            <a:off x="685800" y="1676400"/>
            <a:ext cx="8305800" cy="3139321"/>
          </a:xfrm>
          <a:prstGeom prst="rect">
            <a:avLst/>
          </a:prstGeom>
          <a:noFill/>
        </p:spPr>
        <p:txBody>
          <a:bodyPr wrap="square" rtlCol="0">
            <a:spAutoFit/>
          </a:bodyPr>
          <a:lstStyle/>
          <a:p>
            <a:pPr marL="285750" indent="-285750">
              <a:buFont typeface="Arial" pitchFamily="34" charset="0"/>
              <a:buChar char="•"/>
            </a:pPr>
            <a:r>
              <a:rPr lang="en-US" b="1" dirty="0">
                <a:latin typeface="Times New Roman" panose="02020603050405020304" pitchFamily="18" charset="0"/>
                <a:cs typeface="Times New Roman" panose="02020603050405020304" pitchFamily="18" charset="0"/>
              </a:rPr>
              <a:t>Add a New Contact</a:t>
            </a:r>
            <a:r>
              <a:rPr lang="en-US" dirty="0">
                <a:latin typeface="Times New Roman" panose="02020603050405020304" pitchFamily="18" charset="0"/>
                <a:cs typeface="Times New Roman" panose="02020603050405020304" pitchFamily="18" charset="0"/>
              </a:rPr>
              <a:t>: Allows users to input contact details and store them in the database.</a:t>
            </a:r>
          </a:p>
          <a:p>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b="1" dirty="0">
                <a:latin typeface="Times New Roman" panose="02020603050405020304" pitchFamily="18" charset="0"/>
                <a:cs typeface="Times New Roman" panose="02020603050405020304" pitchFamily="18" charset="0"/>
              </a:rPr>
              <a:t>Remove a Contact</a:t>
            </a:r>
            <a:r>
              <a:rPr lang="en-US" dirty="0">
                <a:latin typeface="Times New Roman" panose="02020603050405020304" pitchFamily="18" charset="0"/>
                <a:cs typeface="Times New Roman" panose="02020603050405020304" pitchFamily="18" charset="0"/>
              </a:rPr>
              <a:t>: Allows users to remove a contact by name.</a:t>
            </a:r>
          </a:p>
          <a:p>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b="1" dirty="0">
                <a:latin typeface="Times New Roman" panose="02020603050405020304" pitchFamily="18" charset="0"/>
                <a:cs typeface="Times New Roman" panose="02020603050405020304" pitchFamily="18" charset="0"/>
              </a:rPr>
              <a:t>Update a Contact</a:t>
            </a:r>
            <a:r>
              <a:rPr lang="en-US" dirty="0">
                <a:latin typeface="Times New Roman" panose="02020603050405020304" pitchFamily="18" charset="0"/>
                <a:cs typeface="Times New Roman" panose="02020603050405020304" pitchFamily="18" charset="0"/>
              </a:rPr>
              <a:t>: Users can update any field of an existing contact (e.g., Name, ratings).</a:t>
            </a:r>
          </a:p>
          <a:p>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b="1" dirty="0">
                <a:latin typeface="Times New Roman" panose="02020603050405020304" pitchFamily="18" charset="0"/>
                <a:cs typeface="Times New Roman" panose="02020603050405020304" pitchFamily="18" charset="0"/>
              </a:rPr>
              <a:t>Search a Contact</a:t>
            </a:r>
            <a:r>
              <a:rPr lang="en-US" dirty="0">
                <a:latin typeface="Times New Roman" panose="02020603050405020304" pitchFamily="18" charset="0"/>
                <a:cs typeface="Times New Roman" panose="02020603050405020304" pitchFamily="18" charset="0"/>
              </a:rPr>
              <a:t>: Allows users to search for a contact by name.</a:t>
            </a:r>
          </a:p>
          <a:p>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b="1" dirty="0">
                <a:latin typeface="Times New Roman" panose="02020603050405020304" pitchFamily="18" charset="0"/>
                <a:cs typeface="Times New Roman" panose="02020603050405020304" pitchFamily="18" charset="0"/>
              </a:rPr>
              <a:t>Display All Contacts</a:t>
            </a:r>
            <a:r>
              <a:rPr lang="en-US" dirty="0">
                <a:latin typeface="Times New Roman" panose="02020603050405020304" pitchFamily="18" charset="0"/>
                <a:cs typeface="Times New Roman" panose="02020603050405020304" pitchFamily="18" charset="0"/>
              </a:rPr>
              <a:t>: Displays a list of all contacts stored in the database</a:t>
            </a:r>
            <a:r>
              <a:rPr lang="en-US" dirty="0"/>
              <a:t>.</a:t>
            </a:r>
            <a:endParaRPr lang="ta-IN" dirty="0"/>
          </a:p>
        </p:txBody>
      </p:sp>
    </p:spTree>
    <p:extLst>
      <p:ext uri="{BB962C8B-B14F-4D97-AF65-F5344CB8AC3E}">
        <p14:creationId xmlns:p14="http://schemas.microsoft.com/office/powerpoint/2010/main" val="298953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US" dirty="0"/>
              <a:t>Key Components of the Code</a:t>
            </a:r>
            <a:endParaRPr lang="ta-IN" dirty="0"/>
          </a:p>
        </p:txBody>
      </p:sp>
      <p:sp>
        <p:nvSpPr>
          <p:cNvPr id="8" name="Rectangle 5">
            <a:extLst>
              <a:ext uri="{FF2B5EF4-FFF2-40B4-BE49-F238E27FC236}">
                <a16:creationId xmlns:a16="http://schemas.microsoft.com/office/drawing/2014/main" id="{15882CA1-FEAA-2DCC-642F-55EEA316B7B2}"/>
              </a:ext>
            </a:extLst>
          </p:cNvPr>
          <p:cNvSpPr>
            <a:spLocks noChangeArrowheads="1"/>
          </p:cNvSpPr>
          <p:nvPr/>
        </p:nvSpPr>
        <p:spPr bwMode="auto">
          <a:xfrm>
            <a:off x="1062974" y="3708848"/>
            <a:ext cx="73952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Rectangle 8">
            <a:extLst>
              <a:ext uri="{FF2B5EF4-FFF2-40B4-BE49-F238E27FC236}">
                <a16:creationId xmlns:a16="http://schemas.microsoft.com/office/drawing/2014/main" id="{8CB89E71-37C9-17A4-0FB1-D62F4753A206}"/>
              </a:ext>
            </a:extLst>
          </p:cNvPr>
          <p:cNvSpPr>
            <a:spLocks noChangeArrowheads="1"/>
          </p:cNvSpPr>
          <p:nvPr/>
        </p:nvSpPr>
        <p:spPr bwMode="auto">
          <a:xfrm>
            <a:off x="1041639" y="1262024"/>
            <a:ext cx="701039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TeacherFeedbackForm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Manages the graphical user interface (GUI) to collect feedback from students.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Connection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the connection between the Java application and the MySQL database.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Represents a feedback entry with attributes like student name, teacher name, ratings, and comments.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Manager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Performs CRUD operations (Create, Read, Update, Delete) on the feedback data in the database.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main driver class that launches the application and provides options to submit or view feedback</a:t>
            </a:r>
            <a:r>
              <a:rPr kumimoji="0" lang="en-US" altLang="en-US" sz="6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050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IN" dirty="0"/>
              <a:t>Database Design</a:t>
            </a:r>
            <a:endParaRPr lang="ta-IN" dirty="0"/>
          </a:p>
        </p:txBody>
      </p:sp>
      <p:graphicFrame>
        <p:nvGraphicFramePr>
          <p:cNvPr id="4" name="Table 3">
            <a:extLst>
              <a:ext uri="{FF2B5EF4-FFF2-40B4-BE49-F238E27FC236}">
                <a16:creationId xmlns:a16="http://schemas.microsoft.com/office/drawing/2014/main" id="{A9241953-3534-1453-6CE3-6409F8C5A869}"/>
              </a:ext>
            </a:extLst>
          </p:cNvPr>
          <p:cNvGraphicFramePr>
            <a:graphicFrameLocks noGrp="1"/>
          </p:cNvGraphicFramePr>
          <p:nvPr>
            <p:extLst>
              <p:ext uri="{D42A27DB-BD31-4B8C-83A1-F6EECF244321}">
                <p14:modId xmlns:p14="http://schemas.microsoft.com/office/powerpoint/2010/main" val="372189526"/>
              </p:ext>
            </p:extLst>
          </p:nvPr>
        </p:nvGraphicFramePr>
        <p:xfrm>
          <a:off x="2150925" y="1524000"/>
          <a:ext cx="5447781" cy="4745196"/>
        </p:xfrm>
        <a:graphic>
          <a:graphicData uri="http://schemas.openxmlformats.org/drawingml/2006/table">
            <a:tbl>
              <a:tblPr/>
              <a:tblGrid>
                <a:gridCol w="1815927">
                  <a:extLst>
                    <a:ext uri="{9D8B030D-6E8A-4147-A177-3AD203B41FA5}">
                      <a16:colId xmlns:a16="http://schemas.microsoft.com/office/drawing/2014/main" val="1228484785"/>
                    </a:ext>
                  </a:extLst>
                </a:gridCol>
                <a:gridCol w="1815927">
                  <a:extLst>
                    <a:ext uri="{9D8B030D-6E8A-4147-A177-3AD203B41FA5}">
                      <a16:colId xmlns:a16="http://schemas.microsoft.com/office/drawing/2014/main" val="2833756860"/>
                    </a:ext>
                  </a:extLst>
                </a:gridCol>
                <a:gridCol w="1815927">
                  <a:extLst>
                    <a:ext uri="{9D8B030D-6E8A-4147-A177-3AD203B41FA5}">
                      <a16:colId xmlns:a16="http://schemas.microsoft.com/office/drawing/2014/main" val="1152668142"/>
                    </a:ext>
                  </a:extLst>
                </a:gridCol>
              </a:tblGrid>
              <a:tr h="598840">
                <a:tc>
                  <a:txBody>
                    <a:bodyPr/>
                    <a:lstStyle/>
                    <a:p>
                      <a:r>
                        <a:rPr lang="en-IN" sz="1200" dirty="0"/>
                        <a:t>id</a:t>
                      </a:r>
                    </a:p>
                  </a:txBody>
                  <a:tcPr marL="59884" marR="59884" marT="29942" marB="29942" anchor="ctr">
                    <a:lnL>
                      <a:noFill/>
                    </a:lnL>
                    <a:lnR>
                      <a:noFill/>
                    </a:lnR>
                    <a:lnT>
                      <a:noFill/>
                    </a:lnT>
                    <a:lnB>
                      <a:noFill/>
                    </a:lnB>
                    <a:noFill/>
                  </a:tcPr>
                </a:tc>
                <a:tc>
                  <a:txBody>
                    <a:bodyPr/>
                    <a:lstStyle/>
                    <a:p>
                      <a:r>
                        <a:rPr lang="en-IN" sz="1200" dirty="0"/>
                        <a:t>INT</a:t>
                      </a:r>
                    </a:p>
                  </a:txBody>
                  <a:tcPr marL="59884" marR="59884" marT="29942" marB="29942" anchor="ctr">
                    <a:lnL>
                      <a:noFill/>
                    </a:lnL>
                    <a:lnR>
                      <a:noFill/>
                    </a:lnR>
                    <a:lnT>
                      <a:noFill/>
                    </a:lnT>
                    <a:lnB>
                      <a:noFill/>
                    </a:lnB>
                    <a:noFill/>
                  </a:tcPr>
                </a:tc>
                <a:tc>
                  <a:txBody>
                    <a:bodyPr/>
                    <a:lstStyle/>
                    <a:p>
                      <a:endParaRPr lang="en-US" sz="1200" dirty="0"/>
                    </a:p>
                    <a:p>
                      <a:endParaRPr lang="en-US" sz="1200" dirty="0"/>
                    </a:p>
                    <a:p>
                      <a:r>
                        <a:rPr lang="en-US" sz="1200" dirty="0"/>
                        <a:t>Auto-increment primary key for uniquely identifying feedback.</a:t>
                      </a:r>
                    </a:p>
                  </a:txBody>
                  <a:tcPr marL="59884" marR="59884" marT="29942" marB="29942" anchor="ctr">
                    <a:lnL>
                      <a:noFill/>
                    </a:lnL>
                    <a:lnR>
                      <a:noFill/>
                    </a:lnR>
                    <a:lnT>
                      <a:noFill/>
                    </a:lnT>
                    <a:lnB>
                      <a:noFill/>
                    </a:lnB>
                    <a:noFill/>
                  </a:tcPr>
                </a:tc>
                <a:extLst>
                  <a:ext uri="{0D108BD9-81ED-4DB2-BD59-A6C34878D82A}">
                    <a16:rowId xmlns:a16="http://schemas.microsoft.com/office/drawing/2014/main" val="3182928343"/>
                  </a:ext>
                </a:extLst>
              </a:tr>
              <a:tr h="419188">
                <a:tc>
                  <a:txBody>
                    <a:bodyPr/>
                    <a:lstStyle/>
                    <a:p>
                      <a:r>
                        <a:rPr lang="en-IN" sz="1200" dirty="0"/>
                        <a:t>student name</a:t>
                      </a:r>
                    </a:p>
                  </a:txBody>
                  <a:tcPr marL="59884" marR="59884" marT="29942" marB="29942" anchor="ctr">
                    <a:lnL>
                      <a:noFill/>
                    </a:lnL>
                    <a:lnR>
                      <a:noFill/>
                    </a:lnR>
                    <a:lnT>
                      <a:noFill/>
                    </a:lnT>
                    <a:lnB>
                      <a:noFill/>
                    </a:lnB>
                    <a:noFill/>
                  </a:tcPr>
                </a:tc>
                <a:tc>
                  <a:txBody>
                    <a:bodyPr/>
                    <a:lstStyle/>
                    <a:p>
                      <a:r>
                        <a:rPr lang="en-IN" sz="1200"/>
                        <a:t>VARCHAR(255)</a:t>
                      </a:r>
                    </a:p>
                  </a:txBody>
                  <a:tcPr marL="59884" marR="59884" marT="29942" marB="29942" anchor="ctr">
                    <a:lnL>
                      <a:noFill/>
                    </a:lnL>
                    <a:lnR>
                      <a:noFill/>
                    </a:lnR>
                    <a:lnT>
                      <a:noFill/>
                    </a:lnT>
                    <a:lnB>
                      <a:noFill/>
                    </a:lnB>
                    <a:noFill/>
                  </a:tcPr>
                </a:tc>
                <a:tc>
                  <a:txBody>
                    <a:bodyPr/>
                    <a:lstStyle/>
                    <a:p>
                      <a:r>
                        <a:rPr lang="en-US" sz="1200"/>
                        <a:t>Name of the student submitting the feedback.</a:t>
                      </a:r>
                    </a:p>
                  </a:txBody>
                  <a:tcPr marL="59884" marR="59884" marT="29942" marB="29942" anchor="ctr">
                    <a:lnL>
                      <a:noFill/>
                    </a:lnL>
                    <a:lnR>
                      <a:noFill/>
                    </a:lnR>
                    <a:lnT>
                      <a:noFill/>
                    </a:lnT>
                    <a:lnB>
                      <a:noFill/>
                    </a:lnB>
                    <a:noFill/>
                  </a:tcPr>
                </a:tc>
                <a:extLst>
                  <a:ext uri="{0D108BD9-81ED-4DB2-BD59-A6C34878D82A}">
                    <a16:rowId xmlns:a16="http://schemas.microsoft.com/office/drawing/2014/main" val="2583862778"/>
                  </a:ext>
                </a:extLst>
              </a:tr>
              <a:tr h="419188">
                <a:tc>
                  <a:txBody>
                    <a:bodyPr/>
                    <a:lstStyle/>
                    <a:p>
                      <a:r>
                        <a:rPr lang="en-IN" sz="1200"/>
                        <a:t>teacher_name</a:t>
                      </a:r>
                    </a:p>
                  </a:txBody>
                  <a:tcPr marL="59884" marR="59884" marT="29942" marB="29942" anchor="ctr">
                    <a:lnL>
                      <a:noFill/>
                    </a:lnL>
                    <a:lnR>
                      <a:noFill/>
                    </a:lnR>
                    <a:lnT>
                      <a:noFill/>
                    </a:lnT>
                    <a:lnB>
                      <a:noFill/>
                    </a:lnB>
                    <a:noFill/>
                  </a:tcPr>
                </a:tc>
                <a:tc>
                  <a:txBody>
                    <a:bodyPr/>
                    <a:lstStyle/>
                    <a:p>
                      <a:r>
                        <a:rPr lang="en-IN" sz="1200"/>
                        <a:t>VARCHAR(255)</a:t>
                      </a:r>
                    </a:p>
                  </a:txBody>
                  <a:tcPr marL="59884" marR="59884" marT="29942" marB="29942" anchor="ctr">
                    <a:lnL>
                      <a:noFill/>
                    </a:lnL>
                    <a:lnR>
                      <a:noFill/>
                    </a:lnR>
                    <a:lnT>
                      <a:noFill/>
                    </a:lnT>
                    <a:lnB>
                      <a:noFill/>
                    </a:lnB>
                    <a:noFill/>
                  </a:tcPr>
                </a:tc>
                <a:tc>
                  <a:txBody>
                    <a:bodyPr/>
                    <a:lstStyle/>
                    <a:p>
                      <a:r>
                        <a:rPr lang="en-US" sz="1200"/>
                        <a:t>Name of the teacher receiving the feedback.</a:t>
                      </a:r>
                    </a:p>
                  </a:txBody>
                  <a:tcPr marL="59884" marR="59884" marT="29942" marB="29942" anchor="ctr">
                    <a:lnL>
                      <a:noFill/>
                    </a:lnL>
                    <a:lnR>
                      <a:noFill/>
                    </a:lnR>
                    <a:lnT>
                      <a:noFill/>
                    </a:lnT>
                    <a:lnB>
                      <a:noFill/>
                    </a:lnB>
                    <a:noFill/>
                  </a:tcPr>
                </a:tc>
                <a:extLst>
                  <a:ext uri="{0D108BD9-81ED-4DB2-BD59-A6C34878D82A}">
                    <a16:rowId xmlns:a16="http://schemas.microsoft.com/office/drawing/2014/main" val="1645495488"/>
                  </a:ext>
                </a:extLst>
              </a:tr>
              <a:tr h="419188">
                <a:tc>
                  <a:txBody>
                    <a:bodyPr/>
                    <a:lstStyle/>
                    <a:p>
                      <a:r>
                        <a:rPr lang="en-IN" sz="1200"/>
                        <a:t>interaction</a:t>
                      </a:r>
                    </a:p>
                  </a:txBody>
                  <a:tcPr marL="59884" marR="59884" marT="29942" marB="29942" anchor="ctr">
                    <a:lnL>
                      <a:noFill/>
                    </a:lnL>
                    <a:lnR>
                      <a:noFill/>
                    </a:lnR>
                    <a:lnT>
                      <a:noFill/>
                    </a:lnT>
                    <a:lnB>
                      <a:noFill/>
                    </a:lnB>
                    <a:noFill/>
                  </a:tcPr>
                </a:tc>
                <a:tc>
                  <a:txBody>
                    <a:bodyPr/>
                    <a:lstStyle/>
                    <a:p>
                      <a:r>
                        <a:rPr lang="en-IN" sz="1200"/>
                        <a:t>INT</a:t>
                      </a:r>
                    </a:p>
                  </a:txBody>
                  <a:tcPr marL="59884" marR="59884" marT="29942" marB="29942" anchor="ctr">
                    <a:lnL>
                      <a:noFill/>
                    </a:lnL>
                    <a:lnR>
                      <a:noFill/>
                    </a:lnR>
                    <a:lnT>
                      <a:noFill/>
                    </a:lnT>
                    <a:lnB>
                      <a:noFill/>
                    </a:lnB>
                    <a:noFill/>
                  </a:tcPr>
                </a:tc>
                <a:tc>
                  <a:txBody>
                    <a:bodyPr/>
                    <a:lstStyle/>
                    <a:p>
                      <a:r>
                        <a:rPr lang="en-US" sz="1200"/>
                        <a:t>Rating for teacher's interaction skills (1 to 5).</a:t>
                      </a:r>
                    </a:p>
                  </a:txBody>
                  <a:tcPr marL="59884" marR="59884" marT="29942" marB="29942" anchor="ctr">
                    <a:lnL>
                      <a:noFill/>
                    </a:lnL>
                    <a:lnR>
                      <a:noFill/>
                    </a:lnR>
                    <a:lnT>
                      <a:noFill/>
                    </a:lnT>
                    <a:lnB>
                      <a:noFill/>
                    </a:lnB>
                    <a:noFill/>
                  </a:tcPr>
                </a:tc>
                <a:extLst>
                  <a:ext uri="{0D108BD9-81ED-4DB2-BD59-A6C34878D82A}">
                    <a16:rowId xmlns:a16="http://schemas.microsoft.com/office/drawing/2014/main" val="388493630"/>
                  </a:ext>
                </a:extLst>
              </a:tr>
              <a:tr h="598840">
                <a:tc>
                  <a:txBody>
                    <a:bodyPr/>
                    <a:lstStyle/>
                    <a:p>
                      <a:r>
                        <a:rPr lang="en-IN" sz="1200"/>
                        <a:t>teaching</a:t>
                      </a:r>
                    </a:p>
                  </a:txBody>
                  <a:tcPr marL="59884" marR="59884" marT="29942" marB="29942" anchor="ctr">
                    <a:lnL>
                      <a:noFill/>
                    </a:lnL>
                    <a:lnR>
                      <a:noFill/>
                    </a:lnR>
                    <a:lnT>
                      <a:noFill/>
                    </a:lnT>
                    <a:lnB>
                      <a:noFill/>
                    </a:lnB>
                    <a:noFill/>
                  </a:tcPr>
                </a:tc>
                <a:tc>
                  <a:txBody>
                    <a:bodyPr/>
                    <a:lstStyle/>
                    <a:p>
                      <a:r>
                        <a:rPr lang="en-IN" sz="1200"/>
                        <a:t>INT</a:t>
                      </a:r>
                    </a:p>
                  </a:txBody>
                  <a:tcPr marL="59884" marR="59884" marT="29942" marB="29942" anchor="ctr">
                    <a:lnL>
                      <a:noFill/>
                    </a:lnL>
                    <a:lnR>
                      <a:noFill/>
                    </a:lnR>
                    <a:lnT>
                      <a:noFill/>
                    </a:lnT>
                    <a:lnB>
                      <a:noFill/>
                    </a:lnB>
                    <a:noFill/>
                  </a:tcPr>
                </a:tc>
                <a:tc>
                  <a:txBody>
                    <a:bodyPr/>
                    <a:lstStyle/>
                    <a:p>
                      <a:r>
                        <a:rPr lang="en-US" sz="1200"/>
                        <a:t>Rating for teacher's teaching effectiveness (1 to 5).</a:t>
                      </a:r>
                    </a:p>
                  </a:txBody>
                  <a:tcPr marL="59884" marR="59884" marT="29942" marB="29942" anchor="ctr">
                    <a:lnL>
                      <a:noFill/>
                    </a:lnL>
                    <a:lnR>
                      <a:noFill/>
                    </a:lnR>
                    <a:lnT>
                      <a:noFill/>
                    </a:lnT>
                    <a:lnB>
                      <a:noFill/>
                    </a:lnB>
                    <a:noFill/>
                  </a:tcPr>
                </a:tc>
                <a:extLst>
                  <a:ext uri="{0D108BD9-81ED-4DB2-BD59-A6C34878D82A}">
                    <a16:rowId xmlns:a16="http://schemas.microsoft.com/office/drawing/2014/main" val="2956757130"/>
                  </a:ext>
                </a:extLst>
              </a:tr>
              <a:tr h="419188">
                <a:tc>
                  <a:txBody>
                    <a:bodyPr/>
                    <a:lstStyle/>
                    <a:p>
                      <a:r>
                        <a:rPr lang="en-IN" sz="1200"/>
                        <a:t>knowledge</a:t>
                      </a:r>
                    </a:p>
                  </a:txBody>
                  <a:tcPr marL="59884" marR="59884" marT="29942" marB="29942" anchor="ctr">
                    <a:lnL>
                      <a:noFill/>
                    </a:lnL>
                    <a:lnR>
                      <a:noFill/>
                    </a:lnR>
                    <a:lnT>
                      <a:noFill/>
                    </a:lnT>
                    <a:lnB>
                      <a:noFill/>
                    </a:lnB>
                    <a:noFill/>
                  </a:tcPr>
                </a:tc>
                <a:tc>
                  <a:txBody>
                    <a:bodyPr/>
                    <a:lstStyle/>
                    <a:p>
                      <a:r>
                        <a:rPr lang="en-IN" sz="1200"/>
                        <a:t>INT</a:t>
                      </a:r>
                    </a:p>
                  </a:txBody>
                  <a:tcPr marL="59884" marR="59884" marT="29942" marB="29942" anchor="ctr">
                    <a:lnL>
                      <a:noFill/>
                    </a:lnL>
                    <a:lnR>
                      <a:noFill/>
                    </a:lnR>
                    <a:lnT>
                      <a:noFill/>
                    </a:lnT>
                    <a:lnB>
                      <a:noFill/>
                    </a:lnB>
                    <a:noFill/>
                  </a:tcPr>
                </a:tc>
                <a:tc>
                  <a:txBody>
                    <a:bodyPr/>
                    <a:lstStyle/>
                    <a:p>
                      <a:r>
                        <a:rPr lang="en-US" sz="1200"/>
                        <a:t>Rating for teacher's subject knowledge (1 to 5).</a:t>
                      </a:r>
                    </a:p>
                  </a:txBody>
                  <a:tcPr marL="59884" marR="59884" marT="29942" marB="29942" anchor="ctr">
                    <a:lnL>
                      <a:noFill/>
                    </a:lnL>
                    <a:lnR>
                      <a:noFill/>
                    </a:lnR>
                    <a:lnT>
                      <a:noFill/>
                    </a:lnT>
                    <a:lnB>
                      <a:noFill/>
                    </a:lnB>
                    <a:noFill/>
                  </a:tcPr>
                </a:tc>
                <a:extLst>
                  <a:ext uri="{0D108BD9-81ED-4DB2-BD59-A6C34878D82A}">
                    <a16:rowId xmlns:a16="http://schemas.microsoft.com/office/drawing/2014/main" val="4287161126"/>
                  </a:ext>
                </a:extLst>
              </a:tr>
              <a:tr h="419188">
                <a:tc>
                  <a:txBody>
                    <a:bodyPr/>
                    <a:lstStyle/>
                    <a:p>
                      <a:r>
                        <a:rPr lang="en-IN" sz="1200"/>
                        <a:t>clarity</a:t>
                      </a:r>
                    </a:p>
                  </a:txBody>
                  <a:tcPr marL="59884" marR="59884" marT="29942" marB="29942" anchor="ctr">
                    <a:lnL>
                      <a:noFill/>
                    </a:lnL>
                    <a:lnR>
                      <a:noFill/>
                    </a:lnR>
                    <a:lnT>
                      <a:noFill/>
                    </a:lnT>
                    <a:lnB>
                      <a:noFill/>
                    </a:lnB>
                    <a:noFill/>
                  </a:tcPr>
                </a:tc>
                <a:tc>
                  <a:txBody>
                    <a:bodyPr/>
                    <a:lstStyle/>
                    <a:p>
                      <a:r>
                        <a:rPr lang="en-IN" sz="1200"/>
                        <a:t>INT</a:t>
                      </a:r>
                    </a:p>
                  </a:txBody>
                  <a:tcPr marL="59884" marR="59884" marT="29942" marB="29942" anchor="ctr">
                    <a:lnL>
                      <a:noFill/>
                    </a:lnL>
                    <a:lnR>
                      <a:noFill/>
                    </a:lnR>
                    <a:lnT>
                      <a:noFill/>
                    </a:lnT>
                    <a:lnB>
                      <a:noFill/>
                    </a:lnB>
                    <a:noFill/>
                  </a:tcPr>
                </a:tc>
                <a:tc>
                  <a:txBody>
                    <a:bodyPr/>
                    <a:lstStyle/>
                    <a:p>
                      <a:r>
                        <a:rPr lang="en-US" sz="1200"/>
                        <a:t>Rating for teacher's clarity in explanation (1 to 5).</a:t>
                      </a:r>
                    </a:p>
                  </a:txBody>
                  <a:tcPr marL="59884" marR="59884" marT="29942" marB="29942" anchor="ctr">
                    <a:lnL>
                      <a:noFill/>
                    </a:lnL>
                    <a:lnR>
                      <a:noFill/>
                    </a:lnR>
                    <a:lnT>
                      <a:noFill/>
                    </a:lnT>
                    <a:lnB>
                      <a:noFill/>
                    </a:lnB>
                    <a:noFill/>
                  </a:tcPr>
                </a:tc>
                <a:extLst>
                  <a:ext uri="{0D108BD9-81ED-4DB2-BD59-A6C34878D82A}">
                    <a16:rowId xmlns:a16="http://schemas.microsoft.com/office/drawing/2014/main" val="1443739116"/>
                  </a:ext>
                </a:extLst>
              </a:tr>
              <a:tr h="419188">
                <a:tc>
                  <a:txBody>
                    <a:bodyPr/>
                    <a:lstStyle/>
                    <a:p>
                      <a:r>
                        <a:rPr lang="en-IN" sz="1200"/>
                        <a:t>punctuality</a:t>
                      </a:r>
                    </a:p>
                  </a:txBody>
                  <a:tcPr marL="59884" marR="59884" marT="29942" marB="29942" anchor="ctr">
                    <a:lnL>
                      <a:noFill/>
                    </a:lnL>
                    <a:lnR>
                      <a:noFill/>
                    </a:lnR>
                    <a:lnT>
                      <a:noFill/>
                    </a:lnT>
                    <a:lnB>
                      <a:noFill/>
                    </a:lnB>
                    <a:noFill/>
                  </a:tcPr>
                </a:tc>
                <a:tc>
                  <a:txBody>
                    <a:bodyPr/>
                    <a:lstStyle/>
                    <a:p>
                      <a:r>
                        <a:rPr lang="en-IN" sz="1200"/>
                        <a:t>INT</a:t>
                      </a:r>
                    </a:p>
                  </a:txBody>
                  <a:tcPr marL="59884" marR="59884" marT="29942" marB="29942" anchor="ctr">
                    <a:lnL>
                      <a:noFill/>
                    </a:lnL>
                    <a:lnR>
                      <a:noFill/>
                    </a:lnR>
                    <a:lnT>
                      <a:noFill/>
                    </a:lnT>
                    <a:lnB>
                      <a:noFill/>
                    </a:lnB>
                    <a:noFill/>
                  </a:tcPr>
                </a:tc>
                <a:tc>
                  <a:txBody>
                    <a:bodyPr/>
                    <a:lstStyle/>
                    <a:p>
                      <a:r>
                        <a:rPr lang="en-US" sz="1200"/>
                        <a:t>Rating for teacher's punctuality (1 to 5).</a:t>
                      </a:r>
                    </a:p>
                  </a:txBody>
                  <a:tcPr marL="59884" marR="59884" marT="29942" marB="29942" anchor="ctr">
                    <a:lnL>
                      <a:noFill/>
                    </a:lnL>
                    <a:lnR>
                      <a:noFill/>
                    </a:lnR>
                    <a:lnT>
                      <a:noFill/>
                    </a:lnT>
                    <a:lnB>
                      <a:noFill/>
                    </a:lnB>
                    <a:noFill/>
                  </a:tcPr>
                </a:tc>
                <a:extLst>
                  <a:ext uri="{0D108BD9-81ED-4DB2-BD59-A6C34878D82A}">
                    <a16:rowId xmlns:a16="http://schemas.microsoft.com/office/drawing/2014/main" val="1317537990"/>
                  </a:ext>
                </a:extLst>
              </a:tr>
              <a:tr h="598840">
                <a:tc>
                  <a:txBody>
                    <a:bodyPr/>
                    <a:lstStyle/>
                    <a:p>
                      <a:r>
                        <a:rPr lang="en-IN" sz="1200"/>
                        <a:t>comments</a:t>
                      </a:r>
                    </a:p>
                  </a:txBody>
                  <a:tcPr marL="59884" marR="59884" marT="29942" marB="29942" anchor="ctr">
                    <a:lnL>
                      <a:noFill/>
                    </a:lnL>
                    <a:lnR>
                      <a:noFill/>
                    </a:lnR>
                    <a:lnT>
                      <a:noFill/>
                    </a:lnT>
                    <a:lnB>
                      <a:noFill/>
                    </a:lnB>
                    <a:noFill/>
                  </a:tcPr>
                </a:tc>
                <a:tc>
                  <a:txBody>
                    <a:bodyPr/>
                    <a:lstStyle/>
                    <a:p>
                      <a:r>
                        <a:rPr lang="en-IN" sz="1200"/>
                        <a:t>TEXT</a:t>
                      </a:r>
                    </a:p>
                  </a:txBody>
                  <a:tcPr marL="59884" marR="59884" marT="29942" marB="29942" anchor="ctr">
                    <a:lnL>
                      <a:noFill/>
                    </a:lnL>
                    <a:lnR>
                      <a:noFill/>
                    </a:lnR>
                    <a:lnT>
                      <a:noFill/>
                    </a:lnT>
                    <a:lnB>
                      <a:noFill/>
                    </a:lnB>
                    <a:noFill/>
                  </a:tcPr>
                </a:tc>
                <a:tc>
                  <a:txBody>
                    <a:bodyPr/>
                    <a:lstStyle/>
                    <a:p>
                      <a:r>
                        <a:rPr lang="en-US" sz="1200" dirty="0"/>
                        <a:t>Additional feedback or comments from the student.</a:t>
                      </a:r>
                    </a:p>
                  </a:txBody>
                  <a:tcPr marL="59884" marR="59884" marT="29942" marB="29942" anchor="ctr">
                    <a:lnL>
                      <a:noFill/>
                    </a:lnL>
                    <a:lnR>
                      <a:noFill/>
                    </a:lnR>
                    <a:lnT>
                      <a:noFill/>
                    </a:lnT>
                    <a:lnB>
                      <a:noFill/>
                    </a:lnB>
                    <a:noFill/>
                  </a:tcPr>
                </a:tc>
                <a:extLst>
                  <a:ext uri="{0D108BD9-81ED-4DB2-BD59-A6C34878D82A}">
                    <a16:rowId xmlns:a16="http://schemas.microsoft.com/office/drawing/2014/main" val="1229698607"/>
                  </a:ext>
                </a:extLst>
              </a:tr>
            </a:tbl>
          </a:graphicData>
        </a:graphic>
      </p:graphicFrame>
      <p:sp>
        <p:nvSpPr>
          <p:cNvPr id="5" name="TextBox 4">
            <a:extLst>
              <a:ext uri="{FF2B5EF4-FFF2-40B4-BE49-F238E27FC236}">
                <a16:creationId xmlns:a16="http://schemas.microsoft.com/office/drawing/2014/main" id="{A416F7FD-FB4C-7E5C-4C02-E57A75A810D6}"/>
              </a:ext>
            </a:extLst>
          </p:cNvPr>
          <p:cNvSpPr txBox="1"/>
          <p:nvPr/>
        </p:nvSpPr>
        <p:spPr>
          <a:xfrm>
            <a:off x="2074725" y="1339334"/>
            <a:ext cx="249727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Table content</a:t>
            </a:r>
          </a:p>
        </p:txBody>
      </p:sp>
    </p:spTree>
    <p:extLst>
      <p:ext uri="{BB962C8B-B14F-4D97-AF65-F5344CB8AC3E}">
        <p14:creationId xmlns:p14="http://schemas.microsoft.com/office/powerpoint/2010/main" val="365901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2723C5E2-E460-E020-6139-AC02C8B0EEEC}"/>
              </a:ext>
            </a:extLst>
          </p:cNvPr>
          <p:cNvSpPr/>
          <p:nvPr/>
        </p:nvSpPr>
        <p:spPr>
          <a:xfrm>
            <a:off x="3543300" y="1277494"/>
            <a:ext cx="2743200" cy="260413"/>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489540F4-B661-31B8-FA52-B827D934AA9E}"/>
              </a:ext>
            </a:extLst>
          </p:cNvPr>
          <p:cNvSpPr/>
          <p:nvPr/>
        </p:nvSpPr>
        <p:spPr>
          <a:xfrm>
            <a:off x="4572000" y="806387"/>
            <a:ext cx="685800" cy="2604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041639" y="304800"/>
            <a:ext cx="7666355" cy="492443"/>
          </a:xfrm>
        </p:spPr>
        <p:txBody>
          <a:bodyPr/>
          <a:lstStyle/>
          <a:p>
            <a:pPr algn="ctr"/>
            <a:r>
              <a:rPr lang="en-US" dirty="0"/>
              <a:t>Flow Chart</a:t>
            </a:r>
            <a:endParaRPr lang="ta-IN" dirty="0"/>
          </a:p>
        </p:txBody>
      </p:sp>
      <p:sp>
        <p:nvSpPr>
          <p:cNvPr id="21" name="TextBox 20">
            <a:extLst>
              <a:ext uri="{FF2B5EF4-FFF2-40B4-BE49-F238E27FC236}">
                <a16:creationId xmlns:a16="http://schemas.microsoft.com/office/drawing/2014/main" id="{0C976620-78DD-63A2-7EBB-05D708B56D67}"/>
              </a:ext>
            </a:extLst>
          </p:cNvPr>
          <p:cNvSpPr txBox="1"/>
          <p:nvPr/>
        </p:nvSpPr>
        <p:spPr>
          <a:xfrm>
            <a:off x="2588816" y="806387"/>
            <a:ext cx="4573984" cy="954107"/>
          </a:xfrm>
          <a:prstGeom prst="rect">
            <a:avLst/>
          </a:prstGeom>
          <a:noFill/>
        </p:spPr>
        <p:txBody>
          <a:bodyPr wrap="square">
            <a:spAutoFit/>
          </a:bodyPr>
          <a:lstStyle/>
          <a:p>
            <a:pPr algn="ctr"/>
            <a:r>
              <a:rPr lang="en-IN" sz="1400" b="1" dirty="0"/>
              <a:t>START</a:t>
            </a:r>
          </a:p>
          <a:p>
            <a:pPr algn="ctr"/>
            <a:r>
              <a:rPr lang="en-IN" sz="1400" b="1" dirty="0"/>
              <a:t>  </a:t>
            </a:r>
          </a:p>
          <a:p>
            <a:pPr algn="ctr"/>
            <a:r>
              <a:rPr lang="en-IN" sz="1400" b="1" dirty="0"/>
              <a:t>Display Feedback Form (GUI)</a:t>
            </a:r>
          </a:p>
          <a:p>
            <a:pPr algn="ctr"/>
            <a:r>
              <a:rPr lang="en-IN" sz="1400" b="1" dirty="0"/>
              <a:t>  </a:t>
            </a:r>
          </a:p>
        </p:txBody>
      </p:sp>
      <p:sp>
        <p:nvSpPr>
          <p:cNvPr id="26" name="Rectangle: Rounded Corners 25" descr="Student Enters Feedback:&#10;  - Student Name&#10;  - Teacher Name&#10;  - Ratings (Interaction, Teaching, Knowledge, Clarity, Punctuality)&#10;  - Comments&#10;">
            <a:extLst>
              <a:ext uri="{FF2B5EF4-FFF2-40B4-BE49-F238E27FC236}">
                <a16:creationId xmlns:a16="http://schemas.microsoft.com/office/drawing/2014/main" id="{C188ECDE-0633-8AAE-9B7E-A2D42F34561C}"/>
              </a:ext>
            </a:extLst>
          </p:cNvPr>
          <p:cNvSpPr/>
          <p:nvPr/>
        </p:nvSpPr>
        <p:spPr>
          <a:xfrm>
            <a:off x="3086100" y="2057400"/>
            <a:ext cx="3657600" cy="178441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sz="1800" b="1" dirty="0"/>
          </a:p>
          <a:p>
            <a:pPr algn="ctr"/>
            <a:r>
              <a:rPr lang="en-IN" sz="1800" b="1" dirty="0">
                <a:solidFill>
                  <a:schemeClr val="tx1"/>
                </a:solidFill>
              </a:rPr>
              <a:t>Student Enters Feedback:</a:t>
            </a:r>
          </a:p>
          <a:p>
            <a:pPr algn="ctr"/>
            <a:r>
              <a:rPr lang="en-IN" sz="1800" b="1" dirty="0">
                <a:solidFill>
                  <a:schemeClr val="tx1"/>
                </a:solidFill>
              </a:rPr>
              <a:t>  - Student Name</a:t>
            </a:r>
          </a:p>
          <a:p>
            <a:pPr algn="ctr"/>
            <a:r>
              <a:rPr lang="en-IN" sz="1800" b="1" dirty="0">
                <a:solidFill>
                  <a:schemeClr val="tx1"/>
                </a:solidFill>
              </a:rPr>
              <a:t>  - Teacher Name</a:t>
            </a:r>
          </a:p>
          <a:p>
            <a:pPr algn="ctr"/>
            <a:r>
              <a:rPr lang="en-IN" sz="1800" b="1" dirty="0">
                <a:solidFill>
                  <a:schemeClr val="tx1"/>
                </a:solidFill>
              </a:rPr>
              <a:t>  - Ratings (Interaction, Teaching, Knowledge, Clarity, Punctuality)</a:t>
            </a:r>
          </a:p>
          <a:p>
            <a:pPr algn="ctr"/>
            <a:r>
              <a:rPr lang="en-IN" sz="1800" b="1" dirty="0">
                <a:solidFill>
                  <a:schemeClr val="tx1"/>
                </a:solidFill>
              </a:rPr>
              <a:t>  - Comments</a:t>
            </a:r>
          </a:p>
          <a:p>
            <a:pPr algn="ctr"/>
            <a:endParaRPr lang="en-IN" dirty="0"/>
          </a:p>
        </p:txBody>
      </p:sp>
      <p:cxnSp>
        <p:nvCxnSpPr>
          <p:cNvPr id="28" name="Straight Arrow Connector 27">
            <a:extLst>
              <a:ext uri="{FF2B5EF4-FFF2-40B4-BE49-F238E27FC236}">
                <a16:creationId xmlns:a16="http://schemas.microsoft.com/office/drawing/2014/main" id="{40C02DD9-3F1B-D02F-0F2E-B78DA9B70F9D}"/>
              </a:ext>
            </a:extLst>
          </p:cNvPr>
          <p:cNvCxnSpPr/>
          <p:nvPr/>
        </p:nvCxnSpPr>
        <p:spPr>
          <a:xfrm>
            <a:off x="4874816" y="1066800"/>
            <a:ext cx="0" cy="2106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B28CBB87-1078-F380-8756-169730194D70}"/>
              </a:ext>
            </a:extLst>
          </p:cNvPr>
          <p:cNvCxnSpPr>
            <a:cxnSpLocks/>
          </p:cNvCxnSpPr>
          <p:nvPr/>
        </p:nvCxnSpPr>
        <p:spPr>
          <a:xfrm>
            <a:off x="4874816" y="1537907"/>
            <a:ext cx="0" cy="5194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AD6F41B0-0F7A-AF68-AC8E-781E5EB9D7AC}"/>
              </a:ext>
            </a:extLst>
          </p:cNvPr>
          <p:cNvSpPr/>
          <p:nvPr/>
        </p:nvSpPr>
        <p:spPr>
          <a:xfrm>
            <a:off x="4074716" y="4267200"/>
            <a:ext cx="1600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[Validation]</a:t>
            </a:r>
          </a:p>
        </p:txBody>
      </p:sp>
      <p:cxnSp>
        <p:nvCxnSpPr>
          <p:cNvPr id="37" name="Straight Arrow Connector 36">
            <a:extLst>
              <a:ext uri="{FF2B5EF4-FFF2-40B4-BE49-F238E27FC236}">
                <a16:creationId xmlns:a16="http://schemas.microsoft.com/office/drawing/2014/main" id="{B7BC01C0-1577-32BB-19E4-6AD8661D876C}"/>
              </a:ext>
            </a:extLst>
          </p:cNvPr>
          <p:cNvCxnSpPr>
            <a:cxnSpLocks/>
            <a:stCxn id="26" idx="2"/>
          </p:cNvCxnSpPr>
          <p:nvPr/>
        </p:nvCxnSpPr>
        <p:spPr>
          <a:xfrm>
            <a:off x="4914900" y="3841813"/>
            <a:ext cx="0" cy="4253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32473F90-6D52-2B71-673D-8D5AD973D4EC}"/>
              </a:ext>
            </a:extLst>
          </p:cNvPr>
          <p:cNvSpPr/>
          <p:nvPr/>
        </p:nvSpPr>
        <p:spPr>
          <a:xfrm>
            <a:off x="4074716" y="5105400"/>
            <a:ext cx="1600200" cy="5208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Save Feedback to Database</a:t>
            </a:r>
          </a:p>
        </p:txBody>
      </p:sp>
      <p:cxnSp>
        <p:nvCxnSpPr>
          <p:cNvPr id="42" name="Straight Arrow Connector 41">
            <a:extLst>
              <a:ext uri="{FF2B5EF4-FFF2-40B4-BE49-F238E27FC236}">
                <a16:creationId xmlns:a16="http://schemas.microsoft.com/office/drawing/2014/main" id="{458BCB2A-B9CB-BD71-2F78-C7B3A9CBFB52}"/>
              </a:ext>
            </a:extLst>
          </p:cNvPr>
          <p:cNvCxnSpPr>
            <a:cxnSpLocks/>
          </p:cNvCxnSpPr>
          <p:nvPr/>
        </p:nvCxnSpPr>
        <p:spPr>
          <a:xfrm>
            <a:off x="4914900" y="4724400"/>
            <a:ext cx="0" cy="381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Rectangle: Rounded Corners 45">
            <a:extLst>
              <a:ext uri="{FF2B5EF4-FFF2-40B4-BE49-F238E27FC236}">
                <a16:creationId xmlns:a16="http://schemas.microsoft.com/office/drawing/2014/main" id="{D65BE828-E3CE-DC57-933C-291C70046A69}"/>
              </a:ext>
            </a:extLst>
          </p:cNvPr>
          <p:cNvSpPr/>
          <p:nvPr/>
        </p:nvSpPr>
        <p:spPr>
          <a:xfrm>
            <a:off x="3752850" y="6007226"/>
            <a:ext cx="2324100" cy="5208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Show Success Message</a:t>
            </a:r>
          </a:p>
        </p:txBody>
      </p:sp>
      <p:cxnSp>
        <p:nvCxnSpPr>
          <p:cNvPr id="50" name="Straight Arrow Connector 49">
            <a:extLst>
              <a:ext uri="{FF2B5EF4-FFF2-40B4-BE49-F238E27FC236}">
                <a16:creationId xmlns:a16="http://schemas.microsoft.com/office/drawing/2014/main" id="{E0B1CCE1-09D5-2841-EDC9-CB353A1014EA}"/>
              </a:ext>
            </a:extLst>
          </p:cNvPr>
          <p:cNvCxnSpPr>
            <a:cxnSpLocks/>
            <a:endCxn id="46" idx="0"/>
          </p:cNvCxnSpPr>
          <p:nvPr/>
        </p:nvCxnSpPr>
        <p:spPr>
          <a:xfrm>
            <a:off x="4914900" y="5626226"/>
            <a:ext cx="0" cy="381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D8206D01-A103-3312-8302-48CB054C7F0C}"/>
              </a:ext>
            </a:extLst>
          </p:cNvPr>
          <p:cNvSpPr/>
          <p:nvPr/>
        </p:nvSpPr>
        <p:spPr>
          <a:xfrm>
            <a:off x="7010400" y="6096000"/>
            <a:ext cx="1981200" cy="4924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tx1"/>
                </a:solidFill>
              </a:rPr>
              <a:t>View All Feedback</a:t>
            </a:r>
          </a:p>
          <a:p>
            <a:pPr algn="ctr"/>
            <a:r>
              <a:rPr lang="en-IN" dirty="0">
                <a:solidFill>
                  <a:schemeClr val="tx1"/>
                </a:solidFill>
              </a:rPr>
              <a:t>(optional)</a:t>
            </a:r>
          </a:p>
        </p:txBody>
      </p:sp>
      <p:cxnSp>
        <p:nvCxnSpPr>
          <p:cNvPr id="55" name="Straight Arrow Connector 54">
            <a:extLst>
              <a:ext uri="{FF2B5EF4-FFF2-40B4-BE49-F238E27FC236}">
                <a16:creationId xmlns:a16="http://schemas.microsoft.com/office/drawing/2014/main" id="{2BDB838C-30C8-C5F9-9579-1F0CA69DEABE}"/>
              </a:ext>
            </a:extLst>
          </p:cNvPr>
          <p:cNvCxnSpPr>
            <a:cxnSpLocks/>
          </p:cNvCxnSpPr>
          <p:nvPr/>
        </p:nvCxnSpPr>
        <p:spPr>
          <a:xfrm>
            <a:off x="6286500" y="6248400"/>
            <a:ext cx="4191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4445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861774"/>
          </a:xfrm>
        </p:spPr>
        <p:txBody>
          <a:bodyPr/>
          <a:lstStyle/>
          <a:p>
            <a:pPr algn="ctr"/>
            <a:r>
              <a:rPr lang="en-IN" dirty="0"/>
              <a:t>Code Output</a:t>
            </a:r>
            <a:br>
              <a:rPr lang="en-IN" dirty="0"/>
            </a:br>
            <a:r>
              <a:rPr lang="en-IN" sz="2400" dirty="0"/>
              <a:t>Feedback Form</a:t>
            </a:r>
            <a:endParaRPr lang="ta-IN" sz="2400" dirty="0"/>
          </a:p>
        </p:txBody>
      </p:sp>
      <p:pic>
        <p:nvPicPr>
          <p:cNvPr id="8" name="Picture 7">
            <a:extLst>
              <a:ext uri="{FF2B5EF4-FFF2-40B4-BE49-F238E27FC236}">
                <a16:creationId xmlns:a16="http://schemas.microsoft.com/office/drawing/2014/main" id="{1547FED9-6061-FDFE-875F-89A3CED7A64E}"/>
              </a:ext>
            </a:extLst>
          </p:cNvPr>
          <p:cNvPicPr>
            <a:picLocks noChangeAspect="1"/>
          </p:cNvPicPr>
          <p:nvPr/>
        </p:nvPicPr>
        <p:blipFill>
          <a:blip r:embed="rId2">
            <a:extLst>
              <a:ext uri="{28A0092B-C50C-407E-A947-70E740481C1C}">
                <a14:useLocalDpi xmlns:a14="http://schemas.microsoft.com/office/drawing/2010/main" val="0"/>
              </a:ext>
            </a:extLst>
          </a:blip>
          <a:srcRect t="1631" b="1"/>
          <a:stretch/>
        </p:blipFill>
        <p:spPr>
          <a:xfrm>
            <a:off x="3276600" y="1524000"/>
            <a:ext cx="3777307" cy="5045143"/>
          </a:xfrm>
          <a:prstGeom prst="rect">
            <a:avLst/>
          </a:prstGeom>
        </p:spPr>
      </p:pic>
    </p:spTree>
    <p:extLst>
      <p:ext uri="{BB962C8B-B14F-4D97-AF65-F5344CB8AC3E}">
        <p14:creationId xmlns:p14="http://schemas.microsoft.com/office/powerpoint/2010/main" val="354381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066800"/>
            <a:ext cx="8077200" cy="381000"/>
          </a:xfrm>
          <a:prstGeom prst="rect">
            <a:avLst/>
          </a:prstGeom>
          <a:noFill/>
        </p:spPr>
        <p:txBody>
          <a:bodyPr wrap="square" rtlCol="0">
            <a:spAutoFit/>
          </a:bodyPr>
          <a:lstStyle/>
          <a:p>
            <a:r>
              <a:rPr lang="en-IN" b="1" dirty="0"/>
              <a:t>Database Format :</a:t>
            </a:r>
            <a:endParaRPr lang="ta-IN" b="1" dirty="0"/>
          </a:p>
        </p:txBody>
      </p:sp>
      <p:pic>
        <p:nvPicPr>
          <p:cNvPr id="3" name="Picture 2">
            <a:extLst>
              <a:ext uri="{FF2B5EF4-FFF2-40B4-BE49-F238E27FC236}">
                <a16:creationId xmlns:a16="http://schemas.microsoft.com/office/drawing/2014/main" id="{BC50EF4F-916A-C375-B4B9-5EFEF0342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43361"/>
            <a:ext cx="8230809" cy="2571278"/>
          </a:xfrm>
          <a:prstGeom prst="rect">
            <a:avLst/>
          </a:prstGeom>
        </p:spPr>
      </p:pic>
    </p:spTree>
    <p:extLst>
      <p:ext uri="{BB962C8B-B14F-4D97-AF65-F5344CB8AC3E}">
        <p14:creationId xmlns:p14="http://schemas.microsoft.com/office/powerpoint/2010/main" val="2409598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556</Words>
  <Application>Microsoft Office PowerPoint</Application>
  <PresentationFormat>On-screen Show (4:3)</PresentationFormat>
  <Paragraphs>98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TEACHERS FEEDBACK FORM USING JAVA</vt:lpstr>
      <vt:lpstr>Introduction</vt:lpstr>
      <vt:lpstr>System Design and Features</vt:lpstr>
      <vt:lpstr>Core Functionalities</vt:lpstr>
      <vt:lpstr>Key Components of the Code</vt:lpstr>
      <vt:lpstr>Database Design</vt:lpstr>
      <vt:lpstr>Flow Chart</vt:lpstr>
      <vt:lpstr>Code Output Feedback Form</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ppt.pptx</dc:title>
  <dc:creator>Lenovo</dc:creator>
  <cp:lastModifiedBy>Deepan B</cp:lastModifiedBy>
  <cp:revision>15</cp:revision>
  <dcterms:created xsi:type="dcterms:W3CDTF">2024-09-25T05:56:54Z</dcterms:created>
  <dcterms:modified xsi:type="dcterms:W3CDTF">2024-11-23T07:53:01Z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