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2" r:id="rId5"/>
    <p:sldId id="258" r:id="rId6"/>
    <p:sldId id="261" r:id="rId7"/>
    <p:sldId id="264"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AF28C-4CAF-E2B8-B6A9-32E4E2C56554}" v="2058" dt="2024-05-22T20:02:46.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FD972A1C-5A1B-CD0B-D630-D3934AC952B9}"/>
              </a:ext>
            </a:extLst>
          </p:cNvPr>
          <p:cNvPicPr>
            <a:picLocks noChangeAspect="1"/>
          </p:cNvPicPr>
          <p:nvPr/>
        </p:nvPicPr>
        <p:blipFill rotWithShape="1">
          <a:blip r:embed="rId2">
            <a:alphaModFix amt="50000"/>
          </a:blip>
          <a:srcRect t="10000" r="-2" b="-2"/>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rPr>
              <a:t>Amazon Sales Data Analysis</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rPr>
              <a:t>Report by: Deepan R</a:t>
            </a:r>
          </a:p>
          <a:p>
            <a:r>
              <a:rPr lang="en-US">
                <a:solidFill>
                  <a:srgbClr val="FFFFFF"/>
                </a:solidFill>
              </a:rPr>
              <a:t>UNID: UMIP5710</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FAC94BC0-327F-352C-89B3-127F0792BEF2}"/>
              </a:ext>
            </a:extLst>
          </p:cNvPr>
          <p:cNvPicPr>
            <a:picLocks noGrp="1" noChangeAspect="1"/>
          </p:cNvPicPr>
          <p:nvPr>
            <p:ph idx="1"/>
          </p:nvPr>
        </p:nvPicPr>
        <p:blipFill>
          <a:blip r:embed="rId2"/>
          <a:stretch>
            <a:fillRect/>
          </a:stretch>
        </p:blipFill>
        <p:spPr>
          <a:xfrm>
            <a:off x="836177" y="457200"/>
            <a:ext cx="10519646" cy="5943600"/>
          </a:xfrm>
          <a:prstGeom prst="rect">
            <a:avLst/>
          </a:prstGeom>
        </p:spPr>
      </p:pic>
    </p:spTree>
    <p:extLst>
      <p:ext uri="{BB962C8B-B14F-4D97-AF65-F5344CB8AC3E}">
        <p14:creationId xmlns:p14="http://schemas.microsoft.com/office/powerpoint/2010/main" val="157758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Rectangle 3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97376-41E9-2499-9419-2DB28712D4D4}"/>
              </a:ext>
            </a:extLst>
          </p:cNvPr>
          <p:cNvSpPr>
            <a:spLocks noGrp="1"/>
          </p:cNvSpPr>
          <p:nvPr>
            <p:ph type="title"/>
          </p:nvPr>
        </p:nvSpPr>
        <p:spPr>
          <a:xfrm>
            <a:off x="2309978" y="353160"/>
            <a:ext cx="7091300" cy="898581"/>
          </a:xfrm>
        </p:spPr>
        <p:txBody>
          <a:bodyPr vert="horz" lIns="91440" tIns="45720" rIns="91440" bIns="45720" rtlCol="0" anchor="ctr">
            <a:normAutofit/>
          </a:bodyPr>
          <a:lstStyle/>
          <a:p>
            <a:r>
              <a:rPr lang="en-US" sz="4000" dirty="0">
                <a:solidFill>
                  <a:srgbClr val="FFFFFF"/>
                </a:solidFill>
              </a:rPr>
              <a:t>             Dashboard with slicers</a:t>
            </a:r>
            <a:endParaRPr lang="en-US" sz="4000" dirty="0"/>
          </a:p>
        </p:txBody>
      </p:sp>
      <p:pic>
        <p:nvPicPr>
          <p:cNvPr id="4" name="Content Placeholder 3" descr="A screenshot of a computer&#10;&#10;Description automatically generated">
            <a:extLst>
              <a:ext uri="{FF2B5EF4-FFF2-40B4-BE49-F238E27FC236}">
                <a16:creationId xmlns:a16="http://schemas.microsoft.com/office/drawing/2014/main" id="{57A09841-C092-58D6-3F5F-C6007DE24552}"/>
              </a:ext>
            </a:extLst>
          </p:cNvPr>
          <p:cNvPicPr>
            <a:picLocks noGrp="1" noChangeAspect="1"/>
          </p:cNvPicPr>
          <p:nvPr>
            <p:ph idx="1"/>
          </p:nvPr>
        </p:nvPicPr>
        <p:blipFill>
          <a:blip r:embed="rId2"/>
          <a:stretch>
            <a:fillRect/>
          </a:stretch>
        </p:blipFill>
        <p:spPr>
          <a:xfrm>
            <a:off x="151100" y="2577215"/>
            <a:ext cx="5827303" cy="331021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899C55C-97FF-C6C6-8121-7EB90954881B}"/>
              </a:ext>
            </a:extLst>
          </p:cNvPr>
          <p:cNvPicPr>
            <a:picLocks noChangeAspect="1"/>
          </p:cNvPicPr>
          <p:nvPr/>
        </p:nvPicPr>
        <p:blipFill>
          <a:blip r:embed="rId3"/>
          <a:stretch>
            <a:fillRect/>
          </a:stretch>
        </p:blipFill>
        <p:spPr>
          <a:xfrm>
            <a:off x="6202633" y="2585361"/>
            <a:ext cx="5843748" cy="3306596"/>
          </a:xfrm>
          <a:prstGeom prst="rect">
            <a:avLst/>
          </a:prstGeom>
        </p:spPr>
      </p:pic>
    </p:spTree>
    <p:extLst>
      <p:ext uri="{BB962C8B-B14F-4D97-AF65-F5344CB8AC3E}">
        <p14:creationId xmlns:p14="http://schemas.microsoft.com/office/powerpoint/2010/main" val="88340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ADBC7-F2F6-F59C-18F6-05E78D8E291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Attributes</a:t>
            </a:r>
            <a:endParaRPr lang="en-US" sz="4000">
              <a:solidFill>
                <a:srgbClr val="FFFFFF"/>
              </a:solidFill>
            </a:endParaRPr>
          </a:p>
        </p:txBody>
      </p:sp>
      <p:sp>
        <p:nvSpPr>
          <p:cNvPr id="3" name="Content Placeholder 2">
            <a:extLst>
              <a:ext uri="{FF2B5EF4-FFF2-40B4-BE49-F238E27FC236}">
                <a16:creationId xmlns:a16="http://schemas.microsoft.com/office/drawing/2014/main" id="{EE9BF38C-53A5-8AED-1869-3C9F5B0E81E2}"/>
              </a:ext>
            </a:extLst>
          </p:cNvPr>
          <p:cNvSpPr>
            <a:spLocks noGrp="1"/>
          </p:cNvSpPr>
          <p:nvPr>
            <p:ph idx="1"/>
          </p:nvPr>
        </p:nvSpPr>
        <p:spPr>
          <a:xfrm>
            <a:off x="4810259" y="649480"/>
            <a:ext cx="6555347" cy="5546047"/>
          </a:xfrm>
        </p:spPr>
        <p:txBody>
          <a:bodyPr anchor="ctr">
            <a:normAutofit/>
          </a:bodyPr>
          <a:lstStyle/>
          <a:p>
            <a:pPr marL="457200" indent="-457200">
              <a:buAutoNum type="arabicParenR"/>
            </a:pPr>
            <a:r>
              <a:rPr lang="en-US" b="1" i="1" dirty="0">
                <a:solidFill>
                  <a:srgbClr val="002060"/>
                </a:solidFill>
                <a:latin typeface="Batang"/>
                <a:ea typeface="Batang"/>
              </a:rPr>
              <a:t>Region </a:t>
            </a:r>
          </a:p>
          <a:p>
            <a:pPr marL="457200" indent="-457200">
              <a:buAutoNum type="arabicParenR"/>
            </a:pPr>
            <a:r>
              <a:rPr lang="en-US" b="1" i="1" dirty="0">
                <a:solidFill>
                  <a:srgbClr val="002060"/>
                </a:solidFill>
                <a:latin typeface="Batang"/>
                <a:ea typeface="Batang"/>
              </a:rPr>
              <a:t>Country </a:t>
            </a:r>
            <a:endParaRPr lang="en-US" sz="2000" b="1" i="1">
              <a:solidFill>
                <a:srgbClr val="002060"/>
              </a:solidFill>
              <a:latin typeface="Batang"/>
              <a:ea typeface="Batang"/>
            </a:endParaRPr>
          </a:p>
          <a:p>
            <a:pPr marL="457200" indent="-457200">
              <a:buAutoNum type="arabicParenR"/>
            </a:pPr>
            <a:r>
              <a:rPr lang="en-US" b="1" i="1" dirty="0">
                <a:solidFill>
                  <a:srgbClr val="002060"/>
                </a:solidFill>
                <a:latin typeface="Batang"/>
                <a:ea typeface="Batang"/>
              </a:rPr>
              <a:t>Sales Channel </a:t>
            </a:r>
          </a:p>
          <a:p>
            <a:pPr marL="457200" indent="-457200">
              <a:buAutoNum type="arabicParenR"/>
            </a:pPr>
            <a:r>
              <a:rPr lang="en-US" b="1" i="1" dirty="0">
                <a:solidFill>
                  <a:srgbClr val="002060"/>
                </a:solidFill>
                <a:latin typeface="Batang"/>
                <a:ea typeface="Batang"/>
              </a:rPr>
              <a:t>Order Date</a:t>
            </a:r>
          </a:p>
          <a:p>
            <a:pPr marL="457200" indent="-457200">
              <a:buAutoNum type="arabicParenR"/>
            </a:pPr>
            <a:r>
              <a:rPr lang="en-US" b="1" i="1" dirty="0">
                <a:solidFill>
                  <a:srgbClr val="002060"/>
                </a:solidFill>
                <a:latin typeface="Batang"/>
                <a:ea typeface="Batang"/>
              </a:rPr>
              <a:t>Units Sold</a:t>
            </a:r>
          </a:p>
          <a:p>
            <a:pPr marL="457200" indent="-457200">
              <a:buAutoNum type="arabicParenR"/>
            </a:pPr>
            <a:r>
              <a:rPr lang="en-US" b="1" i="1" dirty="0">
                <a:solidFill>
                  <a:srgbClr val="002060"/>
                </a:solidFill>
                <a:latin typeface="Batang"/>
                <a:ea typeface="Batang"/>
              </a:rPr>
              <a:t>Item Type</a:t>
            </a:r>
          </a:p>
          <a:p>
            <a:pPr marL="457200" indent="-457200">
              <a:buAutoNum type="arabicParenR"/>
            </a:pPr>
            <a:r>
              <a:rPr lang="en-US" b="1" i="1" dirty="0">
                <a:solidFill>
                  <a:srgbClr val="002060"/>
                </a:solidFill>
                <a:latin typeface="Batang"/>
                <a:ea typeface="Batang"/>
              </a:rPr>
              <a:t>Total Renue</a:t>
            </a:r>
          </a:p>
          <a:p>
            <a:pPr marL="457200" indent="-457200">
              <a:buAutoNum type="arabicParenR"/>
            </a:pPr>
            <a:r>
              <a:rPr lang="en-US" b="1" i="1" dirty="0">
                <a:solidFill>
                  <a:srgbClr val="002060"/>
                </a:solidFill>
                <a:latin typeface="Batang"/>
                <a:ea typeface="Batang"/>
              </a:rPr>
              <a:t>Total Cost</a:t>
            </a:r>
          </a:p>
          <a:p>
            <a:pPr marL="457200" indent="-457200">
              <a:buAutoNum type="arabicParenR"/>
            </a:pPr>
            <a:r>
              <a:rPr lang="en-US" b="1" i="1" dirty="0">
                <a:solidFill>
                  <a:srgbClr val="002060"/>
                </a:solidFill>
                <a:latin typeface="Batang"/>
                <a:ea typeface="Batang"/>
              </a:rPr>
              <a:t>Total profit</a:t>
            </a:r>
          </a:p>
          <a:p>
            <a:pPr>
              <a:buAutoNum type="arabicParenR"/>
            </a:pPr>
            <a:endParaRPr lang="en-US" sz="2000" dirty="0"/>
          </a:p>
        </p:txBody>
      </p:sp>
    </p:spTree>
    <p:extLst>
      <p:ext uri="{BB962C8B-B14F-4D97-AF65-F5344CB8AC3E}">
        <p14:creationId xmlns:p14="http://schemas.microsoft.com/office/powerpoint/2010/main" val="9849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EBEAC-E232-3730-B3CE-85D75F3811B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used for Analysis</a:t>
            </a:r>
          </a:p>
        </p:txBody>
      </p:sp>
      <p:sp>
        <p:nvSpPr>
          <p:cNvPr id="3" name="Content Placeholder 2">
            <a:extLst>
              <a:ext uri="{FF2B5EF4-FFF2-40B4-BE49-F238E27FC236}">
                <a16:creationId xmlns:a16="http://schemas.microsoft.com/office/drawing/2014/main" id="{E5905CD4-11AE-6000-7D04-FFD6C79BEF54}"/>
              </a:ext>
            </a:extLst>
          </p:cNvPr>
          <p:cNvSpPr>
            <a:spLocks noGrp="1"/>
          </p:cNvSpPr>
          <p:nvPr>
            <p:ph idx="1"/>
          </p:nvPr>
        </p:nvSpPr>
        <p:spPr>
          <a:xfrm>
            <a:off x="413951" y="2029873"/>
            <a:ext cx="11258327" cy="4177627"/>
          </a:xfrm>
        </p:spPr>
        <p:txBody>
          <a:bodyPr anchor="ctr">
            <a:normAutofit/>
          </a:bodyPr>
          <a:lstStyle/>
          <a:p>
            <a:pPr marL="457200" indent="-457200"/>
            <a:r>
              <a:rPr lang="en-US" sz="2400" dirty="0">
                <a:solidFill>
                  <a:srgbClr val="002060"/>
                </a:solidFill>
              </a:rPr>
              <a:t>Region includes 7 regions including Asia, Europe, Australia and Oceania etc.</a:t>
            </a:r>
          </a:p>
          <a:p>
            <a:pPr marL="457200" indent="-457200"/>
            <a:r>
              <a:rPr lang="en-US" sz="2400" dirty="0">
                <a:solidFill>
                  <a:srgbClr val="002060"/>
                </a:solidFill>
              </a:rPr>
              <a:t>Similarly 76 countries are used as slicers and dicers for accurate region wise analysis</a:t>
            </a:r>
          </a:p>
          <a:p>
            <a:pPr marL="457200" indent="-457200"/>
            <a:r>
              <a:rPr lang="en-US" sz="2400" dirty="0">
                <a:solidFill>
                  <a:srgbClr val="002060"/>
                </a:solidFill>
              </a:rPr>
              <a:t>Two sales channel options are available – Online or offline</a:t>
            </a:r>
          </a:p>
          <a:p>
            <a:pPr marL="457200" indent="-457200"/>
            <a:r>
              <a:rPr lang="en-US" sz="2400" dirty="0">
                <a:solidFill>
                  <a:srgbClr val="002060"/>
                </a:solidFill>
              </a:rPr>
              <a:t>Item types that are sold with amazon are Baby food, cereal, Beverages, Household, Office supplies etc.</a:t>
            </a:r>
          </a:p>
          <a:p>
            <a:pPr marL="457200" indent="-457200"/>
            <a:r>
              <a:rPr lang="en-US" sz="2400" dirty="0">
                <a:solidFill>
                  <a:srgbClr val="002060"/>
                </a:solidFill>
              </a:rPr>
              <a:t>Revenue is the amount which is earned by selling products </a:t>
            </a:r>
          </a:p>
          <a:p>
            <a:pPr marL="457200" indent="-457200"/>
            <a:r>
              <a:rPr lang="en-US" sz="2400" dirty="0">
                <a:solidFill>
                  <a:srgbClr val="002060"/>
                </a:solidFill>
              </a:rPr>
              <a:t>Cost is the real price of the product without profit amount</a:t>
            </a:r>
          </a:p>
          <a:p>
            <a:pPr marL="457200" indent="-457200"/>
            <a:r>
              <a:rPr lang="en-US" sz="2400" dirty="0">
                <a:solidFill>
                  <a:srgbClr val="002060"/>
                </a:solidFill>
              </a:rPr>
              <a:t>Profit is calculated by subtracting cost from revenue generated</a:t>
            </a:r>
          </a:p>
        </p:txBody>
      </p:sp>
    </p:spTree>
    <p:extLst>
      <p:ext uri="{BB962C8B-B14F-4D97-AF65-F5344CB8AC3E}">
        <p14:creationId xmlns:p14="http://schemas.microsoft.com/office/powerpoint/2010/main" val="137689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B076B5-A53E-142D-DA65-2F722CE3CC7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Analysis Phase - I</a:t>
            </a:r>
          </a:p>
        </p:txBody>
      </p:sp>
      <p:sp>
        <p:nvSpPr>
          <p:cNvPr id="3" name="Content Placeholder 2">
            <a:extLst>
              <a:ext uri="{FF2B5EF4-FFF2-40B4-BE49-F238E27FC236}">
                <a16:creationId xmlns:a16="http://schemas.microsoft.com/office/drawing/2014/main" id="{3976A71E-EBB1-D5A1-9535-22B546C06BC9}"/>
              </a:ext>
            </a:extLst>
          </p:cNvPr>
          <p:cNvSpPr>
            <a:spLocks noGrp="1"/>
          </p:cNvSpPr>
          <p:nvPr>
            <p:ph idx="1"/>
          </p:nvPr>
        </p:nvSpPr>
        <p:spPr>
          <a:xfrm>
            <a:off x="455270" y="2086704"/>
            <a:ext cx="11296258" cy="4464648"/>
          </a:xfrm>
        </p:spPr>
        <p:txBody>
          <a:bodyPr anchor="ctr">
            <a:normAutofit/>
          </a:bodyPr>
          <a:lstStyle/>
          <a:p>
            <a:pPr marL="457200" indent="-457200">
              <a:buFont typeface="Wingdings" panose="020B0604020202020204" pitchFamily="34" charset="0"/>
              <a:buChar char="Ø"/>
            </a:pPr>
            <a:r>
              <a:rPr lang="en-US" sz="2400" dirty="0">
                <a:solidFill>
                  <a:srgbClr val="002060"/>
                </a:solidFill>
              </a:rPr>
              <a:t>Total Revenue generated in Amazon is 137.35 Million Dollars</a:t>
            </a:r>
          </a:p>
          <a:p>
            <a:pPr marL="457200" indent="-457200">
              <a:buFont typeface="Wingdings" panose="020B0604020202020204" pitchFamily="34" charset="0"/>
              <a:buChar char="Ø"/>
            </a:pPr>
            <a:r>
              <a:rPr lang="en-US" sz="2400" dirty="0">
                <a:solidFill>
                  <a:srgbClr val="002060"/>
                </a:solidFill>
              </a:rPr>
              <a:t>Total Cost generated in Amazon is 93.18 Million Dollars</a:t>
            </a:r>
          </a:p>
          <a:p>
            <a:pPr marL="457200" indent="-457200">
              <a:buFont typeface="Wingdings" panose="020B0604020202020204" pitchFamily="34" charset="0"/>
              <a:buChar char="Ø"/>
            </a:pPr>
            <a:r>
              <a:rPr lang="en-US" sz="2400" dirty="0">
                <a:solidFill>
                  <a:srgbClr val="002060"/>
                </a:solidFill>
              </a:rPr>
              <a:t>Total Profit generated in Amazon is 44.17 Million Dollars</a:t>
            </a:r>
          </a:p>
          <a:p>
            <a:pPr marL="457200" indent="-457200">
              <a:buFont typeface="Wingdings" panose="020B0604020202020204" pitchFamily="34" charset="0"/>
              <a:buChar char="Ø"/>
            </a:pPr>
            <a:r>
              <a:rPr lang="en-US" sz="2400" dirty="0">
                <a:solidFill>
                  <a:srgbClr val="002060"/>
                </a:solidFill>
              </a:rPr>
              <a:t>Total products sold in Amazon according to this dataset is 5,12,872 units</a:t>
            </a:r>
          </a:p>
          <a:p>
            <a:pPr marL="457200" indent="-457200">
              <a:buFont typeface="Wingdings" panose="020B0604020202020204" pitchFamily="34" charset="0"/>
              <a:buChar char="Ø"/>
            </a:pPr>
            <a:r>
              <a:rPr lang="en-US" sz="2400" dirty="0">
                <a:solidFill>
                  <a:srgbClr val="002060"/>
                </a:solidFill>
              </a:rPr>
              <a:t>Total profit is calculated by : Profit = Revenue – Cost</a:t>
            </a:r>
          </a:p>
          <a:p>
            <a:pPr marL="457200" indent="-457200">
              <a:buFont typeface="Wingdings" panose="020B0604020202020204" pitchFamily="34" charset="0"/>
              <a:buChar char="Ø"/>
            </a:pPr>
            <a:r>
              <a:rPr lang="en-US" sz="2400" dirty="0">
                <a:solidFill>
                  <a:srgbClr val="002060"/>
                </a:solidFill>
              </a:rPr>
              <a:t>With the above formula, profit is been calculated to 44M $ which is almost half of cost and 1/3 of revenue generated</a:t>
            </a:r>
          </a:p>
          <a:p>
            <a:pPr marL="457200" indent="-457200">
              <a:buFont typeface="Wingdings" panose="020B0604020202020204" pitchFamily="34" charset="0"/>
              <a:buChar char="Ø"/>
            </a:pPr>
            <a:r>
              <a:rPr lang="en-US" sz="2400" dirty="0">
                <a:solidFill>
                  <a:srgbClr val="002060"/>
                </a:solidFill>
              </a:rPr>
              <a:t>The analysis can also be done accurately and to minimized level by using slicers and dicers options available in the dashboard. For example, Sales detail of baby food sold in Sri Lanka, Asia</a:t>
            </a:r>
          </a:p>
        </p:txBody>
      </p:sp>
    </p:spTree>
    <p:extLst>
      <p:ext uri="{BB962C8B-B14F-4D97-AF65-F5344CB8AC3E}">
        <p14:creationId xmlns:p14="http://schemas.microsoft.com/office/powerpoint/2010/main" val="199798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B076B5-A53E-142D-DA65-2F722CE3CC7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Analysis Phase - II</a:t>
            </a:r>
          </a:p>
        </p:txBody>
      </p:sp>
      <p:sp>
        <p:nvSpPr>
          <p:cNvPr id="3" name="Content Placeholder 2">
            <a:extLst>
              <a:ext uri="{FF2B5EF4-FFF2-40B4-BE49-F238E27FC236}">
                <a16:creationId xmlns:a16="http://schemas.microsoft.com/office/drawing/2014/main" id="{3976A71E-EBB1-D5A1-9535-22B546C06BC9}"/>
              </a:ext>
            </a:extLst>
          </p:cNvPr>
          <p:cNvSpPr>
            <a:spLocks noGrp="1"/>
          </p:cNvSpPr>
          <p:nvPr>
            <p:ph idx="1"/>
          </p:nvPr>
        </p:nvSpPr>
        <p:spPr>
          <a:xfrm>
            <a:off x="291296" y="1739464"/>
            <a:ext cx="11691726" cy="4975863"/>
          </a:xfrm>
        </p:spPr>
        <p:txBody>
          <a:bodyPr anchor="ctr">
            <a:normAutofit/>
          </a:bodyPr>
          <a:lstStyle/>
          <a:p>
            <a:pPr marL="342900" indent="-342900">
              <a:buFont typeface="Wingdings" panose="020B0604020202020204" pitchFamily="34" charset="0"/>
              <a:buChar char="v"/>
            </a:pPr>
            <a:r>
              <a:rPr lang="en-US" sz="2400">
                <a:solidFill>
                  <a:srgbClr val="002060"/>
                </a:solidFill>
              </a:rPr>
              <a:t>The main part of Analysis comes here, the main analysis</a:t>
            </a:r>
            <a:endParaRPr lang="en-US" sz="3200">
              <a:solidFill>
                <a:srgbClr val="002060"/>
              </a:solidFill>
            </a:endParaRPr>
          </a:p>
          <a:p>
            <a:pPr marL="342900" indent="-342900">
              <a:buFont typeface="Wingdings" panose="020B0604020202020204" pitchFamily="34" charset="0"/>
              <a:buChar char="v"/>
            </a:pPr>
            <a:r>
              <a:rPr lang="en-US" sz="2400" dirty="0">
                <a:solidFill>
                  <a:srgbClr val="002060"/>
                </a:solidFill>
              </a:rPr>
              <a:t>According to the dataset and Dashboard:</a:t>
            </a:r>
          </a:p>
          <a:p>
            <a:pPr marL="800100" lvl="1">
              <a:buFont typeface="Wingdings" panose="020B0604020202020204" pitchFamily="34" charset="0"/>
              <a:buChar char="Ø"/>
            </a:pPr>
            <a:r>
              <a:rPr lang="en-US" sz="1800" dirty="0">
                <a:solidFill>
                  <a:srgbClr val="002060"/>
                </a:solidFill>
              </a:rPr>
              <a:t>The Sales channel is distributed equally that is, in both mode of purchase –Offline and Online the </a:t>
            </a:r>
            <a:r>
              <a:rPr lang="en-US" sz="1800">
                <a:solidFill>
                  <a:srgbClr val="002060"/>
                </a:solidFill>
              </a:rPr>
              <a:t>products were bought in almost equal amount 50-50</a:t>
            </a:r>
            <a:endParaRPr lang="en-US" sz="1800" dirty="0">
              <a:solidFill>
                <a:srgbClr val="002060"/>
              </a:solidFill>
            </a:endParaRPr>
          </a:p>
          <a:p>
            <a:pPr marL="800100" lvl="1">
              <a:buFont typeface="Wingdings" panose="020B0604020202020204" pitchFamily="34" charset="0"/>
              <a:buChar char="Ø"/>
            </a:pPr>
            <a:r>
              <a:rPr lang="en-US" sz="1800" dirty="0">
                <a:solidFill>
                  <a:srgbClr val="002060"/>
                </a:solidFill>
              </a:rPr>
              <a:t>Cosmetics has been sold most, almost 1/6 of products sold has been cosmetics followed by Clothes and Beverages </a:t>
            </a:r>
          </a:p>
          <a:p>
            <a:pPr marL="800100" lvl="1">
              <a:buFont typeface="Wingdings" panose="020B0604020202020204" pitchFamily="34" charset="0"/>
              <a:buChar char="Ø"/>
            </a:pPr>
            <a:r>
              <a:rPr lang="en-US" sz="1800">
                <a:solidFill>
                  <a:srgbClr val="002060"/>
                </a:solidFill>
              </a:rPr>
              <a:t>Product with least sales is Meat and Snacks with 11k and 14k units respectively</a:t>
            </a:r>
            <a:endParaRPr lang="en-US" sz="1800" dirty="0">
              <a:solidFill>
                <a:srgbClr val="002060"/>
              </a:solidFill>
            </a:endParaRPr>
          </a:p>
          <a:p>
            <a:pPr marL="800100" lvl="1">
              <a:buFont typeface="Wingdings" panose="020B0604020202020204" pitchFamily="34" charset="0"/>
              <a:buChar char="Ø"/>
            </a:pPr>
            <a:r>
              <a:rPr lang="en-US" sz="1800" dirty="0">
                <a:solidFill>
                  <a:srgbClr val="002060"/>
                </a:solidFill>
              </a:rPr>
              <a:t>On the analysis of time period, we can observe that 2012 has been the peek year of sales but 2011 </a:t>
            </a:r>
            <a:r>
              <a:rPr lang="en-US" sz="1800">
                <a:solidFill>
                  <a:srgbClr val="002060"/>
                </a:solidFill>
              </a:rPr>
              <a:t>has been the worst year of sales</a:t>
            </a:r>
          </a:p>
          <a:p>
            <a:pPr marL="800100" lvl="1">
              <a:buFont typeface="Wingdings" panose="020B0604020202020204" pitchFamily="34" charset="0"/>
              <a:buChar char="Ø"/>
            </a:pPr>
            <a:r>
              <a:rPr lang="en-US" sz="1800" dirty="0">
                <a:solidFill>
                  <a:srgbClr val="002060"/>
                </a:solidFill>
              </a:rPr>
              <a:t>On observing region wise sales Sub Saharan Africa has the greatest market for Amazon and North </a:t>
            </a:r>
            <a:r>
              <a:rPr lang="en-US" sz="1800">
                <a:solidFill>
                  <a:srgbClr val="002060"/>
                </a:solidFill>
              </a:rPr>
              <a:t>America has the Market with least sales for Amazon</a:t>
            </a:r>
          </a:p>
          <a:p>
            <a:pPr marL="800100" lvl="1">
              <a:buFont typeface="Wingdings" panose="020B0604020202020204" pitchFamily="34" charset="0"/>
              <a:buChar char="Ø"/>
            </a:pPr>
            <a:r>
              <a:rPr lang="en-US" sz="1800" dirty="0">
                <a:solidFill>
                  <a:srgbClr val="002060"/>
                </a:solidFill>
              </a:rPr>
              <a:t>The analysis can be done further and more reasonable by using slicers for maximized information region wise, item type wise, sales of period etc.</a:t>
            </a:r>
          </a:p>
        </p:txBody>
      </p:sp>
    </p:spTree>
    <p:extLst>
      <p:ext uri="{BB962C8B-B14F-4D97-AF65-F5344CB8AC3E}">
        <p14:creationId xmlns:p14="http://schemas.microsoft.com/office/powerpoint/2010/main" val="261304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7CB97B2-ECBD-7639-ED8B-7B69989ACE2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    THANK YOU !</a:t>
            </a:r>
          </a:p>
        </p:txBody>
      </p:sp>
    </p:spTree>
    <p:extLst>
      <p:ext uri="{BB962C8B-B14F-4D97-AF65-F5344CB8AC3E}">
        <p14:creationId xmlns:p14="http://schemas.microsoft.com/office/powerpoint/2010/main" val="566044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Amazon Sales Data Analysis</vt:lpstr>
      <vt:lpstr>PowerPoint Presentation</vt:lpstr>
      <vt:lpstr>             Dashboard with slicers</vt:lpstr>
      <vt:lpstr>Attributes</vt:lpstr>
      <vt:lpstr>Data used for Analysis</vt:lpstr>
      <vt:lpstr>Analysis Phase - I</vt:lpstr>
      <vt:lpstr>Analysis Phase - II</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311</cp:revision>
  <dcterms:created xsi:type="dcterms:W3CDTF">2024-05-22T18:45:03Z</dcterms:created>
  <dcterms:modified xsi:type="dcterms:W3CDTF">2024-05-22T20:31:03Z</dcterms:modified>
</cp:coreProperties>
</file>