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898" y="3528136"/>
            <a:ext cx="103206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40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Hand</a:t>
            </a:r>
            <a:r>
              <a:rPr sz="5400" b="1" spc="-325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400" b="1" spc="-760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Written</a:t>
            </a:r>
            <a:r>
              <a:rPr sz="5400" b="1" spc="-290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 Model</a:t>
            </a:r>
            <a:r>
              <a:rPr sz="5400" b="1" spc="-295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400" b="1" spc="-655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5400" b="1" spc="-320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400" b="1" spc="-90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GAN</a:t>
            </a:r>
            <a:endParaRPr sz="5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4876800"/>
            <a:ext cx="3886200" cy="163449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Done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by,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469900" marR="1178560">
              <a:lnSpc>
                <a:spcPts val="2330"/>
              </a:lnSpc>
              <a:spcBef>
                <a:spcPts val="220"/>
              </a:spcBef>
            </a:pPr>
            <a:r>
              <a:rPr lang="en-US" sz="1200" spc="-105" dirty="0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Deepanathan K</a:t>
            </a:r>
            <a:br>
              <a:rPr lang="en-US" sz="1200" spc="-105" dirty="0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</a:br>
            <a:r>
              <a:rPr sz="1200" spc="-105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2109212050</a:t>
            </a:r>
            <a:r>
              <a:rPr lang="en-US" altLang="" sz="1200" spc="-105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11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12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12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3rd</a:t>
            </a:r>
            <a:r>
              <a:rPr sz="1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Year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Loyola</a:t>
            </a:r>
            <a:r>
              <a:rPr sz="1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Institute</a:t>
            </a:r>
            <a:r>
              <a:rPr sz="1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Technology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Palanchur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Chennai-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123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3765677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ALGORITHM</a:t>
            </a:r>
            <a:endParaRPr spc="-53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303" y="2139636"/>
            <a:ext cx="10032238" cy="46770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9527" y="2111482"/>
            <a:ext cx="9692640" cy="45612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4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299085" algn="l"/>
              </a:tabLst>
            </a:pPr>
            <a:r>
              <a:rPr sz="1400" b="1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Initialization</a:t>
            </a:r>
            <a:r>
              <a:rPr sz="1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698500" algn="l"/>
              </a:tabLst>
            </a:pP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Initialize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discriminator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networks</a:t>
            </a:r>
            <a:r>
              <a:rPr sz="1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random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weights.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299085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299085" algn="l"/>
              </a:tabLst>
            </a:pPr>
            <a:r>
              <a:rPr sz="1400" b="1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Training</a:t>
            </a:r>
            <a:r>
              <a:rPr sz="14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Loop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698500" algn="l"/>
              </a:tabLst>
            </a:pP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fixed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epochs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convergence: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155065" algn="l"/>
              </a:tabLst>
            </a:pP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Sample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batch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dataset.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155700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Generate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batch</a:t>
            </a:r>
            <a:r>
              <a:rPr sz="1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fake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random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noise vectors.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155065" lvl="2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discriminator: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Compute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the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discriminator</a:t>
            </a:r>
            <a:r>
              <a:rPr sz="1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loss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fake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discriminator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weights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minimize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the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loss.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Generate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batch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fake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weights.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Compute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loss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discriminator's</a:t>
            </a:r>
            <a:r>
              <a:rPr sz="1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response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generated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weights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maximize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discriminator's</a:t>
            </a:r>
            <a:r>
              <a:rPr sz="1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generated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images.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3902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65" dirty="0"/>
              <a:t>DEPLOYMENT</a:t>
            </a:r>
            <a:endParaRPr spc="-56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472" y="2197543"/>
            <a:ext cx="10547350" cy="3707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190514"/>
            <a:ext cx="10172700" cy="355219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9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Serialization: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5015" marR="658495" lvl="1" indent="-285750">
              <a:lnSpc>
                <a:spcPts val="1730"/>
              </a:lnSpc>
              <a:spcBef>
                <a:spcPts val="102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Serialize</a:t>
            </a:r>
            <a:r>
              <a:rPr sz="1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trained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6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16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format</a:t>
            </a:r>
            <a:r>
              <a:rPr sz="16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suitable</a:t>
            </a:r>
            <a:r>
              <a:rPr sz="16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deployment,</a:t>
            </a:r>
            <a:r>
              <a:rPr sz="16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TensorFlow's 	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SavedModel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format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PyTorch's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.pt</a:t>
            </a:r>
            <a:r>
              <a:rPr sz="1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format.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 panose="05000000000000000000"/>
              <a:buChar char=""/>
            </a:pPr>
            <a:endParaRPr sz="1600"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Deployment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Environment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Setup: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5015" marR="169545" lvl="1" indent="-285750">
              <a:lnSpc>
                <a:spcPts val="1730"/>
              </a:lnSpc>
              <a:spcBef>
                <a:spcPts val="101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16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1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deployment</a:t>
            </a:r>
            <a:r>
              <a:rPr sz="1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environment</a:t>
            </a:r>
            <a:r>
              <a:rPr sz="16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6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necessary</a:t>
            </a:r>
            <a:r>
              <a:rPr sz="16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dependencies,</a:t>
            </a:r>
            <a:r>
              <a:rPr sz="16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including</a:t>
            </a:r>
            <a:r>
              <a:rPr sz="16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	</a:t>
            </a:r>
            <a:r>
              <a:rPr sz="16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deep</a:t>
            </a:r>
            <a:r>
              <a:rPr sz="16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framework,</a:t>
            </a:r>
            <a:r>
              <a:rPr sz="16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Python</a:t>
            </a:r>
            <a:r>
              <a:rPr sz="16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runtime,</a:t>
            </a:r>
            <a:r>
              <a:rPr sz="16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6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16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required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libraries.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 panose="05000000000000000000"/>
              <a:buChar char=""/>
            </a:pPr>
            <a:endParaRPr sz="1600"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Development: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5015" marR="5080" lvl="1" indent="-285750">
              <a:lnSpc>
                <a:spcPts val="1730"/>
              </a:lnSpc>
              <a:spcBef>
                <a:spcPts val="102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Develop</a:t>
            </a:r>
            <a:r>
              <a:rPr sz="16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(Application</a:t>
            </a:r>
            <a:r>
              <a:rPr sz="16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Programming</a:t>
            </a:r>
            <a:r>
              <a:rPr sz="16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Interface)</a:t>
            </a:r>
            <a:r>
              <a:rPr sz="16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interacting</a:t>
            </a:r>
            <a:r>
              <a:rPr sz="16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6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trained</a:t>
            </a:r>
            <a:r>
              <a:rPr sz="16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model.</a:t>
            </a:r>
            <a:r>
              <a:rPr sz="16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This 	</a:t>
            </a:r>
            <a:r>
              <a:rPr sz="1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6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implemented</a:t>
            </a:r>
            <a:r>
              <a:rPr sz="16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6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frameworks</a:t>
            </a:r>
            <a:r>
              <a:rPr sz="16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Flask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Django.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3902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65" dirty="0"/>
              <a:t>DEPLOYMENT</a:t>
            </a:r>
            <a:endParaRPr spc="-56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44" y="2124514"/>
            <a:ext cx="10565638" cy="47043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210180"/>
            <a:ext cx="10259060" cy="449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Serving: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</a:t>
            </a:r>
            <a:r>
              <a:rPr sz="1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serialized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server 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cloud-based</a:t>
            </a:r>
            <a:r>
              <a:rPr sz="1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platform</a:t>
            </a:r>
            <a:r>
              <a:rPr sz="1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capable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requests.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done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platforms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12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Lambda,</a:t>
            </a:r>
            <a:r>
              <a:rPr sz="1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Google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Functions,</a:t>
            </a:r>
            <a:r>
              <a:rPr sz="12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dedicated</a:t>
            </a:r>
            <a:r>
              <a:rPr sz="12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servers.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Scalability</a:t>
            </a:r>
            <a:r>
              <a:rPr sz="1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Optimization: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Ensure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deployed</a:t>
            </a:r>
            <a:r>
              <a:rPr sz="12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1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varying</a:t>
            </a:r>
            <a:r>
              <a:rPr sz="1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levels</a:t>
            </a:r>
            <a:r>
              <a:rPr sz="12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demand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scaling 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dynamically.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Optimize</a:t>
            </a:r>
            <a:r>
              <a:rPr sz="1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1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optimizing</a:t>
            </a:r>
            <a:r>
              <a:rPr sz="1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loading,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batching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inference</a:t>
            </a:r>
            <a:r>
              <a:rPr sz="1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requests,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utilizing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hardware</a:t>
            </a:r>
            <a:r>
              <a:rPr sz="1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acceleration</a:t>
            </a:r>
            <a:r>
              <a:rPr sz="1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possible.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Maintenance: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1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tools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track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1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health</a:t>
            </a:r>
            <a:r>
              <a:rPr sz="12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deployed</a:t>
            </a:r>
            <a:r>
              <a:rPr sz="12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system.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Continuously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monitor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errors,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latency</a:t>
            </a:r>
            <a:r>
              <a:rPr sz="12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issues,</a:t>
            </a:r>
            <a:r>
              <a:rPr sz="1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12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metrics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address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them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promptly</a:t>
            </a:r>
            <a:r>
              <a:rPr sz="12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through</a:t>
            </a:r>
            <a:r>
              <a:rPr sz="1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regular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maintenance</a:t>
            </a:r>
            <a:r>
              <a:rPr sz="1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updates.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1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Integration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Applications:</a:t>
            </a:r>
            <a:endParaRPr sz="1200">
              <a:latin typeface="Verdana" panose="020B0604030504040204"/>
              <a:cs typeface="Verdana" panose="020B0604030504040204"/>
            </a:endParaRPr>
          </a:p>
          <a:p>
            <a:pPr marL="756285" marR="22225" lvl="1" indent="-287020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Integrate</a:t>
            </a:r>
            <a:r>
              <a:rPr sz="12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deployed</a:t>
            </a:r>
            <a:r>
              <a:rPr sz="12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Generation</a:t>
            </a:r>
            <a:r>
              <a:rPr sz="1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12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applications</a:t>
            </a:r>
            <a:r>
              <a:rPr sz="1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1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needed,</a:t>
            </a:r>
            <a:r>
              <a:rPr sz="12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2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OCR</a:t>
            </a:r>
            <a:r>
              <a:rPr sz="12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systems,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analysis</a:t>
            </a:r>
            <a:r>
              <a:rPr sz="12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tools, or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content</a:t>
            </a:r>
            <a:r>
              <a:rPr sz="12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generation</a:t>
            </a:r>
            <a:r>
              <a:rPr sz="12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platforms.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15" dirty="0"/>
              <a:t>RESULT</a:t>
            </a:r>
            <a:endParaRPr spc="-815" dirty="0"/>
          </a:p>
        </p:txBody>
      </p:sp>
      <p:grpSp>
        <p:nvGrpSpPr>
          <p:cNvPr id="3" name="object 3"/>
          <p:cNvGrpSpPr/>
          <p:nvPr/>
        </p:nvGrpSpPr>
        <p:grpSpPr>
          <a:xfrm>
            <a:off x="362711" y="2505519"/>
            <a:ext cx="11461750" cy="3741420"/>
            <a:chOff x="362711" y="2505519"/>
            <a:chExt cx="11461750" cy="374142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62711" y="2505519"/>
              <a:ext cx="11461750" cy="3741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575" y="2560320"/>
              <a:ext cx="11356848" cy="3636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15" dirty="0"/>
              <a:t>RESULT</a:t>
            </a:r>
            <a:endParaRPr spc="-815" dirty="0"/>
          </a:p>
        </p:txBody>
      </p:sp>
      <p:grpSp>
        <p:nvGrpSpPr>
          <p:cNvPr id="3" name="object 3"/>
          <p:cNvGrpSpPr/>
          <p:nvPr/>
        </p:nvGrpSpPr>
        <p:grpSpPr>
          <a:xfrm>
            <a:off x="1027175" y="2286063"/>
            <a:ext cx="10133330" cy="4320540"/>
            <a:chOff x="1027175" y="2286063"/>
            <a:chExt cx="10133330" cy="43205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27175" y="2286063"/>
              <a:ext cx="10132822" cy="43202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039" y="2340864"/>
              <a:ext cx="10027920" cy="4215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4073398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0" dirty="0"/>
              <a:t>CONCLUSION</a:t>
            </a:r>
            <a:endParaRPr spc="-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327" y="2776664"/>
            <a:ext cx="10711942" cy="30402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882265"/>
            <a:ext cx="10305415" cy="275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8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conclusion,</a:t>
            </a:r>
            <a:r>
              <a:rPr sz="1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Generation</a:t>
            </a:r>
            <a:r>
              <a:rPr sz="1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Generative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Adversarial</a:t>
            </a:r>
            <a:r>
              <a:rPr sz="1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Networks</a:t>
            </a:r>
            <a:r>
              <a:rPr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(GANs)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offers</a:t>
            </a:r>
            <a:r>
              <a:rPr sz="18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promising</a:t>
            </a:r>
            <a:r>
              <a:rPr sz="18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solution</a:t>
            </a:r>
            <a:r>
              <a:rPr sz="18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generating</a:t>
            </a:r>
            <a:r>
              <a:rPr sz="1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realistic 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6870" marR="218440" indent="-34480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leveraging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advanced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deep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techniques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optimizing</a:t>
            </a:r>
            <a:r>
              <a:rPr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hardware</a:t>
            </a:r>
            <a:r>
              <a:rPr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resources,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1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systems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1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enhance</a:t>
            </a:r>
            <a:r>
              <a:rPr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optical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character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recognition</a:t>
            </a:r>
            <a:r>
              <a:rPr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(OCR)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accuracy, 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facilitate</a:t>
            </a:r>
            <a:r>
              <a:rPr sz="1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1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analysis,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drive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innovation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various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domains.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356870" marR="398145" indent="-344805" algn="just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continued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research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development,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GAN-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18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Generation </a:t>
            </a:r>
            <a:r>
              <a:rPr sz="1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systems</a:t>
            </a: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18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potential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revolutionize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interact</a:t>
            </a:r>
            <a:r>
              <a:rPr sz="1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enable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possibilities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artificial</a:t>
            </a:r>
            <a:r>
              <a:rPr sz="1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intelligence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applications.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36498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0" dirty="0"/>
              <a:t>REFERENCES</a:t>
            </a:r>
            <a:endParaRPr spc="-600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36026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2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pc="-10" dirty="0"/>
              <a:t>"Deep</a:t>
            </a:r>
            <a:r>
              <a:rPr spc="-114" dirty="0"/>
              <a:t> </a:t>
            </a:r>
            <a:r>
              <a:rPr spc="-70" dirty="0"/>
              <a:t>Learning"</a:t>
            </a:r>
            <a:r>
              <a:rPr spc="-140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spc="-80" dirty="0"/>
              <a:t>Ian</a:t>
            </a:r>
            <a:r>
              <a:rPr spc="-155" dirty="0"/>
              <a:t> </a:t>
            </a:r>
            <a:r>
              <a:rPr dirty="0"/>
              <a:t>Goodfellow,</a:t>
            </a:r>
            <a:r>
              <a:rPr spc="-80" dirty="0"/>
              <a:t> </a:t>
            </a:r>
            <a:r>
              <a:rPr spc="-40" dirty="0"/>
              <a:t>Yoshua</a:t>
            </a:r>
            <a:r>
              <a:rPr spc="-120" dirty="0"/>
              <a:t> </a:t>
            </a:r>
            <a:r>
              <a:rPr spc="-45" dirty="0"/>
              <a:t>Bengio,</a:t>
            </a:r>
            <a:r>
              <a:rPr spc="-105" dirty="0"/>
              <a:t> </a:t>
            </a:r>
            <a:r>
              <a:rPr spc="65" dirty="0"/>
              <a:t>and</a:t>
            </a:r>
            <a:r>
              <a:rPr spc="-125" dirty="0"/>
              <a:t> </a:t>
            </a:r>
            <a:r>
              <a:rPr dirty="0"/>
              <a:t>Aaron</a:t>
            </a:r>
            <a:r>
              <a:rPr spc="-10" dirty="0"/>
              <a:t> Courville</a:t>
            </a:r>
            <a:endParaRPr spc="-10" dirty="0"/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pc="-30" dirty="0"/>
              <a:t>"Generative</a:t>
            </a:r>
            <a:r>
              <a:rPr spc="-95" dirty="0"/>
              <a:t> </a:t>
            </a:r>
            <a:r>
              <a:rPr spc="60" dirty="0"/>
              <a:t>Deep</a:t>
            </a:r>
            <a:r>
              <a:rPr spc="-95" dirty="0"/>
              <a:t> </a:t>
            </a:r>
            <a:r>
              <a:rPr spc="-70" dirty="0"/>
              <a:t>Learning:</a:t>
            </a:r>
            <a:r>
              <a:rPr spc="-145" dirty="0"/>
              <a:t> </a:t>
            </a:r>
            <a:r>
              <a:rPr spc="-10" dirty="0"/>
              <a:t>Teaching</a:t>
            </a:r>
            <a:r>
              <a:rPr spc="-125" dirty="0"/>
              <a:t> </a:t>
            </a:r>
            <a:r>
              <a:rPr dirty="0"/>
              <a:t>Machines</a:t>
            </a:r>
            <a:r>
              <a:rPr spc="-15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60" dirty="0"/>
              <a:t>Paint,</a:t>
            </a:r>
            <a:r>
              <a:rPr spc="-120" dirty="0"/>
              <a:t> </a:t>
            </a:r>
            <a:r>
              <a:rPr spc="-114" dirty="0"/>
              <a:t>Write,</a:t>
            </a:r>
            <a:r>
              <a:rPr spc="-30" dirty="0"/>
              <a:t> </a:t>
            </a:r>
            <a:r>
              <a:rPr dirty="0"/>
              <a:t>Compose,</a:t>
            </a:r>
            <a:r>
              <a:rPr spc="-65" dirty="0"/>
              <a:t> </a:t>
            </a:r>
            <a:r>
              <a:rPr spc="65" dirty="0"/>
              <a:t>and</a:t>
            </a:r>
            <a:r>
              <a:rPr spc="-105" dirty="0"/>
              <a:t> </a:t>
            </a:r>
            <a:r>
              <a:rPr spc="-90" dirty="0"/>
              <a:t>Play"</a:t>
            </a:r>
            <a:r>
              <a:rPr spc="-75" dirty="0"/>
              <a:t> </a:t>
            </a:r>
            <a:r>
              <a:rPr spc="-25" dirty="0"/>
              <a:t>by</a:t>
            </a:r>
            <a:endParaRPr spc="-25" dirty="0"/>
          </a:p>
          <a:p>
            <a:pPr marL="356870">
              <a:lnSpc>
                <a:spcPct val="100000"/>
              </a:lnSpc>
            </a:pPr>
            <a:r>
              <a:rPr dirty="0"/>
              <a:t>David</a:t>
            </a:r>
            <a:r>
              <a:rPr spc="-155" dirty="0"/>
              <a:t> </a:t>
            </a:r>
            <a:r>
              <a:rPr spc="-10" dirty="0"/>
              <a:t>Foster</a:t>
            </a:r>
            <a:endParaRPr spc="-10" dirty="0"/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pc="-105" dirty="0"/>
              <a:t>"Hands-</a:t>
            </a:r>
            <a:r>
              <a:rPr dirty="0"/>
              <a:t>On</a:t>
            </a:r>
            <a:r>
              <a:rPr spc="-75" dirty="0"/>
              <a:t> </a:t>
            </a:r>
            <a:r>
              <a:rPr dirty="0"/>
              <a:t>Generative</a:t>
            </a:r>
            <a:r>
              <a:rPr spc="-100" dirty="0"/>
              <a:t> </a:t>
            </a:r>
            <a:r>
              <a:rPr spc="-50" dirty="0"/>
              <a:t>Adversarial</a:t>
            </a:r>
            <a:r>
              <a:rPr spc="-20" dirty="0"/>
              <a:t> </a:t>
            </a:r>
            <a:r>
              <a:rPr spc="-80" dirty="0"/>
              <a:t>Networks</a:t>
            </a:r>
            <a:r>
              <a:rPr spc="-105" dirty="0"/>
              <a:t> </a:t>
            </a:r>
            <a:r>
              <a:rPr spc="-75" dirty="0"/>
              <a:t>with</a:t>
            </a:r>
            <a:r>
              <a:rPr spc="-60" dirty="0"/>
              <a:t> </a:t>
            </a:r>
            <a:r>
              <a:rPr spc="-70" dirty="0"/>
              <a:t>PyTorch</a:t>
            </a:r>
            <a:r>
              <a:rPr spc="-95" dirty="0"/>
              <a:t> </a:t>
            </a:r>
            <a:r>
              <a:rPr spc="-215" dirty="0"/>
              <a:t>1.x:</a:t>
            </a:r>
            <a:r>
              <a:rPr spc="-100" dirty="0"/>
              <a:t> </a:t>
            </a:r>
            <a:r>
              <a:rPr spc="-65" dirty="0"/>
              <a:t>Implement</a:t>
            </a:r>
            <a:r>
              <a:rPr spc="-85" dirty="0"/>
              <a:t> </a:t>
            </a:r>
            <a:r>
              <a:rPr spc="-100" dirty="0"/>
              <a:t>next-</a:t>
            </a:r>
            <a:r>
              <a:rPr spc="-10" dirty="0"/>
              <a:t>generation</a:t>
            </a:r>
            <a:endParaRPr spc="-10" dirty="0"/>
          </a:p>
          <a:p>
            <a:pPr marL="356870">
              <a:lnSpc>
                <a:spcPct val="100000"/>
              </a:lnSpc>
            </a:pPr>
            <a:r>
              <a:rPr spc="-45" dirty="0"/>
              <a:t>neural</a:t>
            </a:r>
            <a:r>
              <a:rPr spc="-135" dirty="0"/>
              <a:t> </a:t>
            </a:r>
            <a:r>
              <a:rPr spc="-80" dirty="0"/>
              <a:t>networks</a:t>
            </a:r>
            <a:r>
              <a:rPr spc="-114" dirty="0"/>
              <a:t> </a:t>
            </a:r>
            <a:r>
              <a:rPr spc="-10" dirty="0"/>
              <a:t>to</a:t>
            </a:r>
            <a:r>
              <a:rPr spc="-114" dirty="0"/>
              <a:t> </a:t>
            </a:r>
            <a:r>
              <a:rPr spc="-30" dirty="0"/>
              <a:t>build</a:t>
            </a:r>
            <a:r>
              <a:rPr spc="-145" dirty="0"/>
              <a:t> </a:t>
            </a:r>
            <a:r>
              <a:rPr spc="-30" dirty="0"/>
              <a:t>powerful</a:t>
            </a:r>
            <a:r>
              <a:rPr spc="-110" dirty="0"/>
              <a:t> </a:t>
            </a:r>
            <a:r>
              <a:rPr dirty="0"/>
              <a:t>GAN</a:t>
            </a:r>
            <a:r>
              <a:rPr spc="-25" dirty="0"/>
              <a:t> </a:t>
            </a:r>
            <a:r>
              <a:rPr spc="-35" dirty="0"/>
              <a:t>models</a:t>
            </a:r>
            <a:r>
              <a:rPr spc="-70" dirty="0"/>
              <a:t> </a:t>
            </a:r>
            <a:r>
              <a:rPr spc="-80" dirty="0"/>
              <a:t>using</a:t>
            </a:r>
            <a:r>
              <a:rPr spc="-120" dirty="0"/>
              <a:t> </a:t>
            </a:r>
            <a:r>
              <a:rPr spc="-85" dirty="0"/>
              <a:t>Python"</a:t>
            </a:r>
            <a:r>
              <a:rPr spc="-114" dirty="0"/>
              <a:t> </a:t>
            </a:r>
            <a:r>
              <a:rPr dirty="0"/>
              <a:t>by</a:t>
            </a:r>
            <a:r>
              <a:rPr spc="-114" dirty="0"/>
              <a:t> </a:t>
            </a:r>
            <a:r>
              <a:rPr spc="-30" dirty="0"/>
              <a:t>Stefano</a:t>
            </a:r>
            <a:r>
              <a:rPr spc="-40" dirty="0"/>
              <a:t> </a:t>
            </a:r>
            <a:r>
              <a:rPr spc="-10" dirty="0"/>
              <a:t>Vanazzi</a:t>
            </a:r>
            <a:endParaRPr spc="-10" dirty="0"/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pc="-65" dirty="0"/>
              <a:t>"GANs</a:t>
            </a:r>
            <a:r>
              <a:rPr spc="-10" dirty="0"/>
              <a:t> </a:t>
            </a:r>
            <a:r>
              <a:rPr spc="-90" dirty="0"/>
              <a:t>in</a:t>
            </a:r>
            <a:r>
              <a:rPr spc="-165" dirty="0"/>
              <a:t> </a:t>
            </a:r>
            <a:r>
              <a:rPr spc="-30" dirty="0"/>
              <a:t>Action: </a:t>
            </a:r>
            <a:r>
              <a:rPr spc="60" dirty="0"/>
              <a:t>Deep</a:t>
            </a:r>
            <a:r>
              <a:rPr spc="-145" dirty="0"/>
              <a:t> </a:t>
            </a:r>
            <a:r>
              <a:rPr spc="-40" dirty="0"/>
              <a:t>learning</a:t>
            </a:r>
            <a:r>
              <a:rPr spc="-160" dirty="0"/>
              <a:t> </a:t>
            </a:r>
            <a:r>
              <a:rPr spc="-75" dirty="0"/>
              <a:t>with</a:t>
            </a:r>
            <a:r>
              <a:rPr spc="-145" dirty="0"/>
              <a:t> </a:t>
            </a:r>
            <a:r>
              <a:rPr dirty="0"/>
              <a:t>Generative</a:t>
            </a:r>
            <a:r>
              <a:rPr spc="-120" dirty="0"/>
              <a:t> </a:t>
            </a:r>
            <a:r>
              <a:rPr spc="-50" dirty="0"/>
              <a:t>Adversarial</a:t>
            </a:r>
            <a:r>
              <a:rPr spc="-55" dirty="0"/>
              <a:t> </a:t>
            </a:r>
            <a:r>
              <a:rPr spc="-100" dirty="0"/>
              <a:t>Networks"</a:t>
            </a:r>
            <a:r>
              <a:rPr spc="-110" dirty="0"/>
              <a:t> </a:t>
            </a:r>
            <a:r>
              <a:rPr dirty="0"/>
              <a:t>by</a:t>
            </a:r>
            <a:r>
              <a:rPr spc="-140" dirty="0"/>
              <a:t> </a:t>
            </a:r>
            <a:r>
              <a:rPr dirty="0"/>
              <a:t>Jakub</a:t>
            </a:r>
            <a:r>
              <a:rPr spc="-70" dirty="0"/>
              <a:t> </a:t>
            </a:r>
            <a:r>
              <a:rPr spc="-45" dirty="0"/>
              <a:t>Langr</a:t>
            </a:r>
            <a:r>
              <a:rPr spc="-135" dirty="0"/>
              <a:t> </a:t>
            </a:r>
            <a:r>
              <a:rPr spc="40" dirty="0"/>
              <a:t>and</a:t>
            </a:r>
            <a:endParaRPr spc="40" dirty="0"/>
          </a:p>
          <a:p>
            <a:pPr marL="356870">
              <a:lnSpc>
                <a:spcPct val="100000"/>
              </a:lnSpc>
            </a:pPr>
            <a:r>
              <a:rPr spc="-70" dirty="0"/>
              <a:t>Vladimir</a:t>
            </a:r>
            <a:r>
              <a:rPr spc="-35" dirty="0"/>
              <a:t> </a:t>
            </a:r>
            <a:r>
              <a:rPr spc="-25" dirty="0"/>
              <a:t>Bok</a:t>
            </a:r>
            <a:endParaRPr spc="-25" dirty="0"/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pc="-35" dirty="0"/>
              <a:t>Neural</a:t>
            </a:r>
            <a:r>
              <a:rPr spc="-114" dirty="0"/>
              <a:t> </a:t>
            </a:r>
            <a:r>
              <a:rPr spc="-80" dirty="0"/>
              <a:t>Networks</a:t>
            </a:r>
            <a:r>
              <a:rPr spc="-110" dirty="0"/>
              <a:t> </a:t>
            </a:r>
            <a:r>
              <a:rPr spc="65" dirty="0"/>
              <a:t>and</a:t>
            </a:r>
            <a:r>
              <a:rPr spc="-90" dirty="0"/>
              <a:t> </a:t>
            </a:r>
            <a:r>
              <a:rPr spc="60" dirty="0"/>
              <a:t>Deep</a:t>
            </a:r>
            <a:r>
              <a:rPr spc="-135" dirty="0"/>
              <a:t> </a:t>
            </a:r>
            <a:r>
              <a:rPr spc="-70" dirty="0"/>
              <a:t>Learning:</a:t>
            </a:r>
            <a:r>
              <a:rPr spc="-130" dirty="0"/>
              <a:t> </a:t>
            </a:r>
            <a:r>
              <a:rPr spc="95" dirty="0"/>
              <a:t>A</a:t>
            </a:r>
            <a:r>
              <a:rPr spc="-114" dirty="0"/>
              <a:t> </a:t>
            </a:r>
            <a:r>
              <a:rPr spc="-95" dirty="0"/>
              <a:t>Textbook"</a:t>
            </a:r>
            <a:r>
              <a:rPr spc="-85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dirty="0"/>
              <a:t>Charu</a:t>
            </a:r>
            <a:r>
              <a:rPr spc="-125" dirty="0"/>
              <a:t> </a:t>
            </a:r>
            <a:r>
              <a:rPr dirty="0"/>
              <a:t>C.</a:t>
            </a:r>
            <a:r>
              <a:rPr spc="-135" dirty="0"/>
              <a:t> </a:t>
            </a:r>
            <a:r>
              <a:rPr spc="-10" dirty="0"/>
              <a:t>Aggarwal</a:t>
            </a: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472" y="2557208"/>
            <a:ext cx="10797286" cy="3031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9744" y="554786"/>
            <a:ext cx="2896997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pc="-325" dirty="0"/>
              <a:t>AGENDA</a:t>
            </a:r>
            <a:endParaRPr spc="-325" dirty="0"/>
          </a:p>
        </p:txBody>
      </p:sp>
      <p:sp>
        <p:nvSpPr>
          <p:cNvPr id="4" name="object 4"/>
          <p:cNvSpPr txBox="1"/>
          <p:nvPr/>
        </p:nvSpPr>
        <p:spPr>
          <a:xfrm>
            <a:off x="2675001" y="3053842"/>
            <a:ext cx="5865495" cy="3014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SzPct val="96000"/>
              <a:buFont typeface="Wingdings" panose="05000000000000000000"/>
              <a:buChar char=""/>
              <a:tabLst>
                <a:tab pos="299085" algn="l"/>
              </a:tabLst>
            </a:pPr>
            <a:r>
              <a:rPr sz="2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Problem</a:t>
            </a:r>
            <a:r>
              <a:rPr sz="28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Statement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299085" indent="-286385">
              <a:lnSpc>
                <a:spcPct val="100000"/>
              </a:lnSpc>
              <a:buSzPct val="96000"/>
              <a:buFont typeface="Wingdings" panose="05000000000000000000"/>
              <a:buChar char=""/>
              <a:tabLst>
                <a:tab pos="299085" algn="l"/>
              </a:tabLst>
            </a:pPr>
            <a:r>
              <a:rPr sz="2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Proposed</a:t>
            </a:r>
            <a:r>
              <a:rPr sz="28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System/Solution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000"/>
              <a:buFont typeface="Wingdings" panose="05000000000000000000"/>
              <a:buChar char=""/>
              <a:tabLst>
                <a:tab pos="299085" algn="l"/>
              </a:tabLst>
            </a:pPr>
            <a:r>
              <a:rPr sz="28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2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2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Approach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299085" indent="-286385">
              <a:lnSpc>
                <a:spcPct val="100000"/>
              </a:lnSpc>
              <a:buSzPct val="96000"/>
              <a:buFont typeface="Wingdings" panose="05000000000000000000"/>
              <a:buChar char=""/>
              <a:tabLst>
                <a:tab pos="299085" algn="l"/>
              </a:tabLst>
            </a:pPr>
            <a:r>
              <a:rPr sz="2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Algorithms</a:t>
            </a:r>
            <a:r>
              <a:rPr sz="2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Deployment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299085" indent="-286385">
              <a:lnSpc>
                <a:spcPct val="100000"/>
              </a:lnSpc>
              <a:buSzPct val="96000"/>
              <a:buFont typeface="Wingdings" panose="05000000000000000000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Result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000"/>
              <a:buFont typeface="Wingdings" panose="05000000000000000000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Conclusion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299085" indent="-286385">
              <a:lnSpc>
                <a:spcPct val="100000"/>
              </a:lnSpc>
              <a:buSzPct val="96000"/>
              <a:buFont typeface="Wingdings" panose="05000000000000000000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References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5749798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75" dirty="0"/>
              <a:t>PROBLEM</a:t>
            </a:r>
            <a:r>
              <a:rPr spc="-250" dirty="0"/>
              <a:t> </a:t>
            </a:r>
            <a:r>
              <a:rPr spc="-690" dirty="0"/>
              <a:t>STATEMENT</a:t>
            </a:r>
            <a:endParaRPr spc="-690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13601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1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2800" dirty="0"/>
              <a:t>Developing</a:t>
            </a:r>
            <a:r>
              <a:rPr sz="2800" spc="-254" dirty="0"/>
              <a:t> </a:t>
            </a:r>
            <a:r>
              <a:rPr sz="2800" spc="215" dirty="0"/>
              <a:t>a</a:t>
            </a:r>
            <a:r>
              <a:rPr sz="2800" spc="-175" dirty="0"/>
              <a:t> </a:t>
            </a:r>
            <a:r>
              <a:rPr sz="2800" dirty="0"/>
              <a:t>Generative</a:t>
            </a:r>
            <a:r>
              <a:rPr sz="2800" spc="-229" dirty="0"/>
              <a:t> </a:t>
            </a:r>
            <a:r>
              <a:rPr sz="2800" spc="-70" dirty="0"/>
              <a:t>Adversarial</a:t>
            </a:r>
            <a:r>
              <a:rPr sz="2800" spc="-240" dirty="0"/>
              <a:t> </a:t>
            </a:r>
            <a:r>
              <a:rPr sz="2800" spc="-80" dirty="0"/>
              <a:t>Network</a:t>
            </a:r>
            <a:r>
              <a:rPr sz="2800" spc="-215" dirty="0"/>
              <a:t> </a:t>
            </a:r>
            <a:r>
              <a:rPr sz="2800" spc="-10" dirty="0"/>
              <a:t>(GAN) 	</a:t>
            </a:r>
            <a:r>
              <a:rPr sz="2800" spc="60" dirty="0"/>
              <a:t>based</a:t>
            </a:r>
            <a:r>
              <a:rPr sz="2800" spc="-170" dirty="0"/>
              <a:t> </a:t>
            </a:r>
            <a:r>
              <a:rPr sz="2800" dirty="0"/>
              <a:t>model</a:t>
            </a:r>
            <a:r>
              <a:rPr sz="2800" spc="-210" dirty="0"/>
              <a:t> </a:t>
            </a:r>
            <a:r>
              <a:rPr sz="2800" spc="-114" dirty="0"/>
              <a:t>for</a:t>
            </a:r>
            <a:r>
              <a:rPr sz="2800" spc="-195" dirty="0"/>
              <a:t> </a:t>
            </a:r>
            <a:r>
              <a:rPr sz="2800" spc="-20" dirty="0"/>
              <a:t>the</a:t>
            </a:r>
            <a:r>
              <a:rPr sz="2800" spc="-114" dirty="0"/>
              <a:t> </a:t>
            </a:r>
            <a:r>
              <a:rPr sz="2800" spc="-195" dirty="0"/>
              <a:t>synthesis</a:t>
            </a:r>
            <a:r>
              <a:rPr sz="2800" spc="-170" dirty="0"/>
              <a:t> </a:t>
            </a:r>
            <a:r>
              <a:rPr sz="2800" dirty="0"/>
              <a:t>of</a:t>
            </a:r>
            <a:r>
              <a:rPr sz="2800" spc="-180" dirty="0"/>
              <a:t> </a:t>
            </a:r>
            <a:r>
              <a:rPr sz="2800" spc="-95" dirty="0"/>
              <a:t>realistic</a:t>
            </a:r>
            <a:r>
              <a:rPr sz="2800" spc="-235" dirty="0"/>
              <a:t> </a:t>
            </a:r>
            <a:r>
              <a:rPr sz="2800" spc="-60" dirty="0"/>
              <a:t>handwritten</a:t>
            </a:r>
            <a:r>
              <a:rPr sz="2800" spc="-200" dirty="0"/>
              <a:t> </a:t>
            </a:r>
            <a:r>
              <a:rPr sz="2800" spc="-10" dirty="0"/>
              <a:t>text, 	</a:t>
            </a:r>
            <a:r>
              <a:rPr sz="2800" spc="-65" dirty="0"/>
              <a:t>addressing</a:t>
            </a:r>
            <a:r>
              <a:rPr sz="2800" spc="-210" dirty="0"/>
              <a:t> </a:t>
            </a:r>
            <a:r>
              <a:rPr sz="2800" dirty="0"/>
              <a:t>challenges</a:t>
            </a:r>
            <a:r>
              <a:rPr sz="2800" spc="-250" dirty="0"/>
              <a:t> </a:t>
            </a:r>
            <a:r>
              <a:rPr sz="2800" spc="-125" dirty="0"/>
              <a:t>in</a:t>
            </a:r>
            <a:r>
              <a:rPr sz="2800" spc="-180" dirty="0"/>
              <a:t> </a:t>
            </a:r>
            <a:r>
              <a:rPr sz="2800" spc="-100" dirty="0"/>
              <a:t>variability</a:t>
            </a:r>
            <a:r>
              <a:rPr sz="2800" spc="-235" dirty="0"/>
              <a:t> </a:t>
            </a:r>
            <a:r>
              <a:rPr sz="2800" dirty="0"/>
              <a:t>of</a:t>
            </a:r>
            <a:r>
              <a:rPr sz="2800" spc="-150" dirty="0"/>
              <a:t> </a:t>
            </a:r>
            <a:r>
              <a:rPr sz="2800" spc="-125" dirty="0"/>
              <a:t>writing</a:t>
            </a:r>
            <a:r>
              <a:rPr sz="2800" spc="-235" dirty="0"/>
              <a:t> </a:t>
            </a:r>
            <a:r>
              <a:rPr sz="2800" spc="-204" dirty="0"/>
              <a:t>styles,</a:t>
            </a:r>
            <a:r>
              <a:rPr sz="2800" spc="-180" dirty="0"/>
              <a:t> </a:t>
            </a:r>
            <a:r>
              <a:rPr sz="2800" spc="-10" dirty="0"/>
              <a:t>stroke 	</a:t>
            </a:r>
            <a:r>
              <a:rPr sz="2800" spc="-135" dirty="0"/>
              <a:t>thickness,</a:t>
            </a:r>
            <a:r>
              <a:rPr sz="2800" spc="-204" dirty="0"/>
              <a:t> </a:t>
            </a:r>
            <a:r>
              <a:rPr sz="2800" spc="95" dirty="0"/>
              <a:t>and</a:t>
            </a:r>
            <a:r>
              <a:rPr sz="2800" spc="-200" dirty="0"/>
              <a:t> </a:t>
            </a:r>
            <a:r>
              <a:rPr sz="2800" spc="-55" dirty="0"/>
              <a:t>spatial</a:t>
            </a:r>
            <a:r>
              <a:rPr sz="2800" spc="-229" dirty="0"/>
              <a:t> </a:t>
            </a:r>
            <a:r>
              <a:rPr sz="2800" spc="-50" dirty="0"/>
              <a:t>arrangement,</a:t>
            </a:r>
            <a:r>
              <a:rPr sz="2800" spc="-204" dirty="0"/>
              <a:t> </a:t>
            </a:r>
            <a:r>
              <a:rPr sz="2800" dirty="0"/>
              <a:t>to</a:t>
            </a:r>
            <a:r>
              <a:rPr sz="2800" spc="-160" dirty="0"/>
              <a:t> </a:t>
            </a:r>
            <a:r>
              <a:rPr sz="2800" spc="80" dirty="0"/>
              <a:t>enhance</a:t>
            </a:r>
            <a:r>
              <a:rPr sz="2800" spc="-185" dirty="0"/>
              <a:t> </a:t>
            </a:r>
            <a:r>
              <a:rPr sz="2800" spc="-25" dirty="0"/>
              <a:t>the 	</a:t>
            </a:r>
            <a:r>
              <a:rPr sz="2800" spc="100" dirty="0"/>
              <a:t>accuracy</a:t>
            </a:r>
            <a:r>
              <a:rPr sz="2800" spc="-225" dirty="0"/>
              <a:t> </a:t>
            </a:r>
            <a:r>
              <a:rPr sz="2800" spc="100" dirty="0"/>
              <a:t>and</a:t>
            </a:r>
            <a:r>
              <a:rPr sz="2800" spc="-165" dirty="0"/>
              <a:t> </a:t>
            </a:r>
            <a:r>
              <a:rPr sz="2800" spc="-145" dirty="0"/>
              <a:t>robustness</a:t>
            </a:r>
            <a:r>
              <a:rPr sz="2800" spc="-114" dirty="0"/>
              <a:t> </a:t>
            </a:r>
            <a:r>
              <a:rPr sz="2800" dirty="0"/>
              <a:t>of</a:t>
            </a:r>
            <a:r>
              <a:rPr sz="2800" spc="-175" dirty="0"/>
              <a:t> </a:t>
            </a:r>
            <a:r>
              <a:rPr sz="2800" spc="45" dirty="0"/>
              <a:t>optical</a:t>
            </a:r>
            <a:r>
              <a:rPr sz="2800" spc="-220" dirty="0"/>
              <a:t> </a:t>
            </a:r>
            <a:r>
              <a:rPr sz="2800" dirty="0"/>
              <a:t>character</a:t>
            </a:r>
            <a:r>
              <a:rPr sz="2800" spc="-165" dirty="0"/>
              <a:t> </a:t>
            </a:r>
            <a:r>
              <a:rPr sz="2800" spc="-10" dirty="0"/>
              <a:t>recognition 	</a:t>
            </a:r>
            <a:r>
              <a:rPr sz="2800" spc="-50" dirty="0"/>
              <a:t>(OCR)</a:t>
            </a:r>
            <a:r>
              <a:rPr sz="2800" spc="-170" dirty="0"/>
              <a:t> </a:t>
            </a:r>
            <a:r>
              <a:rPr sz="2800" spc="-70" dirty="0"/>
              <a:t>systems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368" y="2599944"/>
            <a:ext cx="10977118" cy="29853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  <a:endParaRPr spc="-625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500" b="1" spc="-160" dirty="0">
                <a:latin typeface="Verdana" panose="020B0604030504040204"/>
                <a:cs typeface="Verdana" panose="020B0604030504040204"/>
              </a:rPr>
              <a:t>Problem</a:t>
            </a:r>
            <a:r>
              <a:rPr sz="1500" b="1" spc="-60" dirty="0">
                <a:latin typeface="Verdana" panose="020B0604030504040204"/>
                <a:cs typeface="Verdana" panose="020B0604030504040204"/>
              </a:rPr>
              <a:t> </a:t>
            </a:r>
            <a:r>
              <a:rPr sz="1500" b="1" spc="-85" dirty="0">
                <a:latin typeface="Verdana" panose="020B0604030504040204"/>
                <a:cs typeface="Verdana" panose="020B0604030504040204"/>
              </a:rPr>
              <a:t>Identification</a:t>
            </a:r>
            <a:r>
              <a:rPr sz="1500" spc="-85" dirty="0"/>
              <a:t>: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5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5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15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5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generating</a:t>
            </a:r>
            <a:r>
              <a:rPr sz="15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realistic</a:t>
            </a:r>
            <a:r>
              <a:rPr sz="15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5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5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5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5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various</a:t>
            </a:r>
            <a:r>
              <a:rPr sz="15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applications</a:t>
            </a:r>
            <a:r>
              <a:rPr sz="15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15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5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OCR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500" spc="-120" dirty="0"/>
              <a:t>systems,</a:t>
            </a:r>
            <a:r>
              <a:rPr sz="1500" spc="-55" dirty="0"/>
              <a:t> </a:t>
            </a:r>
            <a:r>
              <a:rPr sz="1500" dirty="0"/>
              <a:t>document</a:t>
            </a:r>
            <a:r>
              <a:rPr sz="1500" spc="-75" dirty="0"/>
              <a:t> </a:t>
            </a:r>
            <a:r>
              <a:rPr sz="1500" spc="-80" dirty="0"/>
              <a:t>analysis,</a:t>
            </a:r>
            <a:r>
              <a:rPr sz="1500" spc="-105" dirty="0"/>
              <a:t> </a:t>
            </a:r>
            <a:r>
              <a:rPr sz="1500" spc="55" dirty="0"/>
              <a:t>and</a:t>
            </a:r>
            <a:r>
              <a:rPr sz="1500" spc="-60" dirty="0"/>
              <a:t> </a:t>
            </a:r>
            <a:r>
              <a:rPr sz="1500" spc="65" dirty="0"/>
              <a:t>data</a:t>
            </a:r>
            <a:r>
              <a:rPr sz="1500" spc="-35" dirty="0"/>
              <a:t> </a:t>
            </a:r>
            <a:r>
              <a:rPr sz="1500" spc="-10" dirty="0"/>
              <a:t>augmentation.</a:t>
            </a:r>
            <a:endParaRPr sz="1500"/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500" b="1" spc="-120" dirty="0">
                <a:latin typeface="Verdana" panose="020B0604030504040204"/>
                <a:cs typeface="Verdana" panose="020B0604030504040204"/>
              </a:rPr>
              <a:t>Data</a:t>
            </a:r>
            <a:r>
              <a:rPr sz="1500" b="1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500" b="1" spc="-20" dirty="0">
                <a:latin typeface="Verdana" panose="020B0604030504040204"/>
                <a:cs typeface="Verdana" panose="020B0604030504040204"/>
              </a:rPr>
              <a:t>Collection</a:t>
            </a:r>
            <a:r>
              <a:rPr sz="1500" spc="-20" dirty="0"/>
              <a:t>: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Gather</a:t>
            </a:r>
            <a:r>
              <a:rPr sz="15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5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diverse</a:t>
            </a:r>
            <a:r>
              <a:rPr sz="15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5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5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5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samples</a:t>
            </a:r>
            <a:r>
              <a:rPr sz="15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covering</a:t>
            </a:r>
            <a:r>
              <a:rPr sz="15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15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languages,</a:t>
            </a:r>
            <a:r>
              <a:rPr sz="15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styles,</a:t>
            </a:r>
            <a:r>
              <a:rPr sz="15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500" spc="-10" dirty="0"/>
              <a:t>characters.</a:t>
            </a:r>
            <a:endParaRPr sz="1500"/>
          </a:p>
          <a:p>
            <a:pPr marL="756285" marR="121920" lvl="1" indent="-287020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5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Ensure</a:t>
            </a:r>
            <a:r>
              <a:rPr sz="15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includes</a:t>
            </a:r>
            <a:r>
              <a:rPr sz="15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variations</a:t>
            </a:r>
            <a:r>
              <a:rPr sz="15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5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stroke</a:t>
            </a:r>
            <a:r>
              <a:rPr sz="15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thickness,</a:t>
            </a:r>
            <a:r>
              <a:rPr sz="15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slant,</a:t>
            </a:r>
            <a:r>
              <a:rPr sz="15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5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spatial</a:t>
            </a:r>
            <a:r>
              <a:rPr sz="15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arrangement</a:t>
            </a:r>
            <a:r>
              <a:rPr sz="15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5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capture</a:t>
            </a:r>
            <a:r>
              <a:rPr sz="15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5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real-</a:t>
            </a:r>
            <a:r>
              <a:rPr sz="1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world</a:t>
            </a:r>
            <a:r>
              <a:rPr sz="15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variability.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500" b="1" spc="-114" dirty="0">
                <a:latin typeface="Verdana" panose="020B0604030504040204"/>
                <a:cs typeface="Verdana" panose="020B0604030504040204"/>
              </a:rPr>
              <a:t>Data</a:t>
            </a:r>
            <a:r>
              <a:rPr sz="1500" b="1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1500" b="1" spc="-80" dirty="0">
                <a:latin typeface="Verdana" panose="020B0604030504040204"/>
                <a:cs typeface="Verdana" panose="020B0604030504040204"/>
              </a:rPr>
              <a:t>Preprocessing</a:t>
            </a:r>
            <a:r>
              <a:rPr sz="1500" spc="-80" dirty="0"/>
              <a:t>: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5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Normalize</a:t>
            </a:r>
            <a:r>
              <a:rPr sz="15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size,</a:t>
            </a:r>
            <a:r>
              <a:rPr sz="15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orientation,</a:t>
            </a:r>
            <a:r>
              <a:rPr sz="15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contrast</a:t>
            </a:r>
            <a:r>
              <a:rPr sz="15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5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5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5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</a:t>
            </a:r>
            <a:r>
              <a:rPr sz="15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5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ensure</a:t>
            </a:r>
            <a:r>
              <a:rPr sz="15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consistency</a:t>
            </a:r>
            <a:r>
              <a:rPr sz="15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across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500" spc="-20" dirty="0"/>
              <a:t>the</a:t>
            </a:r>
            <a:r>
              <a:rPr sz="1500" spc="-105" dirty="0"/>
              <a:t> </a:t>
            </a:r>
            <a:r>
              <a:rPr sz="1500" spc="-10" dirty="0"/>
              <a:t>dataset.</a:t>
            </a:r>
            <a:endParaRPr sz="1500"/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Optionally,</a:t>
            </a:r>
            <a:r>
              <a:rPr sz="15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apply</a:t>
            </a:r>
            <a:r>
              <a:rPr sz="15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5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augmentation</a:t>
            </a:r>
            <a:r>
              <a:rPr sz="15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techniques</a:t>
            </a:r>
            <a:r>
              <a:rPr sz="15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15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5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rotation,</a:t>
            </a:r>
            <a:r>
              <a:rPr sz="15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scaling,</a:t>
            </a:r>
            <a:r>
              <a:rPr sz="15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5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cropping</a:t>
            </a:r>
            <a:r>
              <a:rPr sz="15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increase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500" dirty="0"/>
              <a:t>dataset</a:t>
            </a:r>
            <a:r>
              <a:rPr sz="1500" spc="-75" dirty="0"/>
              <a:t> </a:t>
            </a:r>
            <a:r>
              <a:rPr sz="1500" spc="-10" dirty="0"/>
              <a:t>variability.</a:t>
            </a:r>
            <a:endParaRPr sz="15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2459672"/>
            <a:ext cx="10730230" cy="41070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  <a:endParaRPr spc="-6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2514536"/>
            <a:ext cx="10693654" cy="40796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492372"/>
            <a:ext cx="10346055" cy="39573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6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500" b="1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</a:t>
            </a:r>
            <a:r>
              <a:rPr sz="15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b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</a:t>
            </a:r>
            <a:r>
              <a:rPr sz="15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5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15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5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</a:t>
            </a:r>
            <a:r>
              <a:rPr sz="15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</a:t>
            </a:r>
            <a:r>
              <a:rPr sz="15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architecture</a:t>
            </a:r>
            <a:r>
              <a:rPr sz="15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5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convolutional</a:t>
            </a:r>
            <a:r>
              <a:rPr sz="15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neural</a:t>
            </a:r>
            <a:r>
              <a:rPr sz="15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networks</a:t>
            </a:r>
            <a:r>
              <a:rPr sz="15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(CNNs)</a:t>
            </a:r>
            <a:r>
              <a:rPr sz="15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5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transform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random</a:t>
            </a:r>
            <a:r>
              <a:rPr sz="15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noise</a:t>
            </a:r>
            <a:r>
              <a:rPr sz="15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vectors</a:t>
            </a:r>
            <a:r>
              <a:rPr sz="15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15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realistic</a:t>
            </a:r>
            <a:r>
              <a:rPr sz="15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5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5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images.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756285" marR="708660" lvl="1" indent="-28702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5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Experiment</a:t>
            </a:r>
            <a:r>
              <a:rPr sz="15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5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various</a:t>
            </a:r>
            <a:r>
              <a:rPr sz="15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architectures</a:t>
            </a:r>
            <a:r>
              <a:rPr sz="15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hyperparameters</a:t>
            </a:r>
            <a:r>
              <a:rPr sz="15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5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optimize</a:t>
            </a:r>
            <a:r>
              <a:rPr sz="15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5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generator's</a:t>
            </a:r>
            <a:r>
              <a:rPr sz="15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ability</a:t>
            </a:r>
            <a:r>
              <a:rPr sz="15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5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generate</a:t>
            </a:r>
            <a:r>
              <a:rPr sz="15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diverse</a:t>
            </a:r>
            <a:r>
              <a:rPr sz="15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5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high-</a:t>
            </a:r>
            <a:r>
              <a:rPr sz="15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quality</a:t>
            </a:r>
            <a:r>
              <a:rPr sz="15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5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samples.</a:t>
            </a:r>
            <a:endParaRPr sz="1500"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spcBef>
                <a:spcPts val="94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400" b="1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Discriminator</a:t>
            </a:r>
            <a:r>
              <a:rPr sz="1400" b="1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</a:t>
            </a:r>
            <a:r>
              <a:rPr sz="1400" b="1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Develop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discriminator</a:t>
            </a:r>
            <a:r>
              <a:rPr sz="1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architecture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CNNs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distinguish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synthetic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ones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generated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</a:t>
            </a:r>
            <a:r>
              <a:rPr sz="1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discriminator</a:t>
            </a:r>
            <a:r>
              <a:rPr sz="1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accurately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classify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synthetic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samples.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400" b="1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Adversarial</a:t>
            </a:r>
            <a:r>
              <a:rPr sz="1400" b="1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Training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</a:t>
            </a:r>
            <a:r>
              <a:rPr sz="1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</a:t>
            </a:r>
            <a:r>
              <a:rPr sz="1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discriminator</a:t>
            </a:r>
            <a:r>
              <a:rPr sz="1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networks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simultaneously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adversarial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manner.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aims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produce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realistic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fool</a:t>
            </a:r>
            <a:r>
              <a:rPr sz="14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discriminator,</a:t>
            </a:r>
            <a:r>
              <a:rPr sz="1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while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discriminator</a:t>
            </a:r>
            <a:r>
              <a:rPr sz="1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aims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distinguish</a:t>
            </a:r>
            <a:r>
              <a:rPr sz="1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real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synthetic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samples.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  <a:endParaRPr spc="-6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2648711"/>
            <a:ext cx="10522966" cy="29000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624001"/>
            <a:ext cx="10233660" cy="27787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400" b="1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Evaluation</a:t>
            </a:r>
            <a:r>
              <a:rPr sz="1400" b="1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b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Validation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Evaluate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trained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qualitative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quantitative</a:t>
            </a:r>
            <a:r>
              <a:rPr sz="1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metrics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14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visual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inspection, </a:t>
            </a:r>
            <a:r>
              <a:rPr sz="14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similarity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 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handwriting,</a:t>
            </a:r>
            <a:r>
              <a:rPr sz="1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perceptual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quality.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Validate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separate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dataset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assess</a:t>
            </a:r>
            <a:r>
              <a:rPr sz="1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generalization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ability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robustness.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 panose="05000000000000000000"/>
              <a:buChar char=""/>
            </a:pPr>
            <a:endParaRPr sz="1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00C5BA"/>
              </a:buClr>
              <a:buFont typeface="Wingdings" panose="05000000000000000000"/>
              <a:buChar char=""/>
            </a:pPr>
            <a:endParaRPr sz="1400"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400" b="1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Integration</a:t>
            </a:r>
            <a:r>
              <a:rPr sz="1400" b="1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400" b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OCR</a:t>
            </a:r>
            <a:r>
              <a:rPr sz="14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Systems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Integrate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trained</a:t>
            </a:r>
            <a:r>
              <a:rPr sz="1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based model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existing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OCR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systems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enhance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their</a:t>
            </a:r>
            <a:r>
              <a:rPr sz="1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accuracy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robustness.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marR="4876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synthetic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generated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GAN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augment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training</a:t>
            </a:r>
            <a:r>
              <a:rPr sz="1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OCR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models,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enabling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better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recognition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diverse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writing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styles</a:t>
            </a:r>
            <a:r>
              <a:rPr sz="1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variations.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  <a:endParaRPr spc="-6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2535872"/>
            <a:ext cx="10635742" cy="3326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510589"/>
            <a:ext cx="10305415" cy="320548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Fine-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tuning</a:t>
            </a:r>
            <a:r>
              <a:rPr sz="1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Optimization: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Fine-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tune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1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techniques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gradient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descent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adaptive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learning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rates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further</a:t>
            </a:r>
            <a:r>
              <a:rPr sz="1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improve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its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Optimize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efficient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deployment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various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platforms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devices,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ensuring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real-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processing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 panose="05000000000000000000"/>
              <a:buChar char=""/>
            </a:pPr>
            <a:endParaRPr sz="1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00C5BA"/>
              </a:buClr>
              <a:buFont typeface="Wingdings" panose="05000000000000000000"/>
              <a:buChar char=""/>
            </a:pPr>
            <a:endParaRPr sz="1400">
              <a:latin typeface="Verdana" panose="020B0604030504040204"/>
              <a:cs typeface="Verdana" panose="020B0604030504040204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Deployment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Further</a:t>
            </a:r>
            <a:r>
              <a:rPr sz="1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Iterations: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Deploy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trained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handwritten</a:t>
            </a:r>
            <a:r>
              <a:rPr sz="1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generation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various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applications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OCR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systems,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document</a:t>
            </a:r>
            <a:r>
              <a:rPr sz="1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analysis,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augmentation.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marR="294640" lvl="1" indent="-28702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Monitor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model's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real-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world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scenarios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iterate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1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address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identified </a:t>
            </a:r>
            <a:r>
              <a:rPr sz="14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issues</a:t>
            </a:r>
            <a:r>
              <a:rPr sz="14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areas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improvement.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5426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0" dirty="0"/>
              <a:t>SYSTEM</a:t>
            </a:r>
            <a:r>
              <a:rPr spc="-295" dirty="0"/>
              <a:t> </a:t>
            </a:r>
            <a:r>
              <a:rPr spc="-390" dirty="0"/>
              <a:t>APPROACH</a:t>
            </a:r>
            <a:endParaRPr spc="-3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472" y="2554160"/>
            <a:ext cx="10529062" cy="3707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528315"/>
            <a:ext cx="10180320" cy="355727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Hardware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Requirements: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6285" marR="41275" lvl="1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800" b="1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GPU</a:t>
            </a:r>
            <a:r>
              <a:rPr sz="1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Utilize</a:t>
            </a:r>
            <a:r>
              <a:rPr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Graphics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Processing</a:t>
            </a:r>
            <a:r>
              <a:rPr sz="1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Units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(GPUs)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accelerating</a:t>
            </a:r>
            <a:r>
              <a:rPr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training</a:t>
            </a:r>
            <a:r>
              <a:rPr sz="18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GAN</a:t>
            </a:r>
            <a:r>
              <a:rPr sz="1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models.</a:t>
            </a: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Choose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GPUs</a:t>
            </a: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high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compute</a:t>
            </a:r>
            <a:r>
              <a:rPr sz="1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capabilities</a:t>
            </a:r>
            <a:r>
              <a:rPr sz="1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bandwidth.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800" b="1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Multi-</a:t>
            </a:r>
            <a:r>
              <a:rPr sz="1800" b="1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GPU</a:t>
            </a:r>
            <a:r>
              <a:rPr sz="18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Setup</a:t>
            </a:r>
            <a:r>
              <a:rPr sz="18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Employ multiple</a:t>
            </a: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GPUs</a:t>
            </a:r>
            <a:r>
              <a:rPr sz="1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distributed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reduce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time.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5650" lvl="1" indent="-28575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5650" algn="l"/>
              </a:tabLst>
            </a:pPr>
            <a:r>
              <a:rPr sz="1800" b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High-</a:t>
            </a:r>
            <a:r>
              <a:rPr sz="1800" b="1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1800" b="1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Computing</a:t>
            </a:r>
            <a:r>
              <a:rPr sz="1800" b="1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(HPC)</a:t>
            </a:r>
            <a:r>
              <a:rPr sz="1800" b="1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Systems</a:t>
            </a:r>
            <a:r>
              <a:rPr sz="18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Utilize</a:t>
            </a:r>
            <a:r>
              <a:rPr sz="1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HPC</a:t>
            </a:r>
            <a:r>
              <a:rPr sz="1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clusters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cloud-based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platforms</a:t>
            </a:r>
            <a:r>
              <a:rPr sz="1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powerful</a:t>
            </a:r>
            <a:r>
              <a:rPr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GPUs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large-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scale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training.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5650" algn="l"/>
              </a:tabLst>
            </a:pPr>
            <a:r>
              <a:rPr sz="1800" b="1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Sufficient</a:t>
            </a:r>
            <a:r>
              <a:rPr sz="1800" b="1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18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8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Ensure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GPUs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sufficient</a:t>
            </a:r>
            <a:r>
              <a:rPr sz="1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capacity</a:t>
            </a:r>
            <a:r>
              <a:rPr sz="18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accommodate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architecture</a:t>
            </a:r>
            <a:r>
              <a:rPr sz="1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dataset</a:t>
            </a:r>
            <a:r>
              <a:rPr sz="1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size.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5650" algn="l"/>
              </a:tabLst>
            </a:pPr>
            <a:r>
              <a:rPr sz="1800" b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High-</a:t>
            </a:r>
            <a:r>
              <a:rPr sz="1800" b="1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Speed</a:t>
            </a:r>
            <a:r>
              <a:rPr sz="18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Storage</a:t>
            </a:r>
            <a:r>
              <a:rPr sz="18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Utilize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NVMe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SSDs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fast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loading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efficient</a:t>
            </a:r>
            <a:r>
              <a:rPr sz="18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storage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during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training.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544" y="554786"/>
            <a:ext cx="5426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0" dirty="0"/>
              <a:t>SYSTEM</a:t>
            </a:r>
            <a:r>
              <a:rPr spc="-295" dirty="0"/>
              <a:t> </a:t>
            </a:r>
            <a:r>
              <a:rPr spc="-390" dirty="0"/>
              <a:t>APPROACH</a:t>
            </a:r>
            <a:endParaRPr spc="-39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2569527"/>
            <a:ext cx="10608310" cy="38143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528541"/>
            <a:ext cx="10308590" cy="370967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Requirements: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Learning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Framework: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Choose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learning 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framework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TensorFlow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PyTorch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building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training</a:t>
            </a:r>
            <a:r>
              <a:rPr sz="1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Accelerated</a:t>
            </a:r>
            <a:r>
              <a:rPr sz="14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Libraries:</a:t>
            </a:r>
            <a:r>
              <a:rPr sz="1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Utilize</a:t>
            </a:r>
            <a:r>
              <a:rPr sz="1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libraries</a:t>
            </a:r>
            <a:r>
              <a:rPr sz="1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1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cuDNN</a:t>
            </a:r>
            <a:r>
              <a:rPr sz="1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cuBLAS</a:t>
            </a:r>
            <a:r>
              <a:rPr sz="14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accelerated</a:t>
            </a:r>
            <a:r>
              <a:rPr sz="1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deep</a:t>
            </a:r>
            <a:r>
              <a:rPr sz="1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learning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operations.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Python: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Python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programming</a:t>
            </a:r>
            <a:r>
              <a:rPr sz="1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language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1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learning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code.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Operating</a:t>
            </a:r>
            <a:r>
              <a:rPr sz="1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System: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Windows,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Linux,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macOS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depending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environment.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Environment: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Anaconda</a:t>
            </a:r>
            <a:r>
              <a:rPr sz="1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Docker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managing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software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dependencies</a:t>
            </a:r>
            <a:r>
              <a:rPr sz="14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environments.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Preprocessing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like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OpenCV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PIL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preprocessing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text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images.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Version Control: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version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systems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tracking</a:t>
            </a:r>
            <a:r>
              <a:rPr sz="1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collaboration.</a:t>
            </a:r>
            <a:endParaRPr sz="1400">
              <a:latin typeface="Verdana" panose="020B0604030504040204"/>
              <a:cs typeface="Verdan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 panose="05000000000000000000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Utilize</a:t>
            </a:r>
            <a:r>
              <a:rPr sz="1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GPU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usage,</a:t>
            </a:r>
            <a:r>
              <a:rPr sz="1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temperature,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memory</a:t>
            </a:r>
            <a:r>
              <a:rPr sz="1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consumption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during</a:t>
            </a:r>
            <a:r>
              <a:rPr sz="1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training.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0</TotalTime>
  <Words>8352</Words>
  <Application>WPS Presentation</Application>
  <PresentationFormat>Custom</PresentationFormat>
  <Paragraphs>174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Wingdings 2</vt:lpstr>
      <vt:lpstr>Verdana</vt:lpstr>
      <vt:lpstr>Wingdings</vt:lpstr>
      <vt:lpstr>Rockwell</vt:lpstr>
      <vt:lpstr>Microsoft YaHei</vt:lpstr>
      <vt:lpstr>Arial Unicode MS</vt:lpstr>
      <vt:lpstr>Calibri</vt:lpstr>
      <vt:lpstr>Art_mountaineering</vt:lpstr>
      <vt:lpstr>PowerPoint 演示文稿</vt:lpstr>
      <vt:lpstr>AGENDA</vt:lpstr>
      <vt:lpstr>PROBLEM STATEMENT</vt:lpstr>
      <vt:lpstr>PROPOSED SOLUTION</vt:lpstr>
      <vt:lpstr>PROPOSED SOLUTION</vt:lpstr>
      <vt:lpstr>PROPOSED SOLUTION</vt:lpstr>
      <vt:lpstr>PROPOSED SOLUTION</vt:lpstr>
      <vt:lpstr>SYSTEM APPROACH</vt:lpstr>
      <vt:lpstr>SYSTEM APPROACH</vt:lpstr>
      <vt:lpstr>ALGORITHM</vt:lpstr>
      <vt:lpstr>DEPLOYMENT</vt:lpstr>
      <vt:lpstr>DEPLOYMENT</vt:lpstr>
      <vt:lpstr>RESULT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IT-LAB-3</cp:lastModifiedBy>
  <cp:revision>5</cp:revision>
  <dcterms:created xsi:type="dcterms:W3CDTF">2024-04-04T08:13:00Z</dcterms:created>
  <dcterms:modified xsi:type="dcterms:W3CDTF">2024-04-04T08:51:54Z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2024-04-01T16:30:00Z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2024-04-04T16:30:00Z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ICV">
    <vt:lpwstr>431AC94EA78A4C838ECD86E81704244A_12</vt:lpwstr>
  </property>
  <property fmtid="{D5CDD505-2E9C-101B-9397-08002B2CF9AE}" pid="7" name="KSOProductBuildVer">
    <vt:lpwstr>1033-12.2.0.16731</vt:lpwstr>
  </property>
</Properties>
</file>