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65" r:id="rId7"/>
    <p:sldId id="268" r:id="rId8"/>
    <p:sldId id="266" r:id="rId9"/>
    <p:sldId id="259" r:id="rId10"/>
    <p:sldId id="26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8F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DF3F7F-D40A-4378-A6FE-4A6F7E9908FB}" v="2" dt="2025-03-06T14:45:11.72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8" d="100"/>
          <a:sy n="88" d="100"/>
        </p:scale>
        <p:origin x="588" y="8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aneesh R V" userId="c109635a5b47312d" providerId="LiveId" clId="{A6DF3F7F-D40A-4378-A6FE-4A6F7E9908FB}"/>
    <pc:docChg chg="custSel modSld">
      <pc:chgData name="Deepaneesh R V" userId="c109635a5b47312d" providerId="LiveId" clId="{A6DF3F7F-D40A-4378-A6FE-4A6F7E9908FB}" dt="2025-03-06T14:51:29.802" v="47" actId="1076"/>
      <pc:docMkLst>
        <pc:docMk/>
      </pc:docMkLst>
      <pc:sldChg chg="modSp mod">
        <pc:chgData name="Deepaneesh R V" userId="c109635a5b47312d" providerId="LiveId" clId="{A6DF3F7F-D40A-4378-A6FE-4A6F7E9908FB}" dt="2025-03-06T14:51:29.802" v="47" actId="1076"/>
        <pc:sldMkLst>
          <pc:docMk/>
          <pc:sldMk cId="2859844834" sldId="257"/>
        </pc:sldMkLst>
        <pc:spChg chg="mod">
          <ac:chgData name="Deepaneesh R V" userId="c109635a5b47312d" providerId="LiveId" clId="{A6DF3F7F-D40A-4378-A6FE-4A6F7E9908FB}" dt="2025-03-06T14:51:29.802" v="47" actId="1076"/>
          <ac:spMkLst>
            <pc:docMk/>
            <pc:sldMk cId="2859844834" sldId="257"/>
            <ac:spMk id="2" creationId="{7DD09301-D9E7-77F8-DAAD-76E7E09E34A5}"/>
          </ac:spMkLst>
        </pc:spChg>
      </pc:sldChg>
      <pc:sldChg chg="modSp mod">
        <pc:chgData name="Deepaneesh R V" userId="c109635a5b47312d" providerId="LiveId" clId="{A6DF3F7F-D40A-4378-A6FE-4A6F7E9908FB}" dt="2025-03-06T14:51:14.947" v="46" actId="1076"/>
        <pc:sldMkLst>
          <pc:docMk/>
          <pc:sldMk cId="3051598267" sldId="258"/>
        </pc:sldMkLst>
        <pc:spChg chg="mod">
          <ac:chgData name="Deepaneesh R V" userId="c109635a5b47312d" providerId="LiveId" clId="{A6DF3F7F-D40A-4378-A6FE-4A6F7E9908FB}" dt="2025-03-06T14:50:48.451" v="44" actId="1076"/>
          <ac:spMkLst>
            <pc:docMk/>
            <pc:sldMk cId="3051598267" sldId="258"/>
            <ac:spMk id="2" creationId="{832B9BD7-E95C-85BE-5315-499C652F8EE3}"/>
          </ac:spMkLst>
        </pc:spChg>
        <pc:spChg chg="mod">
          <ac:chgData name="Deepaneesh R V" userId="c109635a5b47312d" providerId="LiveId" clId="{A6DF3F7F-D40A-4378-A6FE-4A6F7E9908FB}" dt="2025-03-06T14:51:14.947" v="46" actId="1076"/>
          <ac:spMkLst>
            <pc:docMk/>
            <pc:sldMk cId="3051598267" sldId="258"/>
            <ac:spMk id="5" creationId="{A63B3F46-CBCC-86F7-BBB8-331B358B891B}"/>
          </ac:spMkLst>
        </pc:spChg>
      </pc:sldChg>
      <pc:sldChg chg="modSp mod">
        <pc:chgData name="Deepaneesh R V" userId="c109635a5b47312d" providerId="LiveId" clId="{A6DF3F7F-D40A-4378-A6FE-4A6F7E9908FB}" dt="2025-03-06T14:49:21.993" v="37" actId="1076"/>
        <pc:sldMkLst>
          <pc:docMk/>
          <pc:sldMk cId="2601577367" sldId="259"/>
        </pc:sldMkLst>
        <pc:spChg chg="mod">
          <ac:chgData name="Deepaneesh R V" userId="c109635a5b47312d" providerId="LiveId" clId="{A6DF3F7F-D40A-4378-A6FE-4A6F7E9908FB}" dt="2025-03-06T14:49:21.993" v="37" actId="1076"/>
          <ac:spMkLst>
            <pc:docMk/>
            <pc:sldMk cId="2601577367" sldId="259"/>
            <ac:spMk id="2" creationId="{FB671FC9-313C-5D4F-CA7E-3787D1DD631A}"/>
          </ac:spMkLst>
        </pc:spChg>
      </pc:sldChg>
      <pc:sldChg chg="modSp mod">
        <pc:chgData name="Deepaneesh R V" userId="c109635a5b47312d" providerId="LiveId" clId="{A6DF3F7F-D40A-4378-A6FE-4A6F7E9908FB}" dt="2025-03-06T14:49:35.536" v="38" actId="1076"/>
        <pc:sldMkLst>
          <pc:docMk/>
          <pc:sldMk cId="517775952" sldId="260"/>
        </pc:sldMkLst>
        <pc:spChg chg="mod">
          <ac:chgData name="Deepaneesh R V" userId="c109635a5b47312d" providerId="LiveId" clId="{A6DF3F7F-D40A-4378-A6FE-4A6F7E9908FB}" dt="2025-03-06T14:49:35.536" v="38" actId="1076"/>
          <ac:spMkLst>
            <pc:docMk/>
            <pc:sldMk cId="517775952" sldId="260"/>
            <ac:spMk id="2" creationId="{57B4C479-EFA2-A3D0-BC7E-8135E80E3D5A}"/>
          </ac:spMkLst>
        </pc:spChg>
      </pc:sldChg>
      <pc:sldChg chg="modSp mod">
        <pc:chgData name="Deepaneesh R V" userId="c109635a5b47312d" providerId="LiveId" clId="{A6DF3F7F-D40A-4378-A6FE-4A6F7E9908FB}" dt="2025-03-06T14:50:39.424" v="43" actId="1035"/>
        <pc:sldMkLst>
          <pc:docMk/>
          <pc:sldMk cId="1216023022" sldId="261"/>
        </pc:sldMkLst>
        <pc:spChg chg="mod">
          <ac:chgData name="Deepaneesh R V" userId="c109635a5b47312d" providerId="LiveId" clId="{A6DF3F7F-D40A-4378-A6FE-4A6F7E9908FB}" dt="2025-03-06T14:50:39.424" v="43" actId="1035"/>
          <ac:spMkLst>
            <pc:docMk/>
            <pc:sldMk cId="1216023022" sldId="261"/>
            <ac:spMk id="2" creationId="{1F156526-A810-F811-E869-E04FA5BAD03A}"/>
          </ac:spMkLst>
        </pc:spChg>
      </pc:sldChg>
      <pc:sldChg chg="modSp mod">
        <pc:chgData name="Deepaneesh R V" userId="c109635a5b47312d" providerId="LiveId" clId="{A6DF3F7F-D40A-4378-A6FE-4A6F7E9908FB}" dt="2025-03-06T14:50:18.165" v="41" actId="1076"/>
        <pc:sldMkLst>
          <pc:docMk/>
          <pc:sldMk cId="3877603851" sldId="262"/>
        </pc:sldMkLst>
        <pc:spChg chg="mod">
          <ac:chgData name="Deepaneesh R V" userId="c109635a5b47312d" providerId="LiveId" clId="{A6DF3F7F-D40A-4378-A6FE-4A6F7E9908FB}" dt="2025-03-06T14:50:18.165" v="41" actId="1076"/>
          <ac:spMkLst>
            <pc:docMk/>
            <pc:sldMk cId="3877603851" sldId="262"/>
            <ac:spMk id="2" creationId="{4F29D5C4-F14C-6FCA-026F-A23FE1D4ED61}"/>
          </ac:spMkLst>
        </pc:spChg>
      </pc:sldChg>
      <pc:sldChg chg="delSp modSp mod">
        <pc:chgData name="Deepaneesh R V" userId="c109635a5b47312d" providerId="LiveId" clId="{A6DF3F7F-D40A-4378-A6FE-4A6F7E9908FB}" dt="2025-03-06T14:50:06.530" v="40" actId="1076"/>
        <pc:sldMkLst>
          <pc:docMk/>
          <pc:sldMk cId="3166480331" sldId="265"/>
        </pc:sldMkLst>
        <pc:spChg chg="mod">
          <ac:chgData name="Deepaneesh R V" userId="c109635a5b47312d" providerId="LiveId" clId="{A6DF3F7F-D40A-4378-A6FE-4A6F7E9908FB}" dt="2025-03-06T14:50:06.530" v="40" actId="1076"/>
          <ac:spMkLst>
            <pc:docMk/>
            <pc:sldMk cId="3166480331" sldId="265"/>
            <ac:spMk id="2" creationId="{B92E24A2-3604-2888-E366-EB1197C1EC60}"/>
          </ac:spMkLst>
        </pc:spChg>
        <pc:spChg chg="mod">
          <ac:chgData name="Deepaneesh R V" userId="c109635a5b47312d" providerId="LiveId" clId="{A6DF3F7F-D40A-4378-A6FE-4A6F7E9908FB}" dt="2025-03-06T14:45:01.892" v="8" actId="20577"/>
          <ac:spMkLst>
            <pc:docMk/>
            <pc:sldMk cId="3166480331" sldId="265"/>
            <ac:spMk id="8" creationId="{AAD8D5D8-B393-745A-B81C-852385CC33D6}"/>
          </ac:spMkLst>
        </pc:spChg>
        <pc:graphicFrameChg chg="del mod modGraphic">
          <ac:chgData name="Deepaneesh R V" userId="c109635a5b47312d" providerId="LiveId" clId="{A6DF3F7F-D40A-4378-A6FE-4A6F7E9908FB}" dt="2025-03-06T14:43:50.357" v="2" actId="478"/>
          <ac:graphicFrameMkLst>
            <pc:docMk/>
            <pc:sldMk cId="3166480331" sldId="265"/>
            <ac:graphicFrameMk id="9" creationId="{CF0C33CD-B1C4-73EB-8BA7-08FF256E71B8}"/>
          </ac:graphicFrameMkLst>
        </pc:graphicFrameChg>
      </pc:sldChg>
      <pc:sldChg chg="modSp mod">
        <pc:chgData name="Deepaneesh R V" userId="c109635a5b47312d" providerId="LiveId" clId="{A6DF3F7F-D40A-4378-A6FE-4A6F7E9908FB}" dt="2025-03-06T14:49:54.178" v="39" actId="1076"/>
        <pc:sldMkLst>
          <pc:docMk/>
          <pc:sldMk cId="1693677165" sldId="266"/>
        </pc:sldMkLst>
        <pc:spChg chg="mod">
          <ac:chgData name="Deepaneesh R V" userId="c109635a5b47312d" providerId="LiveId" clId="{A6DF3F7F-D40A-4378-A6FE-4A6F7E9908FB}" dt="2025-03-06T14:49:54.178" v="39" actId="1076"/>
          <ac:spMkLst>
            <pc:docMk/>
            <pc:sldMk cId="1693677165" sldId="266"/>
            <ac:spMk id="2" creationId="{937D1FDD-7999-436C-AF34-CA247C8A9450}"/>
          </ac:spMkLst>
        </pc:spChg>
      </pc:sldChg>
      <pc:sldChg chg="modSp mod">
        <pc:chgData name="Deepaneesh R V" userId="c109635a5b47312d" providerId="LiveId" clId="{A6DF3F7F-D40A-4378-A6FE-4A6F7E9908FB}" dt="2025-03-06T14:45:52.783" v="13" actId="113"/>
        <pc:sldMkLst>
          <pc:docMk/>
          <pc:sldMk cId="15079405" sldId="268"/>
        </pc:sldMkLst>
        <pc:spChg chg="mod">
          <ac:chgData name="Deepaneesh R V" userId="c109635a5b47312d" providerId="LiveId" clId="{A6DF3F7F-D40A-4378-A6FE-4A6F7E9908FB}" dt="2025-03-06T14:45:49.423" v="12" actId="113"/>
          <ac:spMkLst>
            <pc:docMk/>
            <pc:sldMk cId="15079405" sldId="268"/>
            <ac:spMk id="7" creationId="{E79D99E6-DE0A-F1E7-FF06-991D39094C0F}"/>
          </ac:spMkLst>
        </pc:spChg>
        <pc:spChg chg="mod">
          <ac:chgData name="Deepaneesh R V" userId="c109635a5b47312d" providerId="LiveId" clId="{A6DF3F7F-D40A-4378-A6FE-4A6F7E9908FB}" dt="2025-03-06T14:45:52.783" v="13" actId="113"/>
          <ac:spMkLst>
            <pc:docMk/>
            <pc:sldMk cId="15079405" sldId="268"/>
            <ac:spMk id="11" creationId="{9A1C3830-FF00-A42C-9272-89523358FA2B}"/>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4AC02-26DB-9AC4-BEC4-1F59BC9CE29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A13F9A-B99D-F709-FA3B-8CDC49D5CB1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917F93A-C4BB-89AC-5B87-9A35405C5424}"/>
              </a:ext>
            </a:extLst>
          </p:cNvPr>
          <p:cNvSpPr>
            <a:spLocks noGrp="1"/>
          </p:cNvSpPr>
          <p:nvPr>
            <p:ph type="dt" sz="half" idx="10"/>
          </p:nvPr>
        </p:nvSpPr>
        <p:spPr/>
        <p:txBody>
          <a:bodyPr/>
          <a:lstStyle/>
          <a:p>
            <a:fld id="{0769F2AB-A6A4-475D-BEE8-A64376374BBC}" type="datetimeFigureOut">
              <a:rPr lang="en-IN" smtClean="0"/>
              <a:t>06-03-2025</a:t>
            </a:fld>
            <a:endParaRPr lang="en-IN"/>
          </a:p>
        </p:txBody>
      </p:sp>
      <p:sp>
        <p:nvSpPr>
          <p:cNvPr id="5" name="Footer Placeholder 4">
            <a:extLst>
              <a:ext uri="{FF2B5EF4-FFF2-40B4-BE49-F238E27FC236}">
                <a16:creationId xmlns:a16="http://schemas.microsoft.com/office/drawing/2014/main" id="{5334C21C-7EBF-C21A-74D2-1F595898FA0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362F39-07E8-8C14-47B6-FF7F7274F275}"/>
              </a:ext>
            </a:extLst>
          </p:cNvPr>
          <p:cNvSpPr>
            <a:spLocks noGrp="1"/>
          </p:cNvSpPr>
          <p:nvPr>
            <p:ph type="sldNum" sz="quarter" idx="12"/>
          </p:nvPr>
        </p:nvSpPr>
        <p:spPr/>
        <p:txBody>
          <a:bodyPr/>
          <a:lstStyle/>
          <a:p>
            <a:fld id="{B39ECADB-25FD-4D9C-BB25-9D64282E9B3D}" type="slidenum">
              <a:rPr lang="en-IN" smtClean="0"/>
              <a:t>‹#›</a:t>
            </a:fld>
            <a:endParaRPr lang="en-IN"/>
          </a:p>
        </p:txBody>
      </p:sp>
    </p:spTree>
    <p:extLst>
      <p:ext uri="{BB962C8B-B14F-4D97-AF65-F5344CB8AC3E}">
        <p14:creationId xmlns:p14="http://schemas.microsoft.com/office/powerpoint/2010/main" val="22420376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D9C47-4BC3-E02E-46A8-AFCB330F69F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6A583E4-FAD6-049A-7510-9033D465D12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E37052-7D01-D43C-C7CC-6E7163FF4D95}"/>
              </a:ext>
            </a:extLst>
          </p:cNvPr>
          <p:cNvSpPr>
            <a:spLocks noGrp="1"/>
          </p:cNvSpPr>
          <p:nvPr>
            <p:ph type="dt" sz="half" idx="10"/>
          </p:nvPr>
        </p:nvSpPr>
        <p:spPr/>
        <p:txBody>
          <a:bodyPr/>
          <a:lstStyle/>
          <a:p>
            <a:fld id="{0769F2AB-A6A4-475D-BEE8-A64376374BBC}" type="datetimeFigureOut">
              <a:rPr lang="en-IN" smtClean="0"/>
              <a:t>06-03-2025</a:t>
            </a:fld>
            <a:endParaRPr lang="en-IN"/>
          </a:p>
        </p:txBody>
      </p:sp>
      <p:sp>
        <p:nvSpPr>
          <p:cNvPr id="5" name="Footer Placeholder 4">
            <a:extLst>
              <a:ext uri="{FF2B5EF4-FFF2-40B4-BE49-F238E27FC236}">
                <a16:creationId xmlns:a16="http://schemas.microsoft.com/office/drawing/2014/main" id="{6BF515D1-1981-54B6-C0DD-1D8DDC6726C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973AAD-3379-898A-4D37-DAC5BCCFF61E}"/>
              </a:ext>
            </a:extLst>
          </p:cNvPr>
          <p:cNvSpPr>
            <a:spLocks noGrp="1"/>
          </p:cNvSpPr>
          <p:nvPr>
            <p:ph type="sldNum" sz="quarter" idx="12"/>
          </p:nvPr>
        </p:nvSpPr>
        <p:spPr/>
        <p:txBody>
          <a:bodyPr/>
          <a:lstStyle/>
          <a:p>
            <a:fld id="{B39ECADB-25FD-4D9C-BB25-9D64282E9B3D}" type="slidenum">
              <a:rPr lang="en-IN" smtClean="0"/>
              <a:t>‹#›</a:t>
            </a:fld>
            <a:endParaRPr lang="en-IN"/>
          </a:p>
        </p:txBody>
      </p:sp>
    </p:spTree>
    <p:extLst>
      <p:ext uri="{BB962C8B-B14F-4D97-AF65-F5344CB8AC3E}">
        <p14:creationId xmlns:p14="http://schemas.microsoft.com/office/powerpoint/2010/main" val="20907859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A59493-1A88-3B98-C5C1-1C00DD5C261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E4BA79-9F79-1EA9-57F5-FC40B3DFFF6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E29EA64-7317-27D9-A187-55079476AC0B}"/>
              </a:ext>
            </a:extLst>
          </p:cNvPr>
          <p:cNvSpPr>
            <a:spLocks noGrp="1"/>
          </p:cNvSpPr>
          <p:nvPr>
            <p:ph type="dt" sz="half" idx="10"/>
          </p:nvPr>
        </p:nvSpPr>
        <p:spPr/>
        <p:txBody>
          <a:bodyPr/>
          <a:lstStyle/>
          <a:p>
            <a:fld id="{0769F2AB-A6A4-475D-BEE8-A64376374BBC}" type="datetimeFigureOut">
              <a:rPr lang="en-IN" smtClean="0"/>
              <a:t>06-03-2025</a:t>
            </a:fld>
            <a:endParaRPr lang="en-IN"/>
          </a:p>
        </p:txBody>
      </p:sp>
      <p:sp>
        <p:nvSpPr>
          <p:cNvPr id="5" name="Footer Placeholder 4">
            <a:extLst>
              <a:ext uri="{FF2B5EF4-FFF2-40B4-BE49-F238E27FC236}">
                <a16:creationId xmlns:a16="http://schemas.microsoft.com/office/drawing/2014/main" id="{F9CAC8A2-03D1-523D-CCFE-F8C34D62EC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2431C30-749E-EA7A-674A-5A540B9CAE27}"/>
              </a:ext>
            </a:extLst>
          </p:cNvPr>
          <p:cNvSpPr>
            <a:spLocks noGrp="1"/>
          </p:cNvSpPr>
          <p:nvPr>
            <p:ph type="sldNum" sz="quarter" idx="12"/>
          </p:nvPr>
        </p:nvSpPr>
        <p:spPr/>
        <p:txBody>
          <a:bodyPr/>
          <a:lstStyle/>
          <a:p>
            <a:fld id="{B39ECADB-25FD-4D9C-BB25-9D64282E9B3D}" type="slidenum">
              <a:rPr lang="en-IN" smtClean="0"/>
              <a:t>‹#›</a:t>
            </a:fld>
            <a:endParaRPr lang="en-IN"/>
          </a:p>
        </p:txBody>
      </p:sp>
    </p:spTree>
    <p:extLst>
      <p:ext uri="{BB962C8B-B14F-4D97-AF65-F5344CB8AC3E}">
        <p14:creationId xmlns:p14="http://schemas.microsoft.com/office/powerpoint/2010/main" val="635624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E4A7C-C05D-A34A-1BDD-670C7AD8A2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D275D7-60A2-9462-749B-A3096FA236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BDA617C-521B-E43C-F67D-8E16CDBF90E1}"/>
              </a:ext>
            </a:extLst>
          </p:cNvPr>
          <p:cNvSpPr>
            <a:spLocks noGrp="1"/>
          </p:cNvSpPr>
          <p:nvPr>
            <p:ph type="dt" sz="half" idx="10"/>
          </p:nvPr>
        </p:nvSpPr>
        <p:spPr/>
        <p:txBody>
          <a:bodyPr/>
          <a:lstStyle/>
          <a:p>
            <a:fld id="{0769F2AB-A6A4-475D-BEE8-A64376374BBC}" type="datetimeFigureOut">
              <a:rPr lang="en-IN" smtClean="0"/>
              <a:t>06-03-2025</a:t>
            </a:fld>
            <a:endParaRPr lang="en-IN"/>
          </a:p>
        </p:txBody>
      </p:sp>
      <p:sp>
        <p:nvSpPr>
          <p:cNvPr id="5" name="Footer Placeholder 4">
            <a:extLst>
              <a:ext uri="{FF2B5EF4-FFF2-40B4-BE49-F238E27FC236}">
                <a16:creationId xmlns:a16="http://schemas.microsoft.com/office/drawing/2014/main" id="{6BD57716-BF4E-FC79-8A75-0D0AD0D1ED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98510C4-3F8D-6BA7-B8A1-7899641FC2C9}"/>
              </a:ext>
            </a:extLst>
          </p:cNvPr>
          <p:cNvSpPr>
            <a:spLocks noGrp="1"/>
          </p:cNvSpPr>
          <p:nvPr>
            <p:ph type="sldNum" sz="quarter" idx="12"/>
          </p:nvPr>
        </p:nvSpPr>
        <p:spPr/>
        <p:txBody>
          <a:bodyPr/>
          <a:lstStyle/>
          <a:p>
            <a:fld id="{B39ECADB-25FD-4D9C-BB25-9D64282E9B3D}" type="slidenum">
              <a:rPr lang="en-IN" smtClean="0"/>
              <a:t>‹#›</a:t>
            </a:fld>
            <a:endParaRPr lang="en-IN"/>
          </a:p>
        </p:txBody>
      </p:sp>
    </p:spTree>
    <p:extLst>
      <p:ext uri="{BB962C8B-B14F-4D97-AF65-F5344CB8AC3E}">
        <p14:creationId xmlns:p14="http://schemas.microsoft.com/office/powerpoint/2010/main" val="2981167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21B5-9B0D-3C07-1353-D4515B408D2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EFEF61-DAA6-4EA2-9385-17AA2EBCD9D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A916356-8B2C-F94B-8EA2-A2F9E0C3DF0F}"/>
              </a:ext>
            </a:extLst>
          </p:cNvPr>
          <p:cNvSpPr>
            <a:spLocks noGrp="1"/>
          </p:cNvSpPr>
          <p:nvPr>
            <p:ph type="dt" sz="half" idx="10"/>
          </p:nvPr>
        </p:nvSpPr>
        <p:spPr/>
        <p:txBody>
          <a:bodyPr/>
          <a:lstStyle/>
          <a:p>
            <a:fld id="{0769F2AB-A6A4-475D-BEE8-A64376374BBC}" type="datetimeFigureOut">
              <a:rPr lang="en-IN" smtClean="0"/>
              <a:t>06-03-2025</a:t>
            </a:fld>
            <a:endParaRPr lang="en-IN"/>
          </a:p>
        </p:txBody>
      </p:sp>
      <p:sp>
        <p:nvSpPr>
          <p:cNvPr id="5" name="Footer Placeholder 4">
            <a:extLst>
              <a:ext uri="{FF2B5EF4-FFF2-40B4-BE49-F238E27FC236}">
                <a16:creationId xmlns:a16="http://schemas.microsoft.com/office/drawing/2014/main" id="{89E44700-C775-4A71-7264-3B5B6090E0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6109F9-45F4-9D25-2491-414EB39206BE}"/>
              </a:ext>
            </a:extLst>
          </p:cNvPr>
          <p:cNvSpPr>
            <a:spLocks noGrp="1"/>
          </p:cNvSpPr>
          <p:nvPr>
            <p:ph type="sldNum" sz="quarter" idx="12"/>
          </p:nvPr>
        </p:nvSpPr>
        <p:spPr/>
        <p:txBody>
          <a:bodyPr/>
          <a:lstStyle/>
          <a:p>
            <a:fld id="{B39ECADB-25FD-4D9C-BB25-9D64282E9B3D}" type="slidenum">
              <a:rPr lang="en-IN" smtClean="0"/>
              <a:t>‹#›</a:t>
            </a:fld>
            <a:endParaRPr lang="en-IN"/>
          </a:p>
        </p:txBody>
      </p:sp>
    </p:spTree>
    <p:extLst>
      <p:ext uri="{BB962C8B-B14F-4D97-AF65-F5344CB8AC3E}">
        <p14:creationId xmlns:p14="http://schemas.microsoft.com/office/powerpoint/2010/main" val="14733397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24070E-4C35-AC67-E2C4-5D8724CD508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E748F0-691B-6F02-FE40-2517C3D754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1FB91C6-9905-2C79-EA4D-A3A6FD6C763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6131FEA-73B4-B8AC-D56A-F40AF94FAB82}"/>
              </a:ext>
            </a:extLst>
          </p:cNvPr>
          <p:cNvSpPr>
            <a:spLocks noGrp="1"/>
          </p:cNvSpPr>
          <p:nvPr>
            <p:ph type="dt" sz="half" idx="10"/>
          </p:nvPr>
        </p:nvSpPr>
        <p:spPr/>
        <p:txBody>
          <a:bodyPr/>
          <a:lstStyle/>
          <a:p>
            <a:fld id="{0769F2AB-A6A4-475D-BEE8-A64376374BBC}" type="datetimeFigureOut">
              <a:rPr lang="en-IN" smtClean="0"/>
              <a:t>06-03-2025</a:t>
            </a:fld>
            <a:endParaRPr lang="en-IN"/>
          </a:p>
        </p:txBody>
      </p:sp>
      <p:sp>
        <p:nvSpPr>
          <p:cNvPr id="6" name="Footer Placeholder 5">
            <a:extLst>
              <a:ext uri="{FF2B5EF4-FFF2-40B4-BE49-F238E27FC236}">
                <a16:creationId xmlns:a16="http://schemas.microsoft.com/office/drawing/2014/main" id="{EB4A4882-0C60-86DA-20DD-146331B239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3633CD9-1845-E74D-7313-767F56002F59}"/>
              </a:ext>
            </a:extLst>
          </p:cNvPr>
          <p:cNvSpPr>
            <a:spLocks noGrp="1"/>
          </p:cNvSpPr>
          <p:nvPr>
            <p:ph type="sldNum" sz="quarter" idx="12"/>
          </p:nvPr>
        </p:nvSpPr>
        <p:spPr/>
        <p:txBody>
          <a:bodyPr/>
          <a:lstStyle/>
          <a:p>
            <a:fld id="{B39ECADB-25FD-4D9C-BB25-9D64282E9B3D}" type="slidenum">
              <a:rPr lang="en-IN" smtClean="0"/>
              <a:t>‹#›</a:t>
            </a:fld>
            <a:endParaRPr lang="en-IN"/>
          </a:p>
        </p:txBody>
      </p:sp>
    </p:spTree>
    <p:extLst>
      <p:ext uri="{BB962C8B-B14F-4D97-AF65-F5344CB8AC3E}">
        <p14:creationId xmlns:p14="http://schemas.microsoft.com/office/powerpoint/2010/main" val="115762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CB826-0C93-E47D-7787-9B8491F287D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0A3415F-CBFD-E8D2-6E91-7174DAA326F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2735DD-35C8-0E14-FABF-53034679DA3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96FC0A-F5F1-9A72-0839-5CD3237A55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725F9B3-6C6C-B101-9A86-E9E2EC1BFC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F48421E-618B-502A-3037-E1055E7AA505}"/>
              </a:ext>
            </a:extLst>
          </p:cNvPr>
          <p:cNvSpPr>
            <a:spLocks noGrp="1"/>
          </p:cNvSpPr>
          <p:nvPr>
            <p:ph type="dt" sz="half" idx="10"/>
          </p:nvPr>
        </p:nvSpPr>
        <p:spPr/>
        <p:txBody>
          <a:bodyPr/>
          <a:lstStyle/>
          <a:p>
            <a:fld id="{0769F2AB-A6A4-475D-BEE8-A64376374BBC}" type="datetimeFigureOut">
              <a:rPr lang="en-IN" smtClean="0"/>
              <a:t>06-03-2025</a:t>
            </a:fld>
            <a:endParaRPr lang="en-IN"/>
          </a:p>
        </p:txBody>
      </p:sp>
      <p:sp>
        <p:nvSpPr>
          <p:cNvPr id="8" name="Footer Placeholder 7">
            <a:extLst>
              <a:ext uri="{FF2B5EF4-FFF2-40B4-BE49-F238E27FC236}">
                <a16:creationId xmlns:a16="http://schemas.microsoft.com/office/drawing/2014/main" id="{91A693C8-5918-75B3-4C86-3404822F6C7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3E4B5BB-BFB0-A086-1AAF-B815C4BE8728}"/>
              </a:ext>
            </a:extLst>
          </p:cNvPr>
          <p:cNvSpPr>
            <a:spLocks noGrp="1"/>
          </p:cNvSpPr>
          <p:nvPr>
            <p:ph type="sldNum" sz="quarter" idx="12"/>
          </p:nvPr>
        </p:nvSpPr>
        <p:spPr/>
        <p:txBody>
          <a:bodyPr/>
          <a:lstStyle/>
          <a:p>
            <a:fld id="{B39ECADB-25FD-4D9C-BB25-9D64282E9B3D}" type="slidenum">
              <a:rPr lang="en-IN" smtClean="0"/>
              <a:t>‹#›</a:t>
            </a:fld>
            <a:endParaRPr lang="en-IN"/>
          </a:p>
        </p:txBody>
      </p:sp>
    </p:spTree>
    <p:extLst>
      <p:ext uri="{BB962C8B-B14F-4D97-AF65-F5344CB8AC3E}">
        <p14:creationId xmlns:p14="http://schemas.microsoft.com/office/powerpoint/2010/main" val="41471357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2C301-2C97-8097-767E-3A1ACBF37C5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1D9A010-801E-7EEE-4994-3B18BADA66DF}"/>
              </a:ext>
            </a:extLst>
          </p:cNvPr>
          <p:cNvSpPr>
            <a:spLocks noGrp="1"/>
          </p:cNvSpPr>
          <p:nvPr>
            <p:ph type="dt" sz="half" idx="10"/>
          </p:nvPr>
        </p:nvSpPr>
        <p:spPr/>
        <p:txBody>
          <a:bodyPr/>
          <a:lstStyle/>
          <a:p>
            <a:fld id="{0769F2AB-A6A4-475D-BEE8-A64376374BBC}" type="datetimeFigureOut">
              <a:rPr lang="en-IN" smtClean="0"/>
              <a:t>06-03-2025</a:t>
            </a:fld>
            <a:endParaRPr lang="en-IN"/>
          </a:p>
        </p:txBody>
      </p:sp>
      <p:sp>
        <p:nvSpPr>
          <p:cNvPr id="4" name="Footer Placeholder 3">
            <a:extLst>
              <a:ext uri="{FF2B5EF4-FFF2-40B4-BE49-F238E27FC236}">
                <a16:creationId xmlns:a16="http://schemas.microsoft.com/office/drawing/2014/main" id="{5DCABEEE-99C3-873E-DDE4-8C013A92F2D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4397A97-EBE0-3740-47E6-D9234640CB78}"/>
              </a:ext>
            </a:extLst>
          </p:cNvPr>
          <p:cNvSpPr>
            <a:spLocks noGrp="1"/>
          </p:cNvSpPr>
          <p:nvPr>
            <p:ph type="sldNum" sz="quarter" idx="12"/>
          </p:nvPr>
        </p:nvSpPr>
        <p:spPr/>
        <p:txBody>
          <a:bodyPr/>
          <a:lstStyle/>
          <a:p>
            <a:fld id="{B39ECADB-25FD-4D9C-BB25-9D64282E9B3D}" type="slidenum">
              <a:rPr lang="en-IN" smtClean="0"/>
              <a:t>‹#›</a:t>
            </a:fld>
            <a:endParaRPr lang="en-IN"/>
          </a:p>
        </p:txBody>
      </p:sp>
    </p:spTree>
    <p:extLst>
      <p:ext uri="{BB962C8B-B14F-4D97-AF65-F5344CB8AC3E}">
        <p14:creationId xmlns:p14="http://schemas.microsoft.com/office/powerpoint/2010/main" val="3859356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342D1A-38EA-070D-9539-A922EB90C528}"/>
              </a:ext>
            </a:extLst>
          </p:cNvPr>
          <p:cNvSpPr>
            <a:spLocks noGrp="1"/>
          </p:cNvSpPr>
          <p:nvPr>
            <p:ph type="dt" sz="half" idx="10"/>
          </p:nvPr>
        </p:nvSpPr>
        <p:spPr/>
        <p:txBody>
          <a:bodyPr/>
          <a:lstStyle/>
          <a:p>
            <a:fld id="{0769F2AB-A6A4-475D-BEE8-A64376374BBC}" type="datetimeFigureOut">
              <a:rPr lang="en-IN" smtClean="0"/>
              <a:t>06-03-2025</a:t>
            </a:fld>
            <a:endParaRPr lang="en-IN"/>
          </a:p>
        </p:txBody>
      </p:sp>
      <p:sp>
        <p:nvSpPr>
          <p:cNvPr id="3" name="Footer Placeholder 2">
            <a:extLst>
              <a:ext uri="{FF2B5EF4-FFF2-40B4-BE49-F238E27FC236}">
                <a16:creationId xmlns:a16="http://schemas.microsoft.com/office/drawing/2014/main" id="{7C84E2F4-4FB5-29B7-9173-3C71D37D1AC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13512B1-3DF3-60AB-BE65-F5BCE0097654}"/>
              </a:ext>
            </a:extLst>
          </p:cNvPr>
          <p:cNvSpPr>
            <a:spLocks noGrp="1"/>
          </p:cNvSpPr>
          <p:nvPr>
            <p:ph type="sldNum" sz="quarter" idx="12"/>
          </p:nvPr>
        </p:nvSpPr>
        <p:spPr/>
        <p:txBody>
          <a:bodyPr/>
          <a:lstStyle/>
          <a:p>
            <a:fld id="{B39ECADB-25FD-4D9C-BB25-9D64282E9B3D}" type="slidenum">
              <a:rPr lang="en-IN" smtClean="0"/>
              <a:t>‹#›</a:t>
            </a:fld>
            <a:endParaRPr lang="en-IN"/>
          </a:p>
        </p:txBody>
      </p:sp>
    </p:spTree>
    <p:extLst>
      <p:ext uri="{BB962C8B-B14F-4D97-AF65-F5344CB8AC3E}">
        <p14:creationId xmlns:p14="http://schemas.microsoft.com/office/powerpoint/2010/main" val="2632444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75D61F-8048-B49D-B1C1-A55793EC810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F2A4FDB-6654-A4EF-797E-851A2A6397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E1FD4B3-AD5D-C1BA-4EA2-80696C1F8E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3D1128-F356-97AD-E3EC-644E75C6A3D8}"/>
              </a:ext>
            </a:extLst>
          </p:cNvPr>
          <p:cNvSpPr>
            <a:spLocks noGrp="1"/>
          </p:cNvSpPr>
          <p:nvPr>
            <p:ph type="dt" sz="half" idx="10"/>
          </p:nvPr>
        </p:nvSpPr>
        <p:spPr/>
        <p:txBody>
          <a:bodyPr/>
          <a:lstStyle/>
          <a:p>
            <a:fld id="{0769F2AB-A6A4-475D-BEE8-A64376374BBC}" type="datetimeFigureOut">
              <a:rPr lang="en-IN" smtClean="0"/>
              <a:t>06-03-2025</a:t>
            </a:fld>
            <a:endParaRPr lang="en-IN"/>
          </a:p>
        </p:txBody>
      </p:sp>
      <p:sp>
        <p:nvSpPr>
          <p:cNvPr id="6" name="Footer Placeholder 5">
            <a:extLst>
              <a:ext uri="{FF2B5EF4-FFF2-40B4-BE49-F238E27FC236}">
                <a16:creationId xmlns:a16="http://schemas.microsoft.com/office/drawing/2014/main" id="{C2E3312B-6612-D76D-9D0C-8BD6AC88500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E039B7-DA53-3E87-B279-DB88B10070AB}"/>
              </a:ext>
            </a:extLst>
          </p:cNvPr>
          <p:cNvSpPr>
            <a:spLocks noGrp="1"/>
          </p:cNvSpPr>
          <p:nvPr>
            <p:ph type="sldNum" sz="quarter" idx="12"/>
          </p:nvPr>
        </p:nvSpPr>
        <p:spPr/>
        <p:txBody>
          <a:bodyPr/>
          <a:lstStyle/>
          <a:p>
            <a:fld id="{B39ECADB-25FD-4D9C-BB25-9D64282E9B3D}" type="slidenum">
              <a:rPr lang="en-IN" smtClean="0"/>
              <a:t>‹#›</a:t>
            </a:fld>
            <a:endParaRPr lang="en-IN"/>
          </a:p>
        </p:txBody>
      </p:sp>
    </p:spTree>
    <p:extLst>
      <p:ext uri="{BB962C8B-B14F-4D97-AF65-F5344CB8AC3E}">
        <p14:creationId xmlns:p14="http://schemas.microsoft.com/office/powerpoint/2010/main" val="31999980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678D4-B725-9DD5-0B64-68B0406191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EC4E8DF-2783-50C4-6D8B-12B001BC82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B7DE89E-BFB5-0B7B-460D-B4502BC900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5CA08D-297B-7647-7AC0-BA045CCC19FE}"/>
              </a:ext>
            </a:extLst>
          </p:cNvPr>
          <p:cNvSpPr>
            <a:spLocks noGrp="1"/>
          </p:cNvSpPr>
          <p:nvPr>
            <p:ph type="dt" sz="half" idx="10"/>
          </p:nvPr>
        </p:nvSpPr>
        <p:spPr/>
        <p:txBody>
          <a:bodyPr/>
          <a:lstStyle/>
          <a:p>
            <a:fld id="{0769F2AB-A6A4-475D-BEE8-A64376374BBC}" type="datetimeFigureOut">
              <a:rPr lang="en-IN" smtClean="0"/>
              <a:t>06-03-2025</a:t>
            </a:fld>
            <a:endParaRPr lang="en-IN"/>
          </a:p>
        </p:txBody>
      </p:sp>
      <p:sp>
        <p:nvSpPr>
          <p:cNvPr id="6" name="Footer Placeholder 5">
            <a:extLst>
              <a:ext uri="{FF2B5EF4-FFF2-40B4-BE49-F238E27FC236}">
                <a16:creationId xmlns:a16="http://schemas.microsoft.com/office/drawing/2014/main" id="{DC8E84EB-59B9-9FCD-512C-A7EC10115ED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DFE0186-D281-0B44-AE8F-9D968F1AF5FD}"/>
              </a:ext>
            </a:extLst>
          </p:cNvPr>
          <p:cNvSpPr>
            <a:spLocks noGrp="1"/>
          </p:cNvSpPr>
          <p:nvPr>
            <p:ph type="sldNum" sz="quarter" idx="12"/>
          </p:nvPr>
        </p:nvSpPr>
        <p:spPr/>
        <p:txBody>
          <a:bodyPr/>
          <a:lstStyle/>
          <a:p>
            <a:fld id="{B39ECADB-25FD-4D9C-BB25-9D64282E9B3D}" type="slidenum">
              <a:rPr lang="en-IN" smtClean="0"/>
              <a:t>‹#›</a:t>
            </a:fld>
            <a:endParaRPr lang="en-IN"/>
          </a:p>
        </p:txBody>
      </p:sp>
    </p:spTree>
    <p:extLst>
      <p:ext uri="{BB962C8B-B14F-4D97-AF65-F5344CB8AC3E}">
        <p14:creationId xmlns:p14="http://schemas.microsoft.com/office/powerpoint/2010/main" val="3604401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DCE683-BDE9-9B70-C155-580FA87A7BF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F8354E5-9313-DE7A-AFC9-C65FBD0188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F9E8C4-85A5-5C71-2AF7-0580EBE1EA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9F2AB-A6A4-475D-BEE8-A64376374BBC}" type="datetimeFigureOut">
              <a:rPr lang="en-IN" smtClean="0"/>
              <a:t>06-03-2025</a:t>
            </a:fld>
            <a:endParaRPr lang="en-IN"/>
          </a:p>
        </p:txBody>
      </p:sp>
      <p:sp>
        <p:nvSpPr>
          <p:cNvPr id="5" name="Footer Placeholder 4">
            <a:extLst>
              <a:ext uri="{FF2B5EF4-FFF2-40B4-BE49-F238E27FC236}">
                <a16:creationId xmlns:a16="http://schemas.microsoft.com/office/drawing/2014/main" id="{E9E11CD6-7AC3-C855-8A09-DF668C7782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5B1E706-AD93-EE22-B451-0E3A7B3A0D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9ECADB-25FD-4D9C-BB25-9D64282E9B3D}" type="slidenum">
              <a:rPr lang="en-IN" smtClean="0"/>
              <a:t>‹#›</a:t>
            </a:fld>
            <a:endParaRPr lang="en-IN"/>
          </a:p>
        </p:txBody>
      </p:sp>
    </p:spTree>
    <p:extLst>
      <p:ext uri="{BB962C8B-B14F-4D97-AF65-F5344CB8AC3E}">
        <p14:creationId xmlns:p14="http://schemas.microsoft.com/office/powerpoint/2010/main" val="41360761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77E40-3AFE-DC5A-FCA5-AC0DB1DB7C8D}"/>
              </a:ext>
            </a:extLst>
          </p:cNvPr>
          <p:cNvSpPr>
            <a:spLocks noGrp="1"/>
          </p:cNvSpPr>
          <p:nvPr>
            <p:ph type="ctrTitle"/>
          </p:nvPr>
        </p:nvSpPr>
        <p:spPr>
          <a:xfrm>
            <a:off x="812157" y="196770"/>
            <a:ext cx="10567686" cy="2479816"/>
          </a:xfrm>
        </p:spPr>
        <p:txBody>
          <a:bodyPr>
            <a:normAutofit/>
          </a:bodyPr>
          <a:lstStyle/>
          <a:p>
            <a:r>
              <a:rPr lang="en-IN" sz="3200" b="1" kern="100" dirty="0">
                <a:effectLst/>
                <a:latin typeface="Times New Roman" panose="02020603050405020304" pitchFamily="18" charset="0"/>
                <a:ea typeface="Calibri" panose="020F0502020204030204" pitchFamily="34" charset="0"/>
                <a:cs typeface="Times New Roman" panose="02020603050405020304" pitchFamily="18" charset="0"/>
              </a:rPr>
              <a:t>ENHANCING LEUKEMIA DETECTION WITH MACHINE LEARNING AND STATISTICAL ANALYSIS</a:t>
            </a:r>
            <a:endParaRPr lang="en-IN" sz="3200" dirty="0"/>
          </a:p>
        </p:txBody>
      </p:sp>
      <p:sp>
        <p:nvSpPr>
          <p:cNvPr id="3" name="Subtitle 2">
            <a:extLst>
              <a:ext uri="{FF2B5EF4-FFF2-40B4-BE49-F238E27FC236}">
                <a16:creationId xmlns:a16="http://schemas.microsoft.com/office/drawing/2014/main" id="{47642BB6-8AD9-43D2-8947-4003E6D2160D}"/>
              </a:ext>
            </a:extLst>
          </p:cNvPr>
          <p:cNvSpPr>
            <a:spLocks noGrp="1"/>
          </p:cNvSpPr>
          <p:nvPr>
            <p:ph type="subTitle" idx="1"/>
          </p:nvPr>
        </p:nvSpPr>
        <p:spPr>
          <a:xfrm>
            <a:off x="2774066" y="3787232"/>
            <a:ext cx="9144000" cy="2757947"/>
          </a:xfrm>
        </p:spPr>
        <p:txBody>
          <a:bodyPr>
            <a:normAutofit/>
          </a:bodyPr>
          <a:lstStyle/>
          <a:p>
            <a:pPr algn="r">
              <a:lnSpc>
                <a:spcPct val="120000"/>
              </a:lnSpc>
              <a:spcAft>
                <a:spcPts val="1000"/>
              </a:spcAft>
            </a:pPr>
            <a:r>
              <a:rPr lang="en-IN" sz="1600" b="1" kern="100" dirty="0" err="1">
                <a:effectLst/>
                <a:latin typeface="Times New Roman" panose="02020603050405020304" pitchFamily="18" charset="0"/>
                <a:ea typeface="Calibri" panose="020F0502020204030204" pitchFamily="34" charset="0"/>
                <a:cs typeface="Times New Roman" panose="02020603050405020304" pitchFamily="18" charset="0"/>
              </a:rPr>
              <a:t>Dr.K.S.Karunya</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kern="1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b="1" kern="100" dirty="0" err="1">
                <a:effectLst/>
                <a:latin typeface="Times New Roman" panose="02020603050405020304" pitchFamily="18" charset="0"/>
                <a:ea typeface="Calibri" panose="020F0502020204030204" pitchFamily="34" charset="0"/>
                <a:cs typeface="Times New Roman" panose="02020603050405020304" pitchFamily="18" charset="0"/>
              </a:rPr>
              <a:t>Deepaneesh</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 R V </a:t>
            </a:r>
            <a:r>
              <a:rPr lang="en-IN" sz="1600" b="1" kern="100" baseline="300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 , Sanjay Saravanan P </a:t>
            </a:r>
            <a:r>
              <a:rPr lang="en-IN" sz="1600" b="1" kern="100" baseline="30000" dirty="0">
                <a:effectLst/>
                <a:latin typeface="Times New Roman" panose="02020603050405020304" pitchFamily="18" charset="0"/>
                <a:ea typeface="Calibri" panose="020F0502020204030204" pitchFamily="34" charset="0"/>
                <a:cs typeface="Times New Roman" panose="02020603050405020304" pitchFamily="18" charset="0"/>
              </a:rPr>
              <a:t>3</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r">
              <a:lnSpc>
                <a:spcPct val="120000"/>
              </a:lnSpc>
              <a:spcAft>
                <a:spcPts val="10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Assistant Professor</a:t>
            </a:r>
            <a:r>
              <a:rPr lang="en-IN" sz="1600" b="1" kern="100" baseline="30000" dirty="0">
                <a:effectLst/>
                <a:latin typeface="Times New Roman" panose="02020603050405020304" pitchFamily="18" charset="0"/>
                <a:ea typeface="Calibri" panose="020F0502020204030204" pitchFamily="34" charset="0"/>
                <a:cs typeface="Times New Roman" panose="02020603050405020304" pitchFamily="18" charset="0"/>
              </a:rPr>
              <a:t>1</a:t>
            </a: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 PG Students</a:t>
            </a:r>
            <a:r>
              <a:rPr lang="en-IN" sz="1600" b="1" kern="100" baseline="30000" dirty="0">
                <a:effectLst/>
                <a:latin typeface="Times New Roman" panose="02020603050405020304" pitchFamily="18" charset="0"/>
                <a:ea typeface="Calibri" panose="020F0502020204030204" pitchFamily="34" charset="0"/>
                <a:cs typeface="Times New Roman" panose="02020603050405020304" pitchFamily="18" charset="0"/>
              </a:rPr>
              <a:t>2,3</a:t>
            </a:r>
          </a:p>
          <a:p>
            <a:pPr algn="r">
              <a:lnSpc>
                <a:spcPct val="120000"/>
              </a:lnSpc>
              <a:spcAft>
                <a:spcPts val="1000"/>
              </a:spcAft>
            </a:pPr>
            <a:r>
              <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rPr>
              <a:t>Department of Statistics, PSG College of Arts &amp; Science,</a:t>
            </a:r>
          </a:p>
          <a:p>
            <a:pPr algn="r">
              <a:lnSpc>
                <a:spcPct val="120000"/>
              </a:lnSpc>
              <a:spcAft>
                <a:spcPts val="1000"/>
              </a:spcAft>
            </a:pPr>
            <a:r>
              <a:rPr lang="en-US" sz="1600" b="1" kern="100" dirty="0" err="1">
                <a:effectLst/>
                <a:latin typeface="Times New Roman" panose="02020603050405020304" pitchFamily="18" charset="0"/>
                <a:ea typeface="Calibri" panose="020F0502020204030204" pitchFamily="34" charset="0"/>
                <a:cs typeface="Times New Roman" panose="02020603050405020304" pitchFamily="18" charset="0"/>
              </a:rPr>
              <a:t>Coimbatore,Tamil</a:t>
            </a:r>
            <a:r>
              <a:rPr lang="en-US" sz="1600" b="1" kern="100" dirty="0">
                <a:effectLst/>
                <a:latin typeface="Times New Roman" panose="02020603050405020304" pitchFamily="18" charset="0"/>
                <a:ea typeface="Calibri" panose="020F0502020204030204" pitchFamily="34" charset="0"/>
                <a:cs typeface="Times New Roman" panose="02020603050405020304" pitchFamily="18" charset="0"/>
              </a:rPr>
              <a:t> Nadu, India</a:t>
            </a:r>
            <a:endParaRPr lang="en-IN" sz="1600" b="1"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20000"/>
              </a:lnSpc>
            </a:pPr>
            <a:endParaRPr lang="en-IN" sz="1200" b="1" dirty="0"/>
          </a:p>
        </p:txBody>
      </p:sp>
    </p:spTree>
    <p:extLst>
      <p:ext uri="{BB962C8B-B14F-4D97-AF65-F5344CB8AC3E}">
        <p14:creationId xmlns:p14="http://schemas.microsoft.com/office/powerpoint/2010/main" val="28535472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4C479-EFA2-A3D0-BC7E-8135E80E3D5A}"/>
              </a:ext>
            </a:extLst>
          </p:cNvPr>
          <p:cNvSpPr>
            <a:spLocks noGrp="1"/>
          </p:cNvSpPr>
          <p:nvPr>
            <p:ph type="title"/>
          </p:nvPr>
        </p:nvSpPr>
        <p:spPr>
          <a:xfrm>
            <a:off x="266700" y="0"/>
            <a:ext cx="10515600" cy="1325563"/>
          </a:xfrm>
        </p:spPr>
        <p:txBody>
          <a:bodyPr>
            <a:normAutofit/>
          </a:bodyPr>
          <a:lstStyle/>
          <a:p>
            <a:r>
              <a:rPr lang="en-IN" sz="4800" b="1" dirty="0">
                <a:latin typeface="Times New Roman" panose="02020603050405020304" pitchFamily="18" charset="0"/>
                <a:cs typeface="Times New Roman" panose="02020603050405020304" pitchFamily="18" charset="0"/>
              </a:rPr>
              <a:t>REFERENCE</a:t>
            </a:r>
          </a:p>
        </p:txBody>
      </p:sp>
      <p:sp>
        <p:nvSpPr>
          <p:cNvPr id="3" name="Content Placeholder 2">
            <a:extLst>
              <a:ext uri="{FF2B5EF4-FFF2-40B4-BE49-F238E27FC236}">
                <a16:creationId xmlns:a16="http://schemas.microsoft.com/office/drawing/2014/main" id="{D9753DA2-2C71-C23F-01A7-121E63D38ED8}"/>
              </a:ext>
            </a:extLst>
          </p:cNvPr>
          <p:cNvSpPr>
            <a:spLocks noGrp="1"/>
          </p:cNvSpPr>
          <p:nvPr>
            <p:ph idx="1"/>
          </p:nvPr>
        </p:nvSpPr>
        <p:spPr>
          <a:xfrm>
            <a:off x="838200" y="1261641"/>
            <a:ext cx="10771208" cy="5231756"/>
          </a:xfrm>
        </p:spPr>
        <p:txBody>
          <a:bodyPr>
            <a:noAutofit/>
          </a:bodyPr>
          <a:lstStyle/>
          <a:p>
            <a:pPr marL="914400" indent="-457200" algn="just">
              <a:lnSpc>
                <a:spcPct val="115000"/>
              </a:lnSpc>
              <a:spcAft>
                <a:spcPts val="10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Brereton, R. G., &amp; Lloyd, G. R. (2014</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Partial least squares discriminant analysis: Taking the magic away. </a:t>
            </a: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Journal of Chemometrics, 28(4)</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213–225.</a:t>
            </a:r>
          </a:p>
          <a:p>
            <a:pPr marL="914400" indent="-457200" algn="just">
              <a:lnSpc>
                <a:spcPct val="115000"/>
              </a:lnSpc>
              <a:spcAft>
                <a:spcPts val="1000"/>
              </a:spcAft>
            </a:pPr>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Chennamadhavuni</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A., </a:t>
            </a:r>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Lyengar</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V., &amp; Al-Kali, A. (2023).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Leukemia</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i="1" kern="100" dirty="0" err="1">
                <a:effectLst/>
                <a:latin typeface="Times New Roman" panose="02020603050405020304" pitchFamily="18" charset="0"/>
                <a:ea typeface="Calibri" panose="020F0502020204030204" pitchFamily="34" charset="0"/>
                <a:cs typeface="Times New Roman" panose="02020603050405020304" pitchFamily="18" charset="0"/>
              </a:rPr>
              <a:t>StatPearls</a:t>
            </a: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 Publishing.</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914400" indent="-457200" algn="just">
              <a:lnSpc>
                <a:spcPct val="115000"/>
              </a:lnSpc>
              <a:spcAft>
                <a:spcPts val="10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Davis, A. S., Viera, A. J., &amp; Mead, M. D. (2014)</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Leukemia</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An overview for primary care. </a:t>
            </a: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American Family Physician, 89(9)</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731-738.</a:t>
            </a:r>
          </a:p>
          <a:p>
            <a:pPr marL="914400" indent="-457200" algn="just">
              <a:lnSpc>
                <a:spcPct val="115000"/>
              </a:lnSpc>
              <a:spcAft>
                <a:spcPts val="10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Dong, Y., Shi, O., Zeng, Q., Lu, X., Wang, W., Li, Y., &amp; Zhang, L. (2020)</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Leukemia</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incidence trends at the global, regional, and national level between 1990 and 2017. </a:t>
            </a:r>
            <a:r>
              <a:rPr lang="en-IN" sz="2000" i="1" kern="100" dirty="0">
                <a:effectLst/>
                <a:latin typeface="Times New Roman" panose="02020603050405020304" pitchFamily="18" charset="0"/>
                <a:ea typeface="Calibri" panose="020F0502020204030204" pitchFamily="34" charset="0"/>
                <a:cs typeface="Times New Roman" panose="02020603050405020304" pitchFamily="18" charset="0"/>
              </a:rPr>
              <a:t>Frontiers in Oncology, 10</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598072.</a:t>
            </a:r>
          </a:p>
          <a:p>
            <a:pPr marL="914400" indent="-457200" algn="just">
              <a:lnSpc>
                <a:spcPct val="115000"/>
              </a:lnSpc>
              <a:spcAft>
                <a:spcPts val="1000"/>
              </a:spcAft>
            </a:pP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Hedegaard, M., </a:t>
            </a:r>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Matthäus</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C., </a:t>
            </a:r>
            <a:r>
              <a:rPr lang="en-IN" sz="2000" b="1" kern="100" dirty="0" err="1">
                <a:effectLst/>
                <a:latin typeface="Times New Roman" panose="02020603050405020304" pitchFamily="18" charset="0"/>
                <a:ea typeface="Calibri" panose="020F0502020204030204" pitchFamily="34" charset="0"/>
                <a:cs typeface="Times New Roman" panose="02020603050405020304" pitchFamily="18" charset="0"/>
              </a:rPr>
              <a:t>Hassing</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 S., Krafft, C., Diem, M., &amp; Popp, J. (2011)</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Spectral unmixing and clustering algorithms for assessment of single cells by Raman.</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7759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09301-D9E7-77F8-DAAD-76E7E09E34A5}"/>
              </a:ext>
            </a:extLst>
          </p:cNvPr>
          <p:cNvSpPr>
            <a:spLocks noGrp="1"/>
          </p:cNvSpPr>
          <p:nvPr>
            <p:ph type="title"/>
          </p:nvPr>
        </p:nvSpPr>
        <p:spPr>
          <a:xfrm>
            <a:off x="288472" y="0"/>
            <a:ext cx="10515600" cy="1325563"/>
          </a:xfrm>
        </p:spPr>
        <p:txBody>
          <a:bodyPr>
            <a:normAutofit/>
          </a:bodyPr>
          <a:lstStyle/>
          <a:p>
            <a:r>
              <a:rPr lang="en-IN" sz="48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871E64B2-4EF5-1580-B719-DC2466869ED2}"/>
              </a:ext>
            </a:extLst>
          </p:cNvPr>
          <p:cNvSpPr>
            <a:spLocks noGrp="1"/>
          </p:cNvSpPr>
          <p:nvPr>
            <p:ph idx="1"/>
          </p:nvPr>
        </p:nvSpPr>
        <p:spPr>
          <a:xfrm>
            <a:off x="838200" y="1488557"/>
            <a:ext cx="10515600" cy="4351338"/>
          </a:xfrm>
        </p:spPr>
        <p:txBody>
          <a:bodyPr>
            <a:normAutofit lnSpcReduction="10000"/>
          </a:bodyPr>
          <a:lstStyle/>
          <a:p>
            <a:pPr algn="just">
              <a:lnSpc>
                <a:spcPct val="100000"/>
              </a:lnSpc>
            </a:pP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Leukemia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is a cancer that affects the blood and bone marrow, caused by the uncontrolled production of abnormal white blood cells. These cells multiply excessively, crowding out healthy blood cells necessary for proper bodily function. This global health issue impacts all ages, with certain types more common in specific age groups. Early detection and accurate diagnosis are crucial for effective treatment and better recovery. Advances in medical research have incorporated machine learning techniques in </a:t>
            </a:r>
            <a:r>
              <a:rPr lang="en-IN" sz="1800" dirty="0" err="1">
                <a:effectLst/>
                <a:latin typeface="Times New Roman" panose="02020603050405020304" pitchFamily="18" charset="0"/>
                <a:ea typeface="Calibri" panose="020F0502020204030204" pitchFamily="34" charset="0"/>
                <a:cs typeface="Times New Roman" panose="02020603050405020304" pitchFamily="18" charset="0"/>
              </a:rPr>
              <a:t>leukemia</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 diagnosis, prognosis, and treatment planning, enhancing accuracy and efficiency.</a:t>
            </a:r>
            <a:endParaRPr lang="en-IN" sz="18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10000"/>
              </a:lnSpc>
              <a:spcAft>
                <a:spcPts val="10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Predictive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modeling</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in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leukemia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research uses machine learning to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analyze</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patient data, improving diagnosis, prognosis, and treatment responses. By examining blood test results, genetic markers, and symptoms, these models facilitate early detection and assess disease progression. They also refine predictions using patient histories and identify those at higher risk for complications, enabling timely interventions. Overall, this approach enhances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leukemia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diagnosis, treatment optimization, and patient care.</a:t>
            </a:r>
          </a:p>
          <a:p>
            <a:pPr algn="just">
              <a:lnSpc>
                <a:spcPct val="110000"/>
              </a:lnSpc>
              <a:spcAft>
                <a:spcPts val="10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In this paper, machine learning and statistical analysis methods are used to predict the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leukemia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status in a patient.</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59844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2B9BD7-E95C-85BE-5315-499C652F8EE3}"/>
              </a:ext>
            </a:extLst>
          </p:cNvPr>
          <p:cNvSpPr>
            <a:spLocks noGrp="1"/>
          </p:cNvSpPr>
          <p:nvPr>
            <p:ph type="title"/>
          </p:nvPr>
        </p:nvSpPr>
        <p:spPr>
          <a:xfrm>
            <a:off x="277586" y="83502"/>
            <a:ext cx="10515600" cy="1325563"/>
          </a:xfrm>
        </p:spPr>
        <p:txBody>
          <a:bodyPr>
            <a:noAutofit/>
          </a:bodyPr>
          <a:lstStyle/>
          <a:p>
            <a:r>
              <a:rPr lang="en-IN" sz="4800" b="1" kern="100" dirty="0">
                <a:effectLst/>
                <a:latin typeface="Times New Roman" panose="02020603050405020304" pitchFamily="18" charset="0"/>
                <a:ea typeface="Calibri" panose="020F0502020204030204" pitchFamily="34" charset="0"/>
                <a:cs typeface="Times New Roman" panose="02020603050405020304" pitchFamily="18" charset="0"/>
              </a:rPr>
              <a:t>OBJECTIVES</a:t>
            </a:r>
            <a:br>
              <a:rPr lang="en-IN" sz="4800" kern="100" dirty="0">
                <a:effectLst/>
                <a:latin typeface="Times New Roman" panose="02020603050405020304" pitchFamily="18" charset="0"/>
                <a:ea typeface="Calibri" panose="020F0502020204030204" pitchFamily="34" charset="0"/>
                <a:cs typeface="Times New Roman" panose="02020603050405020304" pitchFamily="18" charset="0"/>
              </a:rPr>
            </a:br>
            <a:endParaRPr lang="en-IN" sz="48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481A81F-DB1F-1476-08EB-A0698C8A4262}"/>
              </a:ext>
            </a:extLst>
          </p:cNvPr>
          <p:cNvSpPr>
            <a:spLocks noGrp="1"/>
          </p:cNvSpPr>
          <p:nvPr>
            <p:ph idx="1"/>
          </p:nvPr>
        </p:nvSpPr>
        <p:spPr>
          <a:xfrm>
            <a:off x="838200" y="934374"/>
            <a:ext cx="10771208" cy="2306537"/>
          </a:xfrm>
        </p:spPr>
        <p:txBody>
          <a:bodyPr>
            <a:normAutofit fontScale="92500" lnSpcReduction="20000"/>
          </a:bodyPr>
          <a:lstStyle/>
          <a:p>
            <a:pPr marL="342900" lvl="0" indent="-342900" algn="just">
              <a:lnSpc>
                <a:spcPct val="107000"/>
              </a:lnSpc>
              <a:spcAft>
                <a:spcPts val="1000"/>
              </a:spcAft>
              <a:buFont typeface="Wingdings" panose="05000000000000000000" pitchFamily="2"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develop highly optimized statistical and machine learning models by fine-tuning hyperparameters through a looping method for accurate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leukemia</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prediction.</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1000"/>
              </a:spcAft>
              <a:buFont typeface="Wingdings" panose="05000000000000000000" pitchFamily="2"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identify the most effective model by evaluating accuracy and determining the one with the highest predictive performance.</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1000"/>
              </a:spcAft>
              <a:buFont typeface="Wingdings" panose="05000000000000000000" pitchFamily="2" charset="2"/>
              <a:buChar char=""/>
              <a:tabLst>
                <a:tab pos="457200" algn="l"/>
              </a:tabLst>
            </a:pP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To determine key variables influencing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leukemia</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status by </a:t>
            </a:r>
            <a:r>
              <a:rPr lang="en-IN" sz="2000" kern="100" dirty="0" err="1">
                <a:effectLst/>
                <a:latin typeface="Times New Roman" panose="02020603050405020304" pitchFamily="18" charset="0"/>
                <a:ea typeface="Calibri" panose="020F0502020204030204" pitchFamily="34" charset="0"/>
                <a:cs typeface="Times New Roman" panose="02020603050405020304" pitchFamily="18" charset="0"/>
              </a:rPr>
              <a:t>analyzing</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 feature importance or model coefficients from the best-selected model</a:t>
            </a:r>
            <a:r>
              <a:rPr lang="en-IN" sz="2000" b="1" kern="100" dirty="0">
                <a:effectLst/>
                <a:latin typeface="Times New Roman" panose="02020603050405020304" pitchFamily="18" charset="0"/>
                <a:ea typeface="Calibri" panose="020F0502020204030204" pitchFamily="34" charset="0"/>
                <a:cs typeface="Times New Roman" panose="02020603050405020304" pitchFamily="18" charset="0"/>
              </a:rPr>
              <a:t>.</a:t>
            </a:r>
            <a:r>
              <a:rPr lang="en-IN" sz="2000" kern="1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A63B3F46-CBCC-86F7-BBB8-331B358B891B}"/>
              </a:ext>
            </a:extLst>
          </p:cNvPr>
          <p:cNvSpPr txBox="1"/>
          <p:nvPr/>
        </p:nvSpPr>
        <p:spPr>
          <a:xfrm>
            <a:off x="375214" y="3429000"/>
            <a:ext cx="11234194" cy="769441"/>
          </a:xfrm>
          <a:prstGeom prst="rect">
            <a:avLst/>
          </a:prstGeom>
          <a:noFill/>
        </p:spPr>
        <p:txBody>
          <a:bodyPr wrap="square">
            <a:spAutoFit/>
          </a:bodyPr>
          <a:lstStyle/>
          <a:p>
            <a:r>
              <a:rPr lang="en-IN" sz="4400" b="1" kern="100" dirty="0">
                <a:effectLst/>
                <a:latin typeface="Times New Roman" panose="02020603050405020304" pitchFamily="18" charset="0"/>
                <a:ea typeface="Calibri" panose="020F0502020204030204" pitchFamily="34" charset="0"/>
                <a:cs typeface="Times New Roman" panose="02020603050405020304" pitchFamily="18" charset="0"/>
              </a:rPr>
              <a:t>DATA SOURCE</a:t>
            </a:r>
            <a:endParaRPr lang="en-IN" sz="4400" dirty="0"/>
          </a:p>
        </p:txBody>
      </p:sp>
      <p:sp>
        <p:nvSpPr>
          <p:cNvPr id="7" name="TextBox 6">
            <a:extLst>
              <a:ext uri="{FF2B5EF4-FFF2-40B4-BE49-F238E27FC236}">
                <a16:creationId xmlns:a16="http://schemas.microsoft.com/office/drawing/2014/main" id="{7EDA7C68-271E-C094-A6A2-B6DFD4F5FB93}"/>
              </a:ext>
            </a:extLst>
          </p:cNvPr>
          <p:cNvSpPr txBox="1"/>
          <p:nvPr/>
        </p:nvSpPr>
        <p:spPr>
          <a:xfrm>
            <a:off x="838200" y="4448088"/>
            <a:ext cx="10771208" cy="1754326"/>
          </a:xfrm>
          <a:prstGeom prst="rect">
            <a:avLst/>
          </a:prstGeom>
          <a:noFill/>
        </p:spPr>
        <p:txBody>
          <a:bodyPr wrap="square">
            <a:spAutoFit/>
          </a:bodyPr>
          <a:lstStyle/>
          <a:p>
            <a:pPr algn="just"/>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dataset for this study was sourced from an open-source repository on GitHub. It was refined to include only high-quality responses, resulting in 402 records. Non-essential variables, such as 'Country' and 'Patient ID,' were removed to focus on relevant medical and demographic factors for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leukemia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prediction. The data was also filtered by age categories to target the most relevant patient groups. This refined dataset serves as the foundation for the machine learning models and statistical analysis.</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gn="just"/>
            <a:endParaRPr lang="en-IN" dirty="0"/>
          </a:p>
        </p:txBody>
      </p:sp>
    </p:spTree>
    <p:extLst>
      <p:ext uri="{BB962C8B-B14F-4D97-AF65-F5344CB8AC3E}">
        <p14:creationId xmlns:p14="http://schemas.microsoft.com/office/powerpoint/2010/main" val="3051598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56526-A810-F811-E869-E04FA5BAD03A}"/>
              </a:ext>
            </a:extLst>
          </p:cNvPr>
          <p:cNvSpPr>
            <a:spLocks noGrp="1"/>
          </p:cNvSpPr>
          <p:nvPr>
            <p:ph type="title"/>
          </p:nvPr>
        </p:nvSpPr>
        <p:spPr>
          <a:xfrm>
            <a:off x="261257" y="-109149"/>
            <a:ext cx="10515600" cy="1325563"/>
          </a:xfrm>
        </p:spPr>
        <p:txBody>
          <a:bodyPr>
            <a:normAutofit/>
          </a:bodyPr>
          <a:lstStyle/>
          <a:p>
            <a:r>
              <a:rPr lang="en-IN" sz="4800" b="1" dirty="0">
                <a:latin typeface="Times New Roman" panose="02020603050405020304" pitchFamily="18" charset="0"/>
                <a:cs typeface="Times New Roman" panose="02020603050405020304" pitchFamily="18" charset="0"/>
              </a:rPr>
              <a:t>LITERATURE REVIEW</a:t>
            </a:r>
          </a:p>
        </p:txBody>
      </p:sp>
      <p:sp>
        <p:nvSpPr>
          <p:cNvPr id="3" name="Content Placeholder 2">
            <a:extLst>
              <a:ext uri="{FF2B5EF4-FFF2-40B4-BE49-F238E27FC236}">
                <a16:creationId xmlns:a16="http://schemas.microsoft.com/office/drawing/2014/main" id="{4B907B9E-CB95-3457-3FE6-D511045C1C1A}"/>
              </a:ext>
            </a:extLst>
          </p:cNvPr>
          <p:cNvSpPr>
            <a:spLocks noGrp="1"/>
          </p:cNvSpPr>
          <p:nvPr>
            <p:ph idx="1"/>
          </p:nvPr>
        </p:nvSpPr>
        <p:spPr>
          <a:xfrm>
            <a:off x="838200" y="1325111"/>
            <a:ext cx="10515600" cy="4411546"/>
          </a:xfrm>
        </p:spPr>
        <p:txBody>
          <a:bodyPr>
            <a:noAutofit/>
          </a:bodyPr>
          <a:lstStyle/>
          <a:p>
            <a:pPr algn="just">
              <a:lnSpc>
                <a:spcPct val="115000"/>
              </a:lnSpc>
              <a:spcAft>
                <a:spcPts val="10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article </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"Blinatumomab Boosts Chemotherapy as Initial Treatment for Some Kids with ALL" by Carmen Phillips (2025)</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highlights that adding blinatumomab to standard chemotherapy significantly improves disease-free survival in children with standard-risk B-cell acute lymphoblastic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leukemia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(ALL). A study with over 1,400 participants found a 96% disease-free survival rate after 2.5 years with both treatments, versus 88% with chemotherapy alone. With minimal side effects and FDA approval in June 2024, blinatumomab may become a new standard treatment, though its 28-day infusion may limit accessibility.</a:t>
            </a:r>
          </a:p>
          <a:p>
            <a:pPr algn="just">
              <a:lnSpc>
                <a:spcPct val="115000"/>
              </a:lnSpc>
              <a:spcAft>
                <a:spcPts val="1000"/>
              </a:spcAft>
            </a:pP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The study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Leukemia</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Incidence Trends (1990-2017)" by Ying Dong et al. (2020) shows a rise in total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leukemia</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cases from 354,500 to 518,500</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despite a 0.43% annual decline in the age-standardized incidence rate (ASIR). Acute lymphoblastic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leukemia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(ALL) cases increased, chronic lymphocytic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leukemia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(CLL) cases more than doubled, and acute myeloid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leukemia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(AML) cases rose, while chronic myeloid </a:t>
            </a:r>
            <a:r>
              <a:rPr lang="en-IN" sz="1800" kern="100" dirty="0" err="1">
                <a:effectLst/>
                <a:latin typeface="Times New Roman" panose="02020603050405020304" pitchFamily="18" charset="0"/>
                <a:ea typeface="Calibri" panose="020F0502020204030204" pitchFamily="34" charset="0"/>
                <a:cs typeface="Times New Roman" panose="02020603050405020304" pitchFamily="18" charset="0"/>
              </a:rPr>
              <a:t>leukemia</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(CML) ASIR fell. These trends signal significant public health concerns.</a:t>
            </a:r>
          </a:p>
          <a:p>
            <a:pPr algn="just">
              <a:lnSpc>
                <a:spcPct val="115000"/>
              </a:lnSpc>
              <a:spcAft>
                <a:spcPts val="1000"/>
              </a:spcAft>
            </a:pP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Chennamadhavuni</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et al. (2023) describe </a:t>
            </a:r>
            <a:r>
              <a:rPr lang="en-IN" sz="1800" b="1" kern="100" dirty="0" err="1">
                <a:effectLst/>
                <a:latin typeface="Times New Roman" panose="02020603050405020304" pitchFamily="18" charset="0"/>
                <a:ea typeface="Calibri" panose="020F0502020204030204" pitchFamily="34" charset="0"/>
                <a:cs typeface="Times New Roman" panose="02020603050405020304" pitchFamily="18" charset="0"/>
              </a:rPr>
              <a:t>leukemia</a:t>
            </a:r>
            <a:r>
              <a:rPr lang="en-IN" sz="1800" b="1" kern="100" dirty="0">
                <a:effectLst/>
                <a:latin typeface="Times New Roman" panose="02020603050405020304" pitchFamily="18" charset="0"/>
                <a:ea typeface="Calibri" panose="020F0502020204030204" pitchFamily="34" charset="0"/>
                <a:cs typeface="Times New Roman" panose="02020603050405020304" pitchFamily="18" charset="0"/>
              </a:rPr>
              <a:t> as a blood cancer characterized by abnormal white blood cell production</a:t>
            </a:r>
            <a:r>
              <a:rPr lang="en-IN" sz="1800" kern="100" dirty="0">
                <a:effectLst/>
                <a:latin typeface="Times New Roman" panose="02020603050405020304" pitchFamily="18" charset="0"/>
                <a:ea typeface="Calibri" panose="020F0502020204030204" pitchFamily="34" charset="0"/>
                <a:cs typeface="Times New Roman" panose="02020603050405020304" pitchFamily="18" charset="0"/>
              </a:rPr>
              <a:t>, classified into acute and chronic forms. Chemotherapy is the main treatment, and an interprofessional healthcare team is crucial for improving outcomes. </a:t>
            </a:r>
          </a:p>
          <a:p>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6023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9D5C4-F14C-6FCA-026F-A23FE1D4ED61}"/>
              </a:ext>
            </a:extLst>
          </p:cNvPr>
          <p:cNvSpPr>
            <a:spLocks noGrp="1"/>
          </p:cNvSpPr>
          <p:nvPr>
            <p:ph type="title"/>
          </p:nvPr>
        </p:nvSpPr>
        <p:spPr>
          <a:xfrm>
            <a:off x="269801" y="-48986"/>
            <a:ext cx="10308220" cy="848951"/>
          </a:xfrm>
        </p:spPr>
        <p:txBody>
          <a:bodyPr>
            <a:noAutofit/>
          </a:bodyPr>
          <a:lstStyle/>
          <a:p>
            <a:r>
              <a:rPr lang="en-IN" sz="48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ANALYSIS &amp; INTERPRETATION</a:t>
            </a:r>
            <a:endParaRPr lang="en-IN" sz="4800" dirty="0"/>
          </a:p>
        </p:txBody>
      </p:sp>
      <p:pic>
        <p:nvPicPr>
          <p:cNvPr id="6" name="Picture 5">
            <a:extLst>
              <a:ext uri="{FF2B5EF4-FFF2-40B4-BE49-F238E27FC236}">
                <a16:creationId xmlns:a16="http://schemas.microsoft.com/office/drawing/2014/main" id="{9E7E79F0-635B-9C1B-B9B7-FE7948509CB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494" y="1061083"/>
            <a:ext cx="3692323" cy="2707530"/>
          </a:xfrm>
          <a:prstGeom prst="rect">
            <a:avLst/>
          </a:prstGeom>
        </p:spPr>
      </p:pic>
      <p:pic>
        <p:nvPicPr>
          <p:cNvPr id="8" name="Picture 7">
            <a:extLst>
              <a:ext uri="{FF2B5EF4-FFF2-40B4-BE49-F238E27FC236}">
                <a16:creationId xmlns:a16="http://schemas.microsoft.com/office/drawing/2014/main" id="{11189BF0-5E0F-8527-9400-2889B184EE8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73127" y="1061083"/>
            <a:ext cx="3692323" cy="2707530"/>
          </a:xfrm>
          <a:prstGeom prst="rect">
            <a:avLst/>
          </a:prstGeom>
        </p:spPr>
      </p:pic>
      <p:pic>
        <p:nvPicPr>
          <p:cNvPr id="10" name="Picture 9">
            <a:extLst>
              <a:ext uri="{FF2B5EF4-FFF2-40B4-BE49-F238E27FC236}">
                <a16:creationId xmlns:a16="http://schemas.microsoft.com/office/drawing/2014/main" id="{7BA078D1-3ECA-1823-4DA9-6257699CF8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495" y="3980745"/>
            <a:ext cx="3692323" cy="2707530"/>
          </a:xfrm>
          <a:prstGeom prst="rect">
            <a:avLst/>
          </a:prstGeom>
        </p:spPr>
      </p:pic>
      <p:pic>
        <p:nvPicPr>
          <p:cNvPr id="12" name="Picture 11">
            <a:extLst>
              <a:ext uri="{FF2B5EF4-FFF2-40B4-BE49-F238E27FC236}">
                <a16:creationId xmlns:a16="http://schemas.microsoft.com/office/drawing/2014/main" id="{3ADC2308-1119-7A23-2E7C-F716B7C46E0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728031" y="3948674"/>
            <a:ext cx="4137420" cy="2829250"/>
          </a:xfrm>
          <a:prstGeom prst="rect">
            <a:avLst/>
          </a:prstGeom>
        </p:spPr>
      </p:pic>
    </p:spTree>
    <p:extLst>
      <p:ext uri="{BB962C8B-B14F-4D97-AF65-F5344CB8AC3E}">
        <p14:creationId xmlns:p14="http://schemas.microsoft.com/office/powerpoint/2010/main" val="3877603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E24A2-3604-2888-E366-EB1197C1EC60}"/>
              </a:ext>
            </a:extLst>
          </p:cNvPr>
          <p:cNvSpPr>
            <a:spLocks noGrp="1"/>
          </p:cNvSpPr>
          <p:nvPr>
            <p:ph type="title"/>
          </p:nvPr>
        </p:nvSpPr>
        <p:spPr>
          <a:xfrm>
            <a:off x="271223" y="56426"/>
            <a:ext cx="10515600" cy="873367"/>
          </a:xfrm>
        </p:spPr>
        <p:txBody>
          <a:bodyPr>
            <a:normAutofit/>
          </a:bodyPr>
          <a:lstStyle/>
          <a:p>
            <a:r>
              <a:rPr lang="en-IN" sz="4800" b="1" dirty="0">
                <a:latin typeface="Times New Roman" panose="02020603050405020304" pitchFamily="18" charset="0"/>
                <a:cs typeface="Times New Roman" panose="02020603050405020304" pitchFamily="18" charset="0"/>
              </a:rPr>
              <a:t>MODEL EVALUATION</a:t>
            </a:r>
          </a:p>
        </p:txBody>
      </p:sp>
      <p:pic>
        <p:nvPicPr>
          <p:cNvPr id="6" name="Content Placeholder 5">
            <a:extLst>
              <a:ext uri="{FF2B5EF4-FFF2-40B4-BE49-F238E27FC236}">
                <a16:creationId xmlns:a16="http://schemas.microsoft.com/office/drawing/2014/main" id="{51408E42-1302-266B-A2BC-2193588D7783}"/>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5930900" y="1403594"/>
            <a:ext cx="5346539" cy="3461428"/>
          </a:xfrm>
        </p:spPr>
      </p:pic>
      <p:sp>
        <p:nvSpPr>
          <p:cNvPr id="8" name="TextBox 7">
            <a:extLst>
              <a:ext uri="{FF2B5EF4-FFF2-40B4-BE49-F238E27FC236}">
                <a16:creationId xmlns:a16="http://schemas.microsoft.com/office/drawing/2014/main" id="{AAD8D5D8-B393-745A-B81C-852385CC33D6}"/>
              </a:ext>
            </a:extLst>
          </p:cNvPr>
          <p:cNvSpPr txBox="1"/>
          <p:nvPr/>
        </p:nvSpPr>
        <p:spPr>
          <a:xfrm>
            <a:off x="628730" y="5338823"/>
            <a:ext cx="10741307"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By comparing the table above, logistic regression is the best among other machine learning models. However, logistic regression includes all variables in a dataset, so we are moving to GLMNET, which helps to shrink other variables.</a:t>
            </a:r>
            <a:endParaRPr lang="en-IN" sz="2000" dirty="0">
              <a:latin typeface="Times New Roman" panose="02020603050405020304" pitchFamily="18" charset="0"/>
              <a:cs typeface="Times New Roman" panose="02020603050405020304" pitchFamily="18" charset="0"/>
            </a:endParaRPr>
          </a:p>
        </p:txBody>
      </p:sp>
      <p:graphicFrame>
        <p:nvGraphicFramePr>
          <p:cNvPr id="12" name="Content Placeholder 11">
            <a:extLst>
              <a:ext uri="{FF2B5EF4-FFF2-40B4-BE49-F238E27FC236}">
                <a16:creationId xmlns:a16="http://schemas.microsoft.com/office/drawing/2014/main" id="{FC67B08F-06CC-11E7-2357-46D361977E38}"/>
              </a:ext>
            </a:extLst>
          </p:cNvPr>
          <p:cNvGraphicFramePr>
            <a:graphicFrameLocks noGrp="1"/>
          </p:cNvGraphicFramePr>
          <p:nvPr>
            <p:ph sz="half" idx="2"/>
            <p:extLst>
              <p:ext uri="{D42A27DB-BD31-4B8C-83A1-F6EECF244321}">
                <p14:modId xmlns:p14="http://schemas.microsoft.com/office/powerpoint/2010/main" val="1554973594"/>
              </p:ext>
            </p:extLst>
          </p:nvPr>
        </p:nvGraphicFramePr>
        <p:xfrm>
          <a:off x="812800" y="1625601"/>
          <a:ext cx="4546600" cy="3022602"/>
        </p:xfrm>
        <a:graphic>
          <a:graphicData uri="http://schemas.openxmlformats.org/drawingml/2006/table">
            <a:tbl>
              <a:tblPr firstRow="1" firstCol="1" bandRow="1">
                <a:tableStyleId>{5C22544A-7EE6-4342-B048-85BDC9FD1C3A}</a:tableStyleId>
              </a:tblPr>
              <a:tblGrid>
                <a:gridCol w="1605154">
                  <a:extLst>
                    <a:ext uri="{9D8B030D-6E8A-4147-A177-3AD203B41FA5}">
                      <a16:colId xmlns:a16="http://schemas.microsoft.com/office/drawing/2014/main" val="480300824"/>
                    </a:ext>
                  </a:extLst>
                </a:gridCol>
                <a:gridCol w="1425377">
                  <a:extLst>
                    <a:ext uri="{9D8B030D-6E8A-4147-A177-3AD203B41FA5}">
                      <a16:colId xmlns:a16="http://schemas.microsoft.com/office/drawing/2014/main" val="2990995950"/>
                    </a:ext>
                  </a:extLst>
                </a:gridCol>
                <a:gridCol w="1516069">
                  <a:extLst>
                    <a:ext uri="{9D8B030D-6E8A-4147-A177-3AD203B41FA5}">
                      <a16:colId xmlns:a16="http://schemas.microsoft.com/office/drawing/2014/main" val="1572909719"/>
                    </a:ext>
                  </a:extLst>
                </a:gridCol>
              </a:tblGrid>
              <a:tr h="497329">
                <a:tc>
                  <a:txBody>
                    <a:bodyPr/>
                    <a:lstStyle/>
                    <a:p>
                      <a:pPr lvl="0" algn="ctr">
                        <a:lnSpc>
                          <a:spcPct val="115000"/>
                        </a:lnSpc>
                        <a:spcAft>
                          <a:spcPts val="1000"/>
                        </a:spcAft>
                      </a:pPr>
                      <a:r>
                        <a:rPr lang="en-IN" sz="1200" kern="0">
                          <a:effectLst/>
                        </a:rPr>
                        <a:t>Model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lvl="0" algn="ctr">
                        <a:lnSpc>
                          <a:spcPct val="115000"/>
                        </a:lnSpc>
                        <a:spcAft>
                          <a:spcPts val="1000"/>
                        </a:spcAft>
                      </a:pPr>
                      <a:r>
                        <a:rPr lang="en-IN" sz="1200" kern="0">
                          <a:effectLst/>
                        </a:rPr>
                        <a:t>Train_Accuracy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lvl="0" algn="ctr">
                        <a:lnSpc>
                          <a:spcPct val="115000"/>
                        </a:lnSpc>
                        <a:spcAft>
                          <a:spcPts val="1000"/>
                        </a:spcAft>
                      </a:pPr>
                      <a:r>
                        <a:rPr lang="en-IN" sz="1200" kern="0">
                          <a:effectLst/>
                        </a:rPr>
                        <a:t>Test_Accuracy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814174380"/>
                  </a:ext>
                </a:extLst>
              </a:tr>
              <a:tr h="497329">
                <a:tc>
                  <a:txBody>
                    <a:bodyPr/>
                    <a:lstStyle/>
                    <a:p>
                      <a:pPr lvl="0" algn="ctr">
                        <a:lnSpc>
                          <a:spcPct val="115000"/>
                        </a:lnSpc>
                        <a:spcAft>
                          <a:spcPts val="1000"/>
                        </a:spcAft>
                      </a:pPr>
                      <a:r>
                        <a:rPr lang="en-IN" sz="1200" kern="0">
                          <a:effectLst/>
                        </a:rPr>
                        <a:t>  Logistic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lvl="0" algn="ctr">
                        <a:lnSpc>
                          <a:spcPct val="115000"/>
                        </a:lnSpc>
                        <a:spcAft>
                          <a:spcPts val="1000"/>
                        </a:spcAft>
                      </a:pPr>
                      <a:r>
                        <a:rPr lang="en-IN" sz="1200" kern="0" dirty="0">
                          <a:effectLst/>
                        </a:rPr>
                        <a:t>0.8790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lvl="0" algn="ctr">
                        <a:lnSpc>
                          <a:spcPct val="115000"/>
                        </a:lnSpc>
                        <a:spcAft>
                          <a:spcPts val="1000"/>
                        </a:spcAft>
                      </a:pPr>
                      <a:r>
                        <a:rPr lang="en-IN" sz="1200" kern="0" dirty="0">
                          <a:effectLst/>
                        </a:rPr>
                        <a:t>0.8430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746876755"/>
                  </a:ext>
                </a:extLst>
              </a:tr>
              <a:tr h="497329">
                <a:tc>
                  <a:txBody>
                    <a:bodyPr/>
                    <a:lstStyle/>
                    <a:p>
                      <a:pPr lvl="0" algn="ctr">
                        <a:lnSpc>
                          <a:spcPct val="115000"/>
                        </a:lnSpc>
                        <a:spcAft>
                          <a:spcPts val="1000"/>
                        </a:spcAft>
                      </a:pPr>
                      <a:r>
                        <a:rPr lang="en-IN" sz="1200" kern="0">
                          <a:effectLst/>
                        </a:rPr>
                        <a:t>CatBoost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lvl="0" algn="ctr">
                        <a:lnSpc>
                          <a:spcPct val="115000"/>
                        </a:lnSpc>
                        <a:spcAft>
                          <a:spcPts val="1000"/>
                        </a:spcAft>
                      </a:pPr>
                      <a:r>
                        <a:rPr lang="en-IN" sz="1200" kern="0">
                          <a:effectLst/>
                        </a:rPr>
                        <a:t>1.0000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lvl="0" algn="ctr">
                        <a:lnSpc>
                          <a:spcPct val="115000"/>
                        </a:lnSpc>
                        <a:spcAft>
                          <a:spcPts val="1000"/>
                        </a:spcAft>
                      </a:pPr>
                      <a:r>
                        <a:rPr lang="en-IN" sz="1200" kern="0">
                          <a:effectLst/>
                        </a:rPr>
                        <a:t>0.8099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184411981"/>
                  </a:ext>
                </a:extLst>
              </a:tr>
              <a:tr h="535957">
                <a:tc>
                  <a:txBody>
                    <a:bodyPr/>
                    <a:lstStyle/>
                    <a:p>
                      <a:pPr lvl="0" algn="ctr">
                        <a:lnSpc>
                          <a:spcPct val="115000"/>
                        </a:lnSpc>
                        <a:spcAft>
                          <a:spcPts val="1000"/>
                        </a:spcAft>
                      </a:pPr>
                      <a:r>
                        <a:rPr lang="en-IN" sz="1200" kern="0">
                          <a:effectLst/>
                        </a:rPr>
                        <a:t>  XG Boost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lvl="0" algn="ctr">
                        <a:lnSpc>
                          <a:spcPct val="115000"/>
                        </a:lnSpc>
                        <a:spcAft>
                          <a:spcPts val="1000"/>
                        </a:spcAft>
                      </a:pPr>
                      <a:r>
                        <a:rPr lang="en-IN" sz="1200" kern="0">
                          <a:effectLst/>
                        </a:rPr>
                        <a:t>0.8577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lvl="0" algn="ctr">
                        <a:lnSpc>
                          <a:spcPct val="115000"/>
                        </a:lnSpc>
                        <a:spcAft>
                          <a:spcPts val="1000"/>
                        </a:spcAft>
                      </a:pPr>
                      <a:r>
                        <a:rPr lang="en-IN" sz="1200" kern="0">
                          <a:effectLst/>
                        </a:rPr>
                        <a:t>0.8347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18751250"/>
                  </a:ext>
                </a:extLst>
              </a:tr>
              <a:tr h="497329">
                <a:tc>
                  <a:txBody>
                    <a:bodyPr/>
                    <a:lstStyle/>
                    <a:p>
                      <a:pPr lvl="0" algn="ctr">
                        <a:lnSpc>
                          <a:spcPct val="115000"/>
                        </a:lnSpc>
                        <a:spcAft>
                          <a:spcPts val="1000"/>
                        </a:spcAft>
                      </a:pPr>
                      <a:r>
                        <a:rPr lang="en-IN" sz="1200" kern="0">
                          <a:effectLst/>
                        </a:rPr>
                        <a:t>Random Forest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lvl="0" algn="ctr">
                        <a:lnSpc>
                          <a:spcPct val="115000"/>
                        </a:lnSpc>
                        <a:spcAft>
                          <a:spcPts val="1000"/>
                        </a:spcAft>
                      </a:pPr>
                      <a:r>
                        <a:rPr lang="en-IN" sz="1200" kern="0">
                          <a:effectLst/>
                        </a:rPr>
                        <a:t>1.0000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lvl="0" algn="ctr">
                        <a:lnSpc>
                          <a:spcPct val="115000"/>
                        </a:lnSpc>
                        <a:spcAft>
                          <a:spcPts val="1000"/>
                        </a:spcAft>
                      </a:pPr>
                      <a:r>
                        <a:rPr lang="en-IN" sz="1200" kern="0" dirty="0">
                          <a:effectLst/>
                        </a:rPr>
                        <a:t>0.8099</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77129"/>
                  </a:ext>
                </a:extLst>
              </a:tr>
              <a:tr h="497329">
                <a:tc>
                  <a:txBody>
                    <a:bodyPr/>
                    <a:lstStyle/>
                    <a:p>
                      <a:pPr lvl="0" algn="ctr">
                        <a:lnSpc>
                          <a:spcPct val="115000"/>
                        </a:lnSpc>
                        <a:spcAft>
                          <a:spcPts val="1000"/>
                        </a:spcAft>
                      </a:pPr>
                      <a:r>
                        <a:rPr lang="en-IN" sz="1200" kern="0">
                          <a:effectLst/>
                        </a:rPr>
                        <a:t> Glmnet </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lvl="0" algn="ctr">
                        <a:lnSpc>
                          <a:spcPct val="115000"/>
                        </a:lnSpc>
                        <a:spcAft>
                          <a:spcPts val="1000"/>
                        </a:spcAft>
                      </a:pPr>
                      <a:r>
                        <a:rPr lang="en-IN" sz="1200" kern="0" dirty="0">
                          <a:effectLst/>
                        </a:rPr>
                        <a:t>0.8790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lvl="0" algn="ctr">
                        <a:lnSpc>
                          <a:spcPct val="115000"/>
                        </a:lnSpc>
                        <a:spcAft>
                          <a:spcPts val="1000"/>
                        </a:spcAft>
                      </a:pPr>
                      <a:r>
                        <a:rPr lang="en-IN" sz="1200" kern="0" dirty="0">
                          <a:effectLst/>
                        </a:rPr>
                        <a:t>0.8512</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017226499"/>
                  </a:ext>
                </a:extLst>
              </a:tr>
            </a:tbl>
          </a:graphicData>
        </a:graphic>
      </p:graphicFrame>
      <p:sp>
        <p:nvSpPr>
          <p:cNvPr id="26" name="TextBox 25">
            <a:extLst>
              <a:ext uri="{FF2B5EF4-FFF2-40B4-BE49-F238E27FC236}">
                <a16:creationId xmlns:a16="http://schemas.microsoft.com/office/drawing/2014/main" id="{319F48F6-2E87-CAD7-A11F-5240208CC989}"/>
              </a:ext>
            </a:extLst>
          </p:cNvPr>
          <p:cNvSpPr txBox="1"/>
          <p:nvPr/>
        </p:nvSpPr>
        <p:spPr>
          <a:xfrm>
            <a:off x="628730" y="1301661"/>
            <a:ext cx="5197475" cy="369332"/>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altLang="en-US" b="1" dirty="0">
                <a:latin typeface="Times New Roman" panose="02020603050405020304" pitchFamily="18" charset="0"/>
                <a:ea typeface="Calibri" panose="020F0502020204030204" pitchFamily="34" charset="0"/>
                <a:cs typeface="Times New Roman" panose="02020603050405020304" pitchFamily="18" charset="0"/>
              </a:rPr>
              <a:t>Model Summary</a:t>
            </a:r>
          </a:p>
        </p:txBody>
      </p:sp>
    </p:spTree>
    <p:extLst>
      <p:ext uri="{BB962C8B-B14F-4D97-AF65-F5344CB8AC3E}">
        <p14:creationId xmlns:p14="http://schemas.microsoft.com/office/powerpoint/2010/main" val="31664803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E3885779-0E5E-AD65-9290-737049D96071}"/>
              </a:ext>
            </a:extLst>
          </p:cNvPr>
          <p:cNvGraphicFramePr>
            <a:graphicFrameLocks noGrp="1"/>
          </p:cNvGraphicFramePr>
          <p:nvPr>
            <p:extLst>
              <p:ext uri="{D42A27DB-BD31-4B8C-83A1-F6EECF244321}">
                <p14:modId xmlns:p14="http://schemas.microsoft.com/office/powerpoint/2010/main" val="994029317"/>
              </p:ext>
            </p:extLst>
          </p:nvPr>
        </p:nvGraphicFramePr>
        <p:xfrm>
          <a:off x="1191914" y="1275875"/>
          <a:ext cx="2985945" cy="1125499"/>
        </p:xfrm>
        <a:graphic>
          <a:graphicData uri="http://schemas.openxmlformats.org/drawingml/2006/table">
            <a:tbl>
              <a:tblPr firstRow="1" firstCol="1" bandRow="1">
                <a:tableStyleId>{5C22544A-7EE6-4342-B048-85BDC9FD1C3A}</a:tableStyleId>
              </a:tblPr>
              <a:tblGrid>
                <a:gridCol w="2104327">
                  <a:extLst>
                    <a:ext uri="{9D8B030D-6E8A-4147-A177-3AD203B41FA5}">
                      <a16:colId xmlns:a16="http://schemas.microsoft.com/office/drawing/2014/main" val="3478117160"/>
                    </a:ext>
                  </a:extLst>
                </a:gridCol>
                <a:gridCol w="881618">
                  <a:extLst>
                    <a:ext uri="{9D8B030D-6E8A-4147-A177-3AD203B41FA5}">
                      <a16:colId xmlns:a16="http://schemas.microsoft.com/office/drawing/2014/main" val="3436996602"/>
                    </a:ext>
                  </a:extLst>
                </a:gridCol>
              </a:tblGrid>
              <a:tr h="167640">
                <a:tc>
                  <a:txBody>
                    <a:bodyPr/>
                    <a:lstStyle/>
                    <a:p>
                      <a:pPr>
                        <a:lnSpc>
                          <a:spcPct val="115000"/>
                        </a:lnSpc>
                        <a:spcAft>
                          <a:spcPts val="1000"/>
                        </a:spcAft>
                      </a:pPr>
                      <a:r>
                        <a:rPr lang="en-IN" sz="1100" kern="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a:effectLst/>
                        </a:rPr>
                        <a:t>0.8790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50659264"/>
                  </a:ext>
                </a:extLst>
              </a:tr>
              <a:tr h="167640">
                <a:tc>
                  <a:txBody>
                    <a:bodyPr/>
                    <a:lstStyle/>
                    <a:p>
                      <a:pPr>
                        <a:lnSpc>
                          <a:spcPct val="115000"/>
                        </a:lnSpc>
                        <a:spcAft>
                          <a:spcPts val="1000"/>
                        </a:spcAft>
                      </a:pPr>
                      <a:r>
                        <a:rPr lang="en-IN" sz="1100" kern="0" dirty="0">
                          <a:effectLst/>
                        </a:rPr>
                        <a:t>95% CI (Lower)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a:effectLst/>
                        </a:rPr>
                        <a:t>0.8350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6181776"/>
                  </a:ext>
                </a:extLst>
              </a:tr>
              <a:tr h="218084">
                <a:tc>
                  <a:txBody>
                    <a:bodyPr/>
                    <a:lstStyle/>
                    <a:p>
                      <a:pPr>
                        <a:lnSpc>
                          <a:spcPct val="115000"/>
                        </a:lnSpc>
                        <a:spcAft>
                          <a:spcPts val="1000"/>
                        </a:spcAft>
                      </a:pPr>
                      <a:r>
                        <a:rPr lang="en-IN" sz="1100" kern="0" dirty="0">
                          <a:effectLst/>
                        </a:rPr>
                        <a:t>95% CI (Upper)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a:effectLst/>
                        </a:rPr>
                        <a:t>0.9147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34906720"/>
                  </a:ext>
                </a:extLst>
              </a:tr>
              <a:tr h="167640">
                <a:tc>
                  <a:txBody>
                    <a:bodyPr/>
                    <a:lstStyle/>
                    <a:p>
                      <a:pPr>
                        <a:lnSpc>
                          <a:spcPct val="115000"/>
                        </a:lnSpc>
                        <a:spcAft>
                          <a:spcPts val="1000"/>
                        </a:spcAft>
                      </a:pPr>
                      <a:r>
                        <a:rPr lang="en-IN" sz="1100" kern="0" dirty="0">
                          <a:effectLst/>
                        </a:rPr>
                        <a:t>No Information Rate</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a:effectLst/>
                        </a:rPr>
                        <a:t>0.6548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66119664"/>
                  </a:ext>
                </a:extLst>
              </a:tr>
              <a:tr h="167640">
                <a:tc>
                  <a:txBody>
                    <a:bodyPr/>
                    <a:lstStyle/>
                    <a:p>
                      <a:pPr>
                        <a:lnSpc>
                          <a:spcPct val="115000"/>
                        </a:lnSpc>
                        <a:spcAft>
                          <a:spcPts val="1000"/>
                        </a:spcAft>
                      </a:pPr>
                      <a:r>
                        <a:rPr lang="en-IN" sz="1100" kern="0">
                          <a:effectLst/>
                        </a:rPr>
                        <a:t>P-Value (Acc &gt; NIR)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a:effectLst/>
                        </a:rPr>
                        <a:t>0.0000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81123817"/>
                  </a:ext>
                </a:extLst>
              </a:tr>
              <a:tr h="167640">
                <a:tc>
                  <a:txBody>
                    <a:bodyPr/>
                    <a:lstStyle/>
                    <a:p>
                      <a:pPr>
                        <a:lnSpc>
                          <a:spcPct val="115000"/>
                        </a:lnSpc>
                        <a:spcAft>
                          <a:spcPts val="1000"/>
                        </a:spcAft>
                      </a:pPr>
                      <a:r>
                        <a:rPr lang="en-IN" sz="1100" kern="0" dirty="0">
                          <a:effectLst/>
                        </a:rPr>
                        <a:t>Kappa</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dirty="0">
                          <a:effectLst/>
                        </a:rPr>
                        <a:t>0.7310</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40772435"/>
                  </a:ext>
                </a:extLst>
              </a:tr>
            </a:tbl>
          </a:graphicData>
        </a:graphic>
      </p:graphicFrame>
      <p:sp>
        <p:nvSpPr>
          <p:cNvPr id="7" name="TextBox 6">
            <a:extLst>
              <a:ext uri="{FF2B5EF4-FFF2-40B4-BE49-F238E27FC236}">
                <a16:creationId xmlns:a16="http://schemas.microsoft.com/office/drawing/2014/main" id="{E79D99E6-DE0A-F1E7-FF06-991D39094C0F}"/>
              </a:ext>
            </a:extLst>
          </p:cNvPr>
          <p:cNvSpPr txBox="1"/>
          <p:nvPr/>
        </p:nvSpPr>
        <p:spPr>
          <a:xfrm>
            <a:off x="309048" y="180000"/>
            <a:ext cx="3458911" cy="646331"/>
          </a:xfrm>
          <a:prstGeom prst="rect">
            <a:avLst/>
          </a:prstGeom>
          <a:noFill/>
        </p:spPr>
        <p:txBody>
          <a:bodyPr wrap="square" rtlCol="0">
            <a:spAutoFit/>
          </a:bodyPr>
          <a:lstStyle/>
          <a:p>
            <a:r>
              <a:rPr lang="en-IN" b="1" dirty="0"/>
              <a:t>LOGISTIC REGRESSION </a:t>
            </a:r>
          </a:p>
          <a:p>
            <a:endParaRPr lang="en-IN" b="1" dirty="0"/>
          </a:p>
        </p:txBody>
      </p:sp>
      <p:graphicFrame>
        <p:nvGraphicFramePr>
          <p:cNvPr id="8" name="Table 7">
            <a:extLst>
              <a:ext uri="{FF2B5EF4-FFF2-40B4-BE49-F238E27FC236}">
                <a16:creationId xmlns:a16="http://schemas.microsoft.com/office/drawing/2014/main" id="{5745DD5A-F225-22F3-BB3B-FC4CCFB2576C}"/>
              </a:ext>
            </a:extLst>
          </p:cNvPr>
          <p:cNvGraphicFramePr>
            <a:graphicFrameLocks noGrp="1"/>
          </p:cNvGraphicFramePr>
          <p:nvPr>
            <p:extLst>
              <p:ext uri="{D42A27DB-BD31-4B8C-83A1-F6EECF244321}">
                <p14:modId xmlns:p14="http://schemas.microsoft.com/office/powerpoint/2010/main" val="129301595"/>
              </p:ext>
            </p:extLst>
          </p:nvPr>
        </p:nvGraphicFramePr>
        <p:xfrm>
          <a:off x="7781908" y="1294175"/>
          <a:ext cx="2985944" cy="1088898"/>
        </p:xfrm>
        <a:graphic>
          <a:graphicData uri="http://schemas.openxmlformats.org/drawingml/2006/table">
            <a:tbl>
              <a:tblPr firstRow="1" firstCol="1" bandRow="1">
                <a:tableStyleId>{5C22544A-7EE6-4342-B048-85BDC9FD1C3A}</a:tableStyleId>
              </a:tblPr>
              <a:tblGrid>
                <a:gridCol w="2104003">
                  <a:extLst>
                    <a:ext uri="{9D8B030D-6E8A-4147-A177-3AD203B41FA5}">
                      <a16:colId xmlns:a16="http://schemas.microsoft.com/office/drawing/2014/main" val="1147845014"/>
                    </a:ext>
                  </a:extLst>
                </a:gridCol>
                <a:gridCol w="881941">
                  <a:extLst>
                    <a:ext uri="{9D8B030D-6E8A-4147-A177-3AD203B41FA5}">
                      <a16:colId xmlns:a16="http://schemas.microsoft.com/office/drawing/2014/main" val="3742126517"/>
                    </a:ext>
                  </a:extLst>
                </a:gridCol>
              </a:tblGrid>
              <a:tr h="163195">
                <a:tc>
                  <a:txBody>
                    <a:bodyPr/>
                    <a:lstStyle/>
                    <a:p>
                      <a:pPr algn="l">
                        <a:lnSpc>
                          <a:spcPct val="115000"/>
                        </a:lnSpc>
                        <a:spcAft>
                          <a:spcPts val="1000"/>
                        </a:spcAft>
                      </a:pPr>
                      <a:r>
                        <a:rPr lang="en-IN" sz="1100" kern="0" dirty="0">
                          <a:effectLst/>
                        </a:rPr>
                        <a:t>Accuracy</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a:effectLst/>
                        </a:rPr>
                        <a:t>0.8430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567839807"/>
                  </a:ext>
                </a:extLst>
              </a:tr>
              <a:tr h="163195">
                <a:tc>
                  <a:txBody>
                    <a:bodyPr/>
                    <a:lstStyle/>
                    <a:p>
                      <a:pPr algn="l">
                        <a:lnSpc>
                          <a:spcPct val="115000"/>
                        </a:lnSpc>
                        <a:spcAft>
                          <a:spcPts val="1000"/>
                        </a:spcAft>
                      </a:pPr>
                      <a:r>
                        <a:rPr lang="en-IN" sz="1100" kern="0" dirty="0">
                          <a:effectLst/>
                        </a:rPr>
                        <a:t>95% CI (Lower)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a:effectLst/>
                        </a:rPr>
                        <a:t>0.7657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51989839"/>
                  </a:ext>
                </a:extLst>
              </a:tr>
              <a:tr h="163195">
                <a:tc>
                  <a:txBody>
                    <a:bodyPr/>
                    <a:lstStyle/>
                    <a:p>
                      <a:pPr algn="l">
                        <a:lnSpc>
                          <a:spcPct val="115000"/>
                        </a:lnSpc>
                        <a:spcAft>
                          <a:spcPts val="1000"/>
                        </a:spcAft>
                      </a:pPr>
                      <a:r>
                        <a:rPr lang="en-IN" sz="1100" kern="0" dirty="0">
                          <a:effectLst/>
                        </a:rPr>
                        <a:t>95% CI (Upper)</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a:effectLst/>
                        </a:rPr>
                        <a:t>0.9027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011052842"/>
                  </a:ext>
                </a:extLst>
              </a:tr>
              <a:tr h="163195">
                <a:tc>
                  <a:txBody>
                    <a:bodyPr/>
                    <a:lstStyle/>
                    <a:p>
                      <a:pPr algn="l">
                        <a:lnSpc>
                          <a:spcPct val="115000"/>
                        </a:lnSpc>
                        <a:spcAft>
                          <a:spcPts val="1000"/>
                        </a:spcAft>
                      </a:pPr>
                      <a:r>
                        <a:rPr lang="en-IN" sz="1100" kern="0">
                          <a:effectLst/>
                        </a:rPr>
                        <a:t>No Information Rate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a:effectLst/>
                        </a:rPr>
                        <a:t>0.6529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288554237"/>
                  </a:ext>
                </a:extLst>
              </a:tr>
              <a:tr h="163195">
                <a:tc>
                  <a:txBody>
                    <a:bodyPr/>
                    <a:lstStyle/>
                    <a:p>
                      <a:pPr algn="l">
                        <a:lnSpc>
                          <a:spcPct val="115000"/>
                        </a:lnSpc>
                        <a:spcAft>
                          <a:spcPts val="1000"/>
                        </a:spcAft>
                      </a:pPr>
                      <a:r>
                        <a:rPr lang="en-IN" sz="1100" kern="0">
                          <a:effectLst/>
                        </a:rPr>
                        <a:t>P-Value (Acc &gt; NIR)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a:effectLst/>
                        </a:rPr>
                        <a:t>0.0000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247634626"/>
                  </a:ext>
                </a:extLst>
              </a:tr>
              <a:tr h="163195">
                <a:tc>
                  <a:txBody>
                    <a:bodyPr/>
                    <a:lstStyle/>
                    <a:p>
                      <a:pPr algn="l">
                        <a:lnSpc>
                          <a:spcPct val="115000"/>
                        </a:lnSpc>
                        <a:spcAft>
                          <a:spcPts val="1000"/>
                        </a:spcAft>
                      </a:pPr>
                      <a:r>
                        <a:rPr lang="en-IN" sz="1100" kern="0">
                          <a:effectLst/>
                        </a:rPr>
                        <a:t>Kappa</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dirty="0">
                          <a:effectLst/>
                        </a:rPr>
                        <a:t>0.6477</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338005150"/>
                  </a:ext>
                </a:extLst>
              </a:tr>
            </a:tbl>
          </a:graphicData>
        </a:graphic>
      </p:graphicFrame>
      <p:sp>
        <p:nvSpPr>
          <p:cNvPr id="9" name="TextBox 8">
            <a:extLst>
              <a:ext uri="{FF2B5EF4-FFF2-40B4-BE49-F238E27FC236}">
                <a16:creationId xmlns:a16="http://schemas.microsoft.com/office/drawing/2014/main" id="{26BACA0D-CCAB-7548-3A95-CB354EE0548C}"/>
              </a:ext>
            </a:extLst>
          </p:cNvPr>
          <p:cNvSpPr txBox="1"/>
          <p:nvPr/>
        </p:nvSpPr>
        <p:spPr>
          <a:xfrm>
            <a:off x="1191914" y="833239"/>
            <a:ext cx="2985945" cy="369332"/>
          </a:xfrm>
          <a:prstGeom prst="rect">
            <a:avLst/>
          </a:prstGeom>
          <a:noFill/>
        </p:spPr>
        <p:txBody>
          <a:bodyPr wrap="square" rtlCol="0">
            <a:spAutoFit/>
          </a:bodyPr>
          <a:lstStyle/>
          <a:p>
            <a:pPr algn="ctr"/>
            <a:r>
              <a:rPr lang="en-IN" dirty="0"/>
              <a:t>Training set</a:t>
            </a:r>
          </a:p>
        </p:txBody>
      </p:sp>
      <p:sp>
        <p:nvSpPr>
          <p:cNvPr id="10" name="TextBox 9">
            <a:extLst>
              <a:ext uri="{FF2B5EF4-FFF2-40B4-BE49-F238E27FC236}">
                <a16:creationId xmlns:a16="http://schemas.microsoft.com/office/drawing/2014/main" id="{1DA4AB2B-65B9-4B19-A3D0-17A0DF557C3D}"/>
              </a:ext>
            </a:extLst>
          </p:cNvPr>
          <p:cNvSpPr txBox="1"/>
          <p:nvPr/>
        </p:nvSpPr>
        <p:spPr>
          <a:xfrm>
            <a:off x="7781909" y="924843"/>
            <a:ext cx="2985944" cy="369332"/>
          </a:xfrm>
          <a:prstGeom prst="rect">
            <a:avLst/>
          </a:prstGeom>
          <a:noFill/>
        </p:spPr>
        <p:txBody>
          <a:bodyPr wrap="square" rtlCol="0">
            <a:spAutoFit/>
          </a:bodyPr>
          <a:lstStyle/>
          <a:p>
            <a:pPr algn="ctr"/>
            <a:r>
              <a:rPr lang="en-IN" dirty="0"/>
              <a:t>Testing set</a:t>
            </a:r>
          </a:p>
        </p:txBody>
      </p:sp>
      <p:sp>
        <p:nvSpPr>
          <p:cNvPr id="11" name="TextBox 10">
            <a:extLst>
              <a:ext uri="{FF2B5EF4-FFF2-40B4-BE49-F238E27FC236}">
                <a16:creationId xmlns:a16="http://schemas.microsoft.com/office/drawing/2014/main" id="{9A1C3830-FF00-A42C-9272-89523358FA2B}"/>
              </a:ext>
            </a:extLst>
          </p:cNvPr>
          <p:cNvSpPr txBox="1"/>
          <p:nvPr/>
        </p:nvSpPr>
        <p:spPr>
          <a:xfrm>
            <a:off x="326431" y="2888492"/>
            <a:ext cx="3458911" cy="369332"/>
          </a:xfrm>
          <a:prstGeom prst="rect">
            <a:avLst/>
          </a:prstGeom>
          <a:noFill/>
        </p:spPr>
        <p:txBody>
          <a:bodyPr wrap="square" rtlCol="0">
            <a:spAutoFit/>
          </a:bodyPr>
          <a:lstStyle/>
          <a:p>
            <a:r>
              <a:rPr lang="en-IN" b="1" dirty="0"/>
              <a:t>GENERALISED LINEAR MODEL</a:t>
            </a:r>
          </a:p>
        </p:txBody>
      </p:sp>
      <p:graphicFrame>
        <p:nvGraphicFramePr>
          <p:cNvPr id="12" name="Table 11">
            <a:extLst>
              <a:ext uri="{FF2B5EF4-FFF2-40B4-BE49-F238E27FC236}">
                <a16:creationId xmlns:a16="http://schemas.microsoft.com/office/drawing/2014/main" id="{D6AC9289-A091-CD56-7AAF-3C971D44295A}"/>
              </a:ext>
            </a:extLst>
          </p:cNvPr>
          <p:cNvGraphicFramePr>
            <a:graphicFrameLocks noGrp="1"/>
          </p:cNvGraphicFramePr>
          <p:nvPr>
            <p:extLst>
              <p:ext uri="{D42A27DB-BD31-4B8C-83A1-F6EECF244321}">
                <p14:modId xmlns:p14="http://schemas.microsoft.com/office/powerpoint/2010/main" val="2795202076"/>
              </p:ext>
            </p:extLst>
          </p:nvPr>
        </p:nvGraphicFramePr>
        <p:xfrm>
          <a:off x="4869204" y="3241313"/>
          <a:ext cx="2174024" cy="944880"/>
        </p:xfrm>
        <a:graphic>
          <a:graphicData uri="http://schemas.openxmlformats.org/drawingml/2006/table">
            <a:tbl>
              <a:tblPr firstRow="1" firstCol="1" bandRow="1">
                <a:tableStyleId>{5C22544A-7EE6-4342-B048-85BDC9FD1C3A}</a:tableStyleId>
              </a:tblPr>
              <a:tblGrid>
                <a:gridCol w="2174024">
                  <a:extLst>
                    <a:ext uri="{9D8B030D-6E8A-4147-A177-3AD203B41FA5}">
                      <a16:colId xmlns:a16="http://schemas.microsoft.com/office/drawing/2014/main" val="3460832664"/>
                    </a:ext>
                  </a:extLst>
                </a:gridCol>
              </a:tblGrid>
              <a:tr h="236220">
                <a:tc>
                  <a:txBody>
                    <a:bodyPr/>
                    <a:lstStyle/>
                    <a:p>
                      <a:pPr>
                        <a:lnSpc>
                          <a:spcPct val="115000"/>
                        </a:lnSpc>
                        <a:spcAft>
                          <a:spcPts val="1000"/>
                        </a:spcAft>
                      </a:pPr>
                      <a:r>
                        <a:rPr lang="en-IN" sz="1000" kern="0">
                          <a:effectLst/>
                        </a:rPr>
                        <a:t>glmnet(x = x_train, y = y_train)</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61306543"/>
                  </a:ext>
                </a:extLst>
              </a:tr>
              <a:tr h="236220">
                <a:tc>
                  <a:txBody>
                    <a:bodyPr/>
                    <a:lstStyle/>
                    <a:p>
                      <a:pPr>
                        <a:lnSpc>
                          <a:spcPct val="115000"/>
                        </a:lnSpc>
                        <a:spcAft>
                          <a:spcPts val="1000"/>
                        </a:spcAft>
                      </a:pPr>
                      <a:r>
                        <a:rPr lang="en-IN" sz="1000" kern="0">
                          <a:effectLst/>
                        </a:rPr>
                        <a:t>family = "binomial"</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614014083"/>
                  </a:ext>
                </a:extLst>
              </a:tr>
              <a:tr h="236220">
                <a:tc>
                  <a:txBody>
                    <a:bodyPr/>
                    <a:lstStyle/>
                    <a:p>
                      <a:pPr>
                        <a:lnSpc>
                          <a:spcPct val="115000"/>
                        </a:lnSpc>
                        <a:spcAft>
                          <a:spcPts val="1000"/>
                        </a:spcAft>
                      </a:pPr>
                      <a:r>
                        <a:rPr lang="en-IN" sz="1000" kern="0" dirty="0">
                          <a:effectLst/>
                        </a:rPr>
                        <a:t>alpha = 0.1</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82761106"/>
                  </a:ext>
                </a:extLst>
              </a:tr>
              <a:tr h="236220">
                <a:tc>
                  <a:txBody>
                    <a:bodyPr/>
                    <a:lstStyle/>
                    <a:p>
                      <a:pPr>
                        <a:lnSpc>
                          <a:spcPct val="115000"/>
                        </a:lnSpc>
                        <a:spcAft>
                          <a:spcPts val="1000"/>
                        </a:spcAft>
                      </a:pPr>
                      <a:r>
                        <a:rPr lang="en-IN" sz="1000" kern="0" dirty="0">
                          <a:effectLst/>
                        </a:rPr>
                        <a:t>lambda = 0.01303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751662251"/>
                  </a:ext>
                </a:extLst>
              </a:tr>
            </a:tbl>
          </a:graphicData>
        </a:graphic>
      </p:graphicFrame>
      <p:sp>
        <p:nvSpPr>
          <p:cNvPr id="14" name="TextBox 13">
            <a:extLst>
              <a:ext uri="{FF2B5EF4-FFF2-40B4-BE49-F238E27FC236}">
                <a16:creationId xmlns:a16="http://schemas.microsoft.com/office/drawing/2014/main" id="{9C69F1C7-0F7B-F7DD-E593-CE3FFC468E5F}"/>
              </a:ext>
            </a:extLst>
          </p:cNvPr>
          <p:cNvSpPr txBox="1"/>
          <p:nvPr/>
        </p:nvSpPr>
        <p:spPr>
          <a:xfrm>
            <a:off x="4869204" y="2871981"/>
            <a:ext cx="2174024" cy="369332"/>
          </a:xfrm>
          <a:prstGeom prst="rect">
            <a:avLst/>
          </a:prstGeom>
          <a:noFill/>
        </p:spPr>
        <p:txBody>
          <a:bodyPr wrap="square">
            <a:spAutoFit/>
          </a:bodyPr>
          <a:lstStyle/>
          <a:p>
            <a:pPr algn="ctr"/>
            <a:r>
              <a:rPr lang="en-IN" dirty="0"/>
              <a:t>Parameters</a:t>
            </a:r>
          </a:p>
        </p:txBody>
      </p:sp>
      <p:graphicFrame>
        <p:nvGraphicFramePr>
          <p:cNvPr id="15" name="Table 14">
            <a:extLst>
              <a:ext uri="{FF2B5EF4-FFF2-40B4-BE49-F238E27FC236}">
                <a16:creationId xmlns:a16="http://schemas.microsoft.com/office/drawing/2014/main" id="{FEA5E6E7-549B-08C8-A5BA-1F0D2FC091AD}"/>
              </a:ext>
            </a:extLst>
          </p:cNvPr>
          <p:cNvGraphicFramePr>
            <a:graphicFrameLocks noGrp="1"/>
          </p:cNvGraphicFramePr>
          <p:nvPr>
            <p:extLst>
              <p:ext uri="{D42A27DB-BD31-4B8C-83A1-F6EECF244321}">
                <p14:modId xmlns:p14="http://schemas.microsoft.com/office/powerpoint/2010/main" val="3893605799"/>
              </p:ext>
            </p:extLst>
          </p:nvPr>
        </p:nvGraphicFramePr>
        <p:xfrm>
          <a:off x="1191914" y="4904572"/>
          <a:ext cx="2985945" cy="1088898"/>
        </p:xfrm>
        <a:graphic>
          <a:graphicData uri="http://schemas.openxmlformats.org/drawingml/2006/table">
            <a:tbl>
              <a:tblPr firstRow="1" firstCol="1" bandRow="1">
                <a:tableStyleId>{5C22544A-7EE6-4342-B048-85BDC9FD1C3A}</a:tableStyleId>
              </a:tblPr>
              <a:tblGrid>
                <a:gridCol w="2104050">
                  <a:extLst>
                    <a:ext uri="{9D8B030D-6E8A-4147-A177-3AD203B41FA5}">
                      <a16:colId xmlns:a16="http://schemas.microsoft.com/office/drawing/2014/main" val="949209624"/>
                    </a:ext>
                  </a:extLst>
                </a:gridCol>
                <a:gridCol w="881895">
                  <a:extLst>
                    <a:ext uri="{9D8B030D-6E8A-4147-A177-3AD203B41FA5}">
                      <a16:colId xmlns:a16="http://schemas.microsoft.com/office/drawing/2014/main" val="853532272"/>
                    </a:ext>
                  </a:extLst>
                </a:gridCol>
              </a:tblGrid>
              <a:tr h="65405">
                <a:tc>
                  <a:txBody>
                    <a:bodyPr/>
                    <a:lstStyle/>
                    <a:p>
                      <a:pPr>
                        <a:lnSpc>
                          <a:spcPct val="115000"/>
                        </a:lnSpc>
                        <a:spcAft>
                          <a:spcPts val="1000"/>
                        </a:spcAft>
                      </a:pPr>
                      <a:r>
                        <a:rPr lang="en-IN" sz="1100" kern="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a:effectLst/>
                        </a:rPr>
                        <a:t>0.879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797664193"/>
                  </a:ext>
                </a:extLst>
              </a:tr>
              <a:tr h="65405">
                <a:tc>
                  <a:txBody>
                    <a:bodyPr/>
                    <a:lstStyle/>
                    <a:p>
                      <a:pPr>
                        <a:lnSpc>
                          <a:spcPct val="115000"/>
                        </a:lnSpc>
                        <a:spcAft>
                          <a:spcPts val="1000"/>
                        </a:spcAft>
                      </a:pPr>
                      <a:r>
                        <a:rPr lang="en-IN" sz="1100" kern="0">
                          <a:effectLst/>
                        </a:rPr>
                        <a:t>95% CI (Lower)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a:effectLst/>
                        </a:rPr>
                        <a:t>0.835</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589341102"/>
                  </a:ext>
                </a:extLst>
              </a:tr>
              <a:tr h="65405">
                <a:tc>
                  <a:txBody>
                    <a:bodyPr/>
                    <a:lstStyle/>
                    <a:p>
                      <a:pPr>
                        <a:lnSpc>
                          <a:spcPct val="115000"/>
                        </a:lnSpc>
                        <a:spcAft>
                          <a:spcPts val="1000"/>
                        </a:spcAft>
                      </a:pPr>
                      <a:r>
                        <a:rPr lang="en-IN" sz="1100" kern="0">
                          <a:effectLst/>
                        </a:rPr>
                        <a:t>95% CI (Upper)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a:effectLst/>
                        </a:rPr>
                        <a:t>0.9147</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905802364"/>
                  </a:ext>
                </a:extLst>
              </a:tr>
              <a:tr h="65405">
                <a:tc>
                  <a:txBody>
                    <a:bodyPr/>
                    <a:lstStyle/>
                    <a:p>
                      <a:pPr>
                        <a:lnSpc>
                          <a:spcPct val="115000"/>
                        </a:lnSpc>
                        <a:spcAft>
                          <a:spcPts val="1000"/>
                        </a:spcAft>
                      </a:pPr>
                      <a:r>
                        <a:rPr lang="en-IN" sz="1100" kern="0">
                          <a:effectLst/>
                        </a:rPr>
                        <a:t>No Information Rate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a:effectLst/>
                        </a:rPr>
                        <a:t>0.6548</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058963562"/>
                  </a:ext>
                </a:extLst>
              </a:tr>
              <a:tr h="65405">
                <a:tc>
                  <a:txBody>
                    <a:bodyPr/>
                    <a:lstStyle/>
                    <a:p>
                      <a:pPr>
                        <a:lnSpc>
                          <a:spcPct val="115000"/>
                        </a:lnSpc>
                        <a:spcAft>
                          <a:spcPts val="1000"/>
                        </a:spcAft>
                      </a:pPr>
                      <a:r>
                        <a:rPr lang="en-IN" sz="1100" kern="0">
                          <a:effectLst/>
                        </a:rPr>
                        <a:t>P-Value (Acc &gt; NIR)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a:effectLst/>
                        </a:rPr>
                        <a:t>0.0000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304880614"/>
                  </a:ext>
                </a:extLst>
              </a:tr>
              <a:tr h="65405">
                <a:tc>
                  <a:txBody>
                    <a:bodyPr/>
                    <a:lstStyle/>
                    <a:p>
                      <a:pPr>
                        <a:lnSpc>
                          <a:spcPct val="115000"/>
                        </a:lnSpc>
                        <a:spcAft>
                          <a:spcPts val="1000"/>
                        </a:spcAft>
                      </a:pPr>
                      <a:r>
                        <a:rPr lang="en-IN" sz="1100" kern="0" dirty="0">
                          <a:effectLst/>
                        </a:rPr>
                        <a:t>Kappa</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dirty="0">
                          <a:effectLst/>
                        </a:rPr>
                        <a:t>0.7284</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513064331"/>
                  </a:ext>
                </a:extLst>
              </a:tr>
            </a:tbl>
          </a:graphicData>
        </a:graphic>
      </p:graphicFrame>
      <p:graphicFrame>
        <p:nvGraphicFramePr>
          <p:cNvPr id="16" name="Table 15">
            <a:extLst>
              <a:ext uri="{FF2B5EF4-FFF2-40B4-BE49-F238E27FC236}">
                <a16:creationId xmlns:a16="http://schemas.microsoft.com/office/drawing/2014/main" id="{B3E5F43A-238F-FF64-20B7-6768A4179D63}"/>
              </a:ext>
            </a:extLst>
          </p:cNvPr>
          <p:cNvGraphicFramePr>
            <a:graphicFrameLocks noGrp="1"/>
          </p:cNvGraphicFramePr>
          <p:nvPr>
            <p:extLst>
              <p:ext uri="{D42A27DB-BD31-4B8C-83A1-F6EECF244321}">
                <p14:modId xmlns:p14="http://schemas.microsoft.com/office/powerpoint/2010/main" val="1607201549"/>
              </p:ext>
            </p:extLst>
          </p:nvPr>
        </p:nvGraphicFramePr>
        <p:xfrm>
          <a:off x="7781908" y="4904572"/>
          <a:ext cx="2985944" cy="1104900"/>
        </p:xfrm>
        <a:graphic>
          <a:graphicData uri="http://schemas.openxmlformats.org/drawingml/2006/table">
            <a:tbl>
              <a:tblPr firstRow="1" firstCol="1" bandRow="1">
                <a:tableStyleId>{5C22544A-7EE6-4342-B048-85BDC9FD1C3A}</a:tableStyleId>
              </a:tblPr>
              <a:tblGrid>
                <a:gridCol w="2104448">
                  <a:extLst>
                    <a:ext uri="{9D8B030D-6E8A-4147-A177-3AD203B41FA5}">
                      <a16:colId xmlns:a16="http://schemas.microsoft.com/office/drawing/2014/main" val="617194199"/>
                    </a:ext>
                  </a:extLst>
                </a:gridCol>
                <a:gridCol w="881496">
                  <a:extLst>
                    <a:ext uri="{9D8B030D-6E8A-4147-A177-3AD203B41FA5}">
                      <a16:colId xmlns:a16="http://schemas.microsoft.com/office/drawing/2014/main" val="3687809433"/>
                    </a:ext>
                  </a:extLst>
                </a:gridCol>
              </a:tblGrid>
              <a:tr h="184150">
                <a:tc>
                  <a:txBody>
                    <a:bodyPr/>
                    <a:lstStyle/>
                    <a:p>
                      <a:pPr>
                        <a:lnSpc>
                          <a:spcPct val="115000"/>
                        </a:lnSpc>
                        <a:spcAft>
                          <a:spcPts val="1000"/>
                        </a:spcAft>
                      </a:pPr>
                      <a:r>
                        <a:rPr lang="en-IN" sz="1100" kern="0">
                          <a:effectLst/>
                        </a:rPr>
                        <a:t>Accuracy</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a:effectLst/>
                        </a:rPr>
                        <a:t>0.8512</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4014754913"/>
                  </a:ext>
                </a:extLst>
              </a:tr>
              <a:tr h="184150">
                <a:tc>
                  <a:txBody>
                    <a:bodyPr/>
                    <a:lstStyle/>
                    <a:p>
                      <a:pPr>
                        <a:lnSpc>
                          <a:spcPct val="115000"/>
                        </a:lnSpc>
                        <a:spcAft>
                          <a:spcPts val="1000"/>
                        </a:spcAft>
                      </a:pPr>
                      <a:r>
                        <a:rPr lang="en-IN" sz="1100" kern="0">
                          <a:effectLst/>
                        </a:rPr>
                        <a:t>95% CI (Lower)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a:effectLst/>
                        </a:rPr>
                        <a:t>0.7751</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807655969"/>
                  </a:ext>
                </a:extLst>
              </a:tr>
              <a:tr h="184150">
                <a:tc>
                  <a:txBody>
                    <a:bodyPr/>
                    <a:lstStyle/>
                    <a:p>
                      <a:pPr>
                        <a:lnSpc>
                          <a:spcPct val="115000"/>
                        </a:lnSpc>
                        <a:spcAft>
                          <a:spcPts val="1000"/>
                        </a:spcAft>
                      </a:pPr>
                      <a:r>
                        <a:rPr lang="en-IN" sz="1100" kern="0">
                          <a:effectLst/>
                        </a:rPr>
                        <a:t>95% CI (Upper)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a:effectLst/>
                        </a:rPr>
                        <a:t>0.9094</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961623480"/>
                  </a:ext>
                </a:extLst>
              </a:tr>
              <a:tr h="184150">
                <a:tc>
                  <a:txBody>
                    <a:bodyPr/>
                    <a:lstStyle/>
                    <a:p>
                      <a:pPr>
                        <a:lnSpc>
                          <a:spcPct val="115000"/>
                        </a:lnSpc>
                        <a:spcAft>
                          <a:spcPts val="1000"/>
                        </a:spcAft>
                      </a:pPr>
                      <a:r>
                        <a:rPr lang="en-IN" sz="1100" kern="0">
                          <a:effectLst/>
                        </a:rPr>
                        <a:t>No Information Rate</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a:effectLst/>
                        </a:rPr>
                        <a:t>0.6529</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1494242530"/>
                  </a:ext>
                </a:extLst>
              </a:tr>
              <a:tr h="184150">
                <a:tc>
                  <a:txBody>
                    <a:bodyPr/>
                    <a:lstStyle/>
                    <a:p>
                      <a:pPr>
                        <a:lnSpc>
                          <a:spcPct val="115000"/>
                        </a:lnSpc>
                        <a:spcAft>
                          <a:spcPts val="1000"/>
                        </a:spcAft>
                      </a:pPr>
                      <a:r>
                        <a:rPr lang="en-IN" sz="1100" kern="0">
                          <a:effectLst/>
                        </a:rPr>
                        <a:t>P-Value (Acc &gt; NIR)</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a:effectLst/>
                        </a:rPr>
                        <a:t>0.0000</a:t>
                      </a:r>
                      <a:endParaRPr lang="en-IN" sz="1100" kern="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3112641239"/>
                  </a:ext>
                </a:extLst>
              </a:tr>
              <a:tr h="184150">
                <a:tc>
                  <a:txBody>
                    <a:bodyPr/>
                    <a:lstStyle/>
                    <a:p>
                      <a:pPr>
                        <a:lnSpc>
                          <a:spcPct val="115000"/>
                        </a:lnSpc>
                        <a:spcAft>
                          <a:spcPts val="1000"/>
                        </a:spcAft>
                      </a:pPr>
                      <a:r>
                        <a:rPr lang="en-IN" sz="1100" kern="0" dirty="0">
                          <a:effectLst/>
                        </a:rPr>
                        <a:t>Kappa</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gn="ctr">
                        <a:lnSpc>
                          <a:spcPct val="115000"/>
                        </a:lnSpc>
                        <a:spcAft>
                          <a:spcPts val="1000"/>
                        </a:spcAft>
                      </a:pPr>
                      <a:r>
                        <a:rPr lang="en-IN" sz="1100" kern="0" dirty="0">
                          <a:effectLst/>
                        </a:rPr>
                        <a:t>0.6643</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extLst>
                  <a:ext uri="{0D108BD9-81ED-4DB2-BD59-A6C34878D82A}">
                    <a16:rowId xmlns:a16="http://schemas.microsoft.com/office/drawing/2014/main" val="2185469379"/>
                  </a:ext>
                </a:extLst>
              </a:tr>
            </a:tbl>
          </a:graphicData>
        </a:graphic>
      </p:graphicFrame>
      <p:sp>
        <p:nvSpPr>
          <p:cNvPr id="17" name="TextBox 16">
            <a:extLst>
              <a:ext uri="{FF2B5EF4-FFF2-40B4-BE49-F238E27FC236}">
                <a16:creationId xmlns:a16="http://schemas.microsoft.com/office/drawing/2014/main" id="{CCC5F79B-B137-F97F-6DE8-A5D0B5E63AC4}"/>
              </a:ext>
            </a:extLst>
          </p:cNvPr>
          <p:cNvSpPr txBox="1"/>
          <p:nvPr/>
        </p:nvSpPr>
        <p:spPr>
          <a:xfrm>
            <a:off x="7781908" y="4493333"/>
            <a:ext cx="2985944" cy="369332"/>
          </a:xfrm>
          <a:prstGeom prst="rect">
            <a:avLst/>
          </a:prstGeom>
          <a:noFill/>
        </p:spPr>
        <p:txBody>
          <a:bodyPr wrap="square" rtlCol="0">
            <a:spAutoFit/>
          </a:bodyPr>
          <a:lstStyle/>
          <a:p>
            <a:pPr algn="ctr"/>
            <a:r>
              <a:rPr lang="en-IN" dirty="0"/>
              <a:t>Testing set</a:t>
            </a:r>
          </a:p>
        </p:txBody>
      </p:sp>
      <p:sp>
        <p:nvSpPr>
          <p:cNvPr id="18" name="TextBox 17">
            <a:extLst>
              <a:ext uri="{FF2B5EF4-FFF2-40B4-BE49-F238E27FC236}">
                <a16:creationId xmlns:a16="http://schemas.microsoft.com/office/drawing/2014/main" id="{6A564060-7A70-339C-B2E7-2D6B15E87C7F}"/>
              </a:ext>
            </a:extLst>
          </p:cNvPr>
          <p:cNvSpPr txBox="1"/>
          <p:nvPr/>
        </p:nvSpPr>
        <p:spPr>
          <a:xfrm>
            <a:off x="1191914" y="4456627"/>
            <a:ext cx="2985945" cy="369332"/>
          </a:xfrm>
          <a:prstGeom prst="rect">
            <a:avLst/>
          </a:prstGeom>
          <a:noFill/>
        </p:spPr>
        <p:txBody>
          <a:bodyPr wrap="square" rtlCol="0">
            <a:spAutoFit/>
          </a:bodyPr>
          <a:lstStyle/>
          <a:p>
            <a:pPr algn="ctr"/>
            <a:r>
              <a:rPr lang="en-IN" dirty="0"/>
              <a:t>Training set</a:t>
            </a:r>
          </a:p>
        </p:txBody>
      </p:sp>
    </p:spTree>
    <p:extLst>
      <p:ext uri="{BB962C8B-B14F-4D97-AF65-F5344CB8AC3E}">
        <p14:creationId xmlns:p14="http://schemas.microsoft.com/office/powerpoint/2010/main" val="15079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7D1FDD-7999-436C-AF34-CA247C8A9450}"/>
              </a:ext>
            </a:extLst>
          </p:cNvPr>
          <p:cNvSpPr>
            <a:spLocks noGrp="1"/>
          </p:cNvSpPr>
          <p:nvPr>
            <p:ph type="title"/>
          </p:nvPr>
        </p:nvSpPr>
        <p:spPr>
          <a:xfrm>
            <a:off x="250371" y="-92775"/>
            <a:ext cx="10515600" cy="1325563"/>
          </a:xfrm>
        </p:spPr>
        <p:txBody>
          <a:bodyPr>
            <a:normAutofit/>
          </a:bodyPr>
          <a:lstStyle/>
          <a:p>
            <a:r>
              <a:rPr lang="en-IN" sz="4800" b="1" dirty="0">
                <a:latin typeface="Times New Roman" panose="02020603050405020304" pitchFamily="18" charset="0"/>
                <a:cs typeface="Times New Roman" panose="02020603050405020304" pitchFamily="18" charset="0"/>
              </a:rPr>
              <a:t>GENERALISED LINEAR MODEL</a:t>
            </a:r>
          </a:p>
        </p:txBody>
      </p:sp>
      <p:pic>
        <p:nvPicPr>
          <p:cNvPr id="6" name="Content Placeholder 5">
            <a:extLst>
              <a:ext uri="{FF2B5EF4-FFF2-40B4-BE49-F238E27FC236}">
                <a16:creationId xmlns:a16="http://schemas.microsoft.com/office/drawing/2014/main" id="{D62A8FB1-04F8-6A1F-AF9F-79492C2D196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76301" y="1688011"/>
            <a:ext cx="5143500" cy="3876675"/>
          </a:xfrm>
        </p:spPr>
      </p:pic>
      <p:graphicFrame>
        <p:nvGraphicFramePr>
          <p:cNvPr id="7" name="Content Placeholder 6">
            <a:extLst>
              <a:ext uri="{FF2B5EF4-FFF2-40B4-BE49-F238E27FC236}">
                <a16:creationId xmlns:a16="http://schemas.microsoft.com/office/drawing/2014/main" id="{B4FCEA64-15EA-0A2D-BB22-55F37B62FBA0}"/>
              </a:ext>
            </a:extLst>
          </p:cNvPr>
          <p:cNvGraphicFramePr>
            <a:graphicFrameLocks noGrp="1"/>
          </p:cNvGraphicFramePr>
          <p:nvPr>
            <p:ph sz="half" idx="2"/>
            <p:extLst>
              <p:ext uri="{D42A27DB-BD31-4B8C-83A1-F6EECF244321}">
                <p14:modId xmlns:p14="http://schemas.microsoft.com/office/powerpoint/2010/main" val="3962460920"/>
              </p:ext>
            </p:extLst>
          </p:nvPr>
        </p:nvGraphicFramePr>
        <p:xfrm>
          <a:off x="6172201" y="1918666"/>
          <a:ext cx="5181600" cy="3646020"/>
        </p:xfrm>
        <a:graphic>
          <a:graphicData uri="http://schemas.openxmlformats.org/drawingml/2006/table">
            <a:tbl>
              <a:tblPr firstRow="1" firstCol="1" bandRow="1">
                <a:tableStyleId>{5C22544A-7EE6-4342-B048-85BDC9FD1C3A}</a:tableStyleId>
              </a:tblPr>
              <a:tblGrid>
                <a:gridCol w="1444617">
                  <a:extLst>
                    <a:ext uri="{9D8B030D-6E8A-4147-A177-3AD203B41FA5}">
                      <a16:colId xmlns:a16="http://schemas.microsoft.com/office/drawing/2014/main" val="1714047093"/>
                    </a:ext>
                  </a:extLst>
                </a:gridCol>
                <a:gridCol w="882730">
                  <a:extLst>
                    <a:ext uri="{9D8B030D-6E8A-4147-A177-3AD203B41FA5}">
                      <a16:colId xmlns:a16="http://schemas.microsoft.com/office/drawing/2014/main" val="26291776"/>
                    </a:ext>
                  </a:extLst>
                </a:gridCol>
                <a:gridCol w="612719">
                  <a:extLst>
                    <a:ext uri="{9D8B030D-6E8A-4147-A177-3AD203B41FA5}">
                      <a16:colId xmlns:a16="http://schemas.microsoft.com/office/drawing/2014/main" val="4089075623"/>
                    </a:ext>
                  </a:extLst>
                </a:gridCol>
                <a:gridCol w="1494903">
                  <a:extLst>
                    <a:ext uri="{9D8B030D-6E8A-4147-A177-3AD203B41FA5}">
                      <a16:colId xmlns:a16="http://schemas.microsoft.com/office/drawing/2014/main" val="3182286101"/>
                    </a:ext>
                  </a:extLst>
                </a:gridCol>
                <a:gridCol w="746631">
                  <a:extLst>
                    <a:ext uri="{9D8B030D-6E8A-4147-A177-3AD203B41FA5}">
                      <a16:colId xmlns:a16="http://schemas.microsoft.com/office/drawing/2014/main" val="1616183593"/>
                    </a:ext>
                  </a:extLst>
                </a:gridCol>
              </a:tblGrid>
              <a:tr h="364602">
                <a:tc>
                  <a:txBody>
                    <a:bodyPr/>
                    <a:lstStyle/>
                    <a:p>
                      <a:pPr algn="ctr">
                        <a:lnSpc>
                          <a:spcPct val="115000"/>
                        </a:lnSpc>
                        <a:spcAft>
                          <a:spcPts val="1000"/>
                        </a:spcAft>
                      </a:pPr>
                      <a:r>
                        <a:rPr lang="en-IN" sz="1000" kern="0" dirty="0">
                          <a:effectLst/>
                        </a:rPr>
                        <a:t>Variable</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tc>
                  <a:txBody>
                    <a:bodyPr/>
                    <a:lstStyle/>
                    <a:p>
                      <a:pPr algn="ctr">
                        <a:lnSpc>
                          <a:spcPct val="115000"/>
                        </a:lnSpc>
                        <a:spcAft>
                          <a:spcPts val="1000"/>
                        </a:spcAft>
                      </a:pPr>
                      <a:r>
                        <a:rPr lang="en-IN" sz="1000" kern="0" dirty="0">
                          <a:effectLst/>
                        </a:rPr>
                        <a:t>Estimate</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tc>
                  <a:txBody>
                    <a:bodyPr/>
                    <a:lstStyle/>
                    <a:p>
                      <a:pPr algn="ctr">
                        <a:lnSpc>
                          <a:spcPct val="115000"/>
                        </a:lnSpc>
                        <a:spcAft>
                          <a:spcPts val="1000"/>
                        </a:spcAft>
                      </a:pPr>
                      <a:r>
                        <a:rPr lang="en-IN" sz="1000" kern="0" dirty="0">
                          <a:effectLst/>
                        </a:rPr>
                        <a:t> </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tc>
                  <a:txBody>
                    <a:bodyPr/>
                    <a:lstStyle/>
                    <a:p>
                      <a:pPr algn="ctr">
                        <a:lnSpc>
                          <a:spcPct val="115000"/>
                        </a:lnSpc>
                        <a:spcAft>
                          <a:spcPts val="1000"/>
                        </a:spcAft>
                      </a:pPr>
                      <a:r>
                        <a:rPr lang="en-IN" sz="1000" kern="0" dirty="0">
                          <a:effectLst/>
                        </a:rPr>
                        <a:t>Variable</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tc>
                  <a:txBody>
                    <a:bodyPr/>
                    <a:lstStyle/>
                    <a:p>
                      <a:pPr algn="ctr">
                        <a:lnSpc>
                          <a:spcPct val="115000"/>
                        </a:lnSpc>
                        <a:spcAft>
                          <a:spcPts val="1000"/>
                        </a:spcAft>
                      </a:pPr>
                      <a:r>
                        <a:rPr lang="en-IN" sz="1000" kern="0" dirty="0">
                          <a:effectLst/>
                        </a:rPr>
                        <a:t>Estimate</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extLst>
                  <a:ext uri="{0D108BD9-81ED-4DB2-BD59-A6C34878D82A}">
                    <a16:rowId xmlns:a16="http://schemas.microsoft.com/office/drawing/2014/main" val="4290946262"/>
                  </a:ext>
                </a:extLst>
              </a:tr>
              <a:tr h="364602">
                <a:tc>
                  <a:txBody>
                    <a:bodyPr/>
                    <a:lstStyle/>
                    <a:p>
                      <a:pPr>
                        <a:lnSpc>
                          <a:spcPct val="115000"/>
                        </a:lnSpc>
                        <a:spcAft>
                          <a:spcPts val="1000"/>
                        </a:spcAft>
                      </a:pPr>
                      <a:r>
                        <a:rPr lang="en-IN" sz="1000" kern="0" dirty="0">
                          <a:effectLst/>
                        </a:rPr>
                        <a:t>Age</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tc>
                  <a:txBody>
                    <a:bodyPr/>
                    <a:lstStyle/>
                    <a:p>
                      <a:pPr algn="ctr">
                        <a:lnSpc>
                          <a:spcPct val="115000"/>
                        </a:lnSpc>
                        <a:spcAft>
                          <a:spcPts val="1000"/>
                        </a:spcAft>
                      </a:pPr>
                      <a:r>
                        <a:rPr lang="en-IN" sz="1000" kern="0" dirty="0">
                          <a:effectLst/>
                        </a:rPr>
                        <a:t>-0.002</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tc>
                  <a:txBody>
                    <a:bodyPr/>
                    <a:lstStyle/>
                    <a:p>
                      <a:pPr algn="ctr">
                        <a:lnSpc>
                          <a:spcPct val="115000"/>
                        </a:lnSpc>
                        <a:spcAft>
                          <a:spcPts val="1000"/>
                        </a:spcAft>
                      </a:pPr>
                      <a:r>
                        <a:rPr lang="en-IN" sz="1000" kern="0" dirty="0">
                          <a:effectLst/>
                        </a:rPr>
                        <a:t> </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tc>
                  <a:txBody>
                    <a:bodyPr/>
                    <a:lstStyle/>
                    <a:p>
                      <a:pPr>
                        <a:lnSpc>
                          <a:spcPct val="115000"/>
                        </a:lnSpc>
                        <a:spcAft>
                          <a:spcPts val="1000"/>
                        </a:spcAft>
                      </a:pPr>
                      <a:r>
                        <a:rPr lang="en-IN" sz="1000" kern="0" dirty="0" err="1">
                          <a:solidFill>
                            <a:schemeClr val="bg1"/>
                          </a:solidFill>
                          <a:effectLst/>
                        </a:rPr>
                        <a:t>Smoking_Status</a:t>
                      </a:r>
                      <a:endPar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tc>
                  <a:txBody>
                    <a:bodyPr/>
                    <a:lstStyle/>
                    <a:p>
                      <a:pPr algn="ctr">
                        <a:lnSpc>
                          <a:spcPct val="115000"/>
                        </a:lnSpc>
                        <a:spcAft>
                          <a:spcPts val="1000"/>
                        </a:spcAft>
                      </a:pPr>
                      <a:r>
                        <a:rPr lang="en-IN" sz="1000" kern="0" dirty="0">
                          <a:effectLst/>
                        </a:rPr>
                        <a:t>1.0599</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extLst>
                  <a:ext uri="{0D108BD9-81ED-4DB2-BD59-A6C34878D82A}">
                    <a16:rowId xmlns:a16="http://schemas.microsoft.com/office/drawing/2014/main" val="1524314076"/>
                  </a:ext>
                </a:extLst>
              </a:tr>
              <a:tr h="364602">
                <a:tc>
                  <a:txBody>
                    <a:bodyPr/>
                    <a:lstStyle/>
                    <a:p>
                      <a:pPr>
                        <a:lnSpc>
                          <a:spcPct val="115000"/>
                        </a:lnSpc>
                        <a:spcAft>
                          <a:spcPts val="1000"/>
                        </a:spcAft>
                      </a:pPr>
                      <a:r>
                        <a:rPr lang="en-IN" sz="1000" kern="0" dirty="0">
                          <a:effectLst/>
                        </a:rPr>
                        <a:t>Gender</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tc>
                  <a:txBody>
                    <a:bodyPr/>
                    <a:lstStyle/>
                    <a:p>
                      <a:pPr algn="ctr">
                        <a:lnSpc>
                          <a:spcPct val="115000"/>
                        </a:lnSpc>
                        <a:spcAft>
                          <a:spcPts val="1000"/>
                        </a:spcAft>
                      </a:pPr>
                      <a:r>
                        <a:rPr lang="en-IN" sz="1000" kern="0">
                          <a:effectLst/>
                        </a:rPr>
                        <a:t>-0.1094</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tc>
                  <a:txBody>
                    <a:bodyPr/>
                    <a:lstStyle/>
                    <a:p>
                      <a:pPr algn="ctr">
                        <a:lnSpc>
                          <a:spcPct val="115000"/>
                        </a:lnSpc>
                        <a:spcAft>
                          <a:spcPts val="1000"/>
                        </a:spcAft>
                      </a:pPr>
                      <a:r>
                        <a:rPr lang="en-IN" sz="10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tc>
                  <a:txBody>
                    <a:bodyPr/>
                    <a:lstStyle/>
                    <a:p>
                      <a:pPr>
                        <a:lnSpc>
                          <a:spcPct val="115000"/>
                        </a:lnSpc>
                        <a:spcAft>
                          <a:spcPts val="1000"/>
                        </a:spcAft>
                      </a:pPr>
                      <a:r>
                        <a:rPr lang="en-IN" sz="1000" kern="0" dirty="0" err="1">
                          <a:solidFill>
                            <a:schemeClr val="bg1"/>
                          </a:solidFill>
                          <a:effectLst/>
                        </a:rPr>
                        <a:t>Alcohol_Consumption</a:t>
                      </a:r>
                      <a:endPar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tc>
                  <a:txBody>
                    <a:bodyPr/>
                    <a:lstStyle/>
                    <a:p>
                      <a:pPr algn="ctr">
                        <a:lnSpc>
                          <a:spcPct val="115000"/>
                        </a:lnSpc>
                        <a:spcAft>
                          <a:spcPts val="1000"/>
                        </a:spcAft>
                      </a:pPr>
                      <a:r>
                        <a:rPr lang="en-IN" sz="1000" kern="0" dirty="0">
                          <a:effectLst/>
                        </a:rPr>
                        <a:t>-0.3555</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extLst>
                  <a:ext uri="{0D108BD9-81ED-4DB2-BD59-A6C34878D82A}">
                    <a16:rowId xmlns:a16="http://schemas.microsoft.com/office/drawing/2014/main" val="4235984990"/>
                  </a:ext>
                </a:extLst>
              </a:tr>
              <a:tr h="364602">
                <a:tc>
                  <a:txBody>
                    <a:bodyPr/>
                    <a:lstStyle/>
                    <a:p>
                      <a:pPr>
                        <a:lnSpc>
                          <a:spcPct val="115000"/>
                        </a:lnSpc>
                        <a:spcAft>
                          <a:spcPts val="1000"/>
                        </a:spcAft>
                      </a:pPr>
                      <a:r>
                        <a:rPr lang="en-IN" sz="1000" kern="0" dirty="0" err="1">
                          <a:effectLst/>
                        </a:rPr>
                        <a:t>WBC_Count</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tc>
                  <a:txBody>
                    <a:bodyPr/>
                    <a:lstStyle/>
                    <a:p>
                      <a:pPr algn="ctr">
                        <a:lnSpc>
                          <a:spcPct val="115000"/>
                        </a:lnSpc>
                        <a:spcAft>
                          <a:spcPts val="1000"/>
                        </a:spcAft>
                      </a:pPr>
                      <a:r>
                        <a:rPr lang="en-IN" sz="1000" kern="0">
                          <a:effectLst/>
                        </a:rPr>
                        <a:t>0.0003</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tc>
                  <a:txBody>
                    <a:bodyPr/>
                    <a:lstStyle/>
                    <a:p>
                      <a:pPr algn="ctr">
                        <a:lnSpc>
                          <a:spcPct val="115000"/>
                        </a:lnSpc>
                        <a:spcAft>
                          <a:spcPts val="1000"/>
                        </a:spcAft>
                      </a:pPr>
                      <a:r>
                        <a:rPr lang="en-IN" sz="10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tc>
                  <a:txBody>
                    <a:bodyPr/>
                    <a:lstStyle/>
                    <a:p>
                      <a:pPr>
                        <a:lnSpc>
                          <a:spcPct val="115000"/>
                        </a:lnSpc>
                        <a:spcAft>
                          <a:spcPts val="1000"/>
                        </a:spcAft>
                      </a:pPr>
                      <a:r>
                        <a:rPr lang="en-IN" sz="1000" kern="0" dirty="0" err="1">
                          <a:solidFill>
                            <a:schemeClr val="bg1"/>
                          </a:solidFill>
                          <a:effectLst/>
                        </a:rPr>
                        <a:t>Radiation_Exposure</a:t>
                      </a:r>
                      <a:endPar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tc>
                  <a:txBody>
                    <a:bodyPr/>
                    <a:lstStyle/>
                    <a:p>
                      <a:pPr algn="ctr">
                        <a:lnSpc>
                          <a:spcPct val="115000"/>
                        </a:lnSpc>
                        <a:spcAft>
                          <a:spcPts val="1000"/>
                        </a:spcAft>
                      </a:pPr>
                      <a:r>
                        <a:rPr lang="en-IN" sz="1000" kern="0" dirty="0">
                          <a:effectLst/>
                        </a:rPr>
                        <a:t>1.2889</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extLst>
                  <a:ext uri="{0D108BD9-81ED-4DB2-BD59-A6C34878D82A}">
                    <a16:rowId xmlns:a16="http://schemas.microsoft.com/office/drawing/2014/main" val="794943025"/>
                  </a:ext>
                </a:extLst>
              </a:tr>
              <a:tr h="364602">
                <a:tc>
                  <a:txBody>
                    <a:bodyPr/>
                    <a:lstStyle/>
                    <a:p>
                      <a:pPr>
                        <a:lnSpc>
                          <a:spcPct val="115000"/>
                        </a:lnSpc>
                        <a:spcAft>
                          <a:spcPts val="1000"/>
                        </a:spcAft>
                      </a:pPr>
                      <a:r>
                        <a:rPr lang="en-IN" sz="1000" kern="0" dirty="0" err="1">
                          <a:effectLst/>
                        </a:rPr>
                        <a:t>RBC_Count</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tc>
                  <a:txBody>
                    <a:bodyPr/>
                    <a:lstStyle/>
                    <a:p>
                      <a:pPr algn="ctr">
                        <a:lnSpc>
                          <a:spcPct val="115000"/>
                        </a:lnSpc>
                        <a:spcAft>
                          <a:spcPts val="1000"/>
                        </a:spcAft>
                      </a:pPr>
                      <a:r>
                        <a:rPr lang="en-IN" sz="1000" kern="0">
                          <a:effectLst/>
                        </a:rPr>
                        <a:t>0.4918</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tc>
                  <a:txBody>
                    <a:bodyPr/>
                    <a:lstStyle/>
                    <a:p>
                      <a:pPr algn="ctr">
                        <a:lnSpc>
                          <a:spcPct val="115000"/>
                        </a:lnSpc>
                        <a:spcAft>
                          <a:spcPts val="1000"/>
                        </a:spcAft>
                      </a:pPr>
                      <a:r>
                        <a:rPr lang="en-IN" sz="10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tc>
                  <a:txBody>
                    <a:bodyPr/>
                    <a:lstStyle/>
                    <a:p>
                      <a:pPr>
                        <a:lnSpc>
                          <a:spcPct val="115000"/>
                        </a:lnSpc>
                        <a:spcAft>
                          <a:spcPts val="1000"/>
                        </a:spcAft>
                      </a:pPr>
                      <a:r>
                        <a:rPr lang="en-IN" sz="1000" kern="0" dirty="0" err="1">
                          <a:solidFill>
                            <a:schemeClr val="bg1"/>
                          </a:solidFill>
                          <a:effectLst/>
                        </a:rPr>
                        <a:t>Infection_History</a:t>
                      </a:r>
                      <a:endPar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tc>
                  <a:txBody>
                    <a:bodyPr/>
                    <a:lstStyle/>
                    <a:p>
                      <a:pPr algn="ctr">
                        <a:lnSpc>
                          <a:spcPct val="115000"/>
                        </a:lnSpc>
                        <a:spcAft>
                          <a:spcPts val="1000"/>
                        </a:spcAft>
                      </a:pPr>
                      <a:r>
                        <a:rPr lang="en-IN" sz="1000" kern="0" dirty="0">
                          <a:effectLst/>
                        </a:rPr>
                        <a:t>0.3804</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extLst>
                  <a:ext uri="{0D108BD9-81ED-4DB2-BD59-A6C34878D82A}">
                    <a16:rowId xmlns:a16="http://schemas.microsoft.com/office/drawing/2014/main" val="514019737"/>
                  </a:ext>
                </a:extLst>
              </a:tr>
              <a:tr h="364602">
                <a:tc>
                  <a:txBody>
                    <a:bodyPr/>
                    <a:lstStyle/>
                    <a:p>
                      <a:pPr>
                        <a:lnSpc>
                          <a:spcPct val="115000"/>
                        </a:lnSpc>
                        <a:spcAft>
                          <a:spcPts val="1000"/>
                        </a:spcAft>
                      </a:pPr>
                      <a:r>
                        <a:rPr lang="en-IN" sz="1000" kern="0" dirty="0" err="1">
                          <a:effectLst/>
                        </a:rPr>
                        <a:t>Platelet_Count</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tc>
                  <a:txBody>
                    <a:bodyPr/>
                    <a:lstStyle/>
                    <a:p>
                      <a:pPr algn="ctr">
                        <a:lnSpc>
                          <a:spcPct val="115000"/>
                        </a:lnSpc>
                        <a:spcAft>
                          <a:spcPts val="1000"/>
                        </a:spcAft>
                      </a:pPr>
                      <a:r>
                        <a:rPr lang="en-IN" sz="1000" kern="0">
                          <a:effectLst/>
                        </a:rPr>
                        <a:t>0.0005</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tc>
                  <a:txBody>
                    <a:bodyPr/>
                    <a:lstStyle/>
                    <a:p>
                      <a:pPr algn="ctr">
                        <a:lnSpc>
                          <a:spcPct val="115000"/>
                        </a:lnSpc>
                        <a:spcAft>
                          <a:spcPts val="1000"/>
                        </a:spcAft>
                      </a:pPr>
                      <a:r>
                        <a:rPr lang="en-IN" sz="10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tc>
                  <a:txBody>
                    <a:bodyPr/>
                    <a:lstStyle/>
                    <a:p>
                      <a:pPr>
                        <a:lnSpc>
                          <a:spcPct val="115000"/>
                        </a:lnSpc>
                        <a:spcAft>
                          <a:spcPts val="1000"/>
                        </a:spcAft>
                      </a:pPr>
                      <a:r>
                        <a:rPr lang="en-IN" sz="1000" kern="0" dirty="0">
                          <a:solidFill>
                            <a:schemeClr val="bg1"/>
                          </a:solidFill>
                          <a:effectLst/>
                        </a:rPr>
                        <a:t>BMI</a:t>
                      </a:r>
                      <a:endPar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tc>
                  <a:txBody>
                    <a:bodyPr/>
                    <a:lstStyle/>
                    <a:p>
                      <a:pPr algn="ctr">
                        <a:lnSpc>
                          <a:spcPct val="115000"/>
                        </a:lnSpc>
                        <a:spcAft>
                          <a:spcPts val="1000"/>
                        </a:spcAft>
                      </a:pPr>
                      <a:r>
                        <a:rPr lang="en-IN" sz="1000" kern="0" dirty="0">
                          <a:effectLst/>
                        </a:rPr>
                        <a:t>0</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extLst>
                  <a:ext uri="{0D108BD9-81ED-4DB2-BD59-A6C34878D82A}">
                    <a16:rowId xmlns:a16="http://schemas.microsoft.com/office/drawing/2014/main" val="277926760"/>
                  </a:ext>
                </a:extLst>
              </a:tr>
              <a:tr h="364602">
                <a:tc>
                  <a:txBody>
                    <a:bodyPr/>
                    <a:lstStyle/>
                    <a:p>
                      <a:pPr>
                        <a:lnSpc>
                          <a:spcPct val="115000"/>
                        </a:lnSpc>
                        <a:spcAft>
                          <a:spcPts val="1000"/>
                        </a:spcAft>
                      </a:pPr>
                      <a:r>
                        <a:rPr lang="en-IN" sz="1000" kern="0" dirty="0" err="1">
                          <a:effectLst/>
                        </a:rPr>
                        <a:t>Hemoglobin_Level</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tc>
                  <a:txBody>
                    <a:bodyPr/>
                    <a:lstStyle/>
                    <a:p>
                      <a:pPr algn="ctr">
                        <a:lnSpc>
                          <a:spcPct val="115000"/>
                        </a:lnSpc>
                        <a:spcAft>
                          <a:spcPts val="1000"/>
                        </a:spcAft>
                      </a:pPr>
                      <a:r>
                        <a:rPr lang="en-IN" sz="1000" kern="0">
                          <a:effectLst/>
                        </a:rPr>
                        <a:t>-0.147</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tc>
                  <a:txBody>
                    <a:bodyPr/>
                    <a:lstStyle/>
                    <a:p>
                      <a:pPr algn="ctr">
                        <a:lnSpc>
                          <a:spcPct val="115000"/>
                        </a:lnSpc>
                        <a:spcAft>
                          <a:spcPts val="1000"/>
                        </a:spcAft>
                      </a:pPr>
                      <a:r>
                        <a:rPr lang="en-IN" sz="10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tc>
                  <a:txBody>
                    <a:bodyPr/>
                    <a:lstStyle/>
                    <a:p>
                      <a:pPr>
                        <a:lnSpc>
                          <a:spcPct val="115000"/>
                        </a:lnSpc>
                        <a:spcAft>
                          <a:spcPts val="1000"/>
                        </a:spcAft>
                      </a:pPr>
                      <a:r>
                        <a:rPr lang="en-IN" sz="1000" kern="0" dirty="0" err="1">
                          <a:solidFill>
                            <a:schemeClr val="bg1"/>
                          </a:solidFill>
                          <a:effectLst/>
                        </a:rPr>
                        <a:t>Chronic_Illness</a:t>
                      </a:r>
                      <a:endPar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tc>
                  <a:txBody>
                    <a:bodyPr/>
                    <a:lstStyle/>
                    <a:p>
                      <a:pPr algn="ctr">
                        <a:lnSpc>
                          <a:spcPct val="115000"/>
                        </a:lnSpc>
                        <a:spcAft>
                          <a:spcPts val="1000"/>
                        </a:spcAft>
                      </a:pPr>
                      <a:r>
                        <a:rPr lang="en-IN" sz="1000" kern="0" dirty="0">
                          <a:effectLst/>
                        </a:rPr>
                        <a:t>-0.1575</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extLst>
                  <a:ext uri="{0D108BD9-81ED-4DB2-BD59-A6C34878D82A}">
                    <a16:rowId xmlns:a16="http://schemas.microsoft.com/office/drawing/2014/main" val="1174886887"/>
                  </a:ext>
                </a:extLst>
              </a:tr>
              <a:tr h="364602">
                <a:tc>
                  <a:txBody>
                    <a:bodyPr/>
                    <a:lstStyle/>
                    <a:p>
                      <a:pPr>
                        <a:lnSpc>
                          <a:spcPct val="115000"/>
                        </a:lnSpc>
                        <a:spcAft>
                          <a:spcPts val="1000"/>
                        </a:spcAft>
                      </a:pPr>
                      <a:r>
                        <a:rPr lang="en-IN" sz="1000" kern="0" dirty="0" err="1">
                          <a:effectLst/>
                        </a:rPr>
                        <a:t>Bone_Marrow_Blasts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tc>
                  <a:txBody>
                    <a:bodyPr/>
                    <a:lstStyle/>
                    <a:p>
                      <a:pPr algn="ctr">
                        <a:lnSpc>
                          <a:spcPct val="115000"/>
                        </a:lnSpc>
                        <a:spcAft>
                          <a:spcPts val="1000"/>
                        </a:spcAft>
                      </a:pPr>
                      <a:r>
                        <a:rPr lang="en-IN" sz="1000" kern="0">
                          <a:effectLst/>
                        </a:rPr>
                        <a:t>0.4253</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tc>
                  <a:txBody>
                    <a:bodyPr/>
                    <a:lstStyle/>
                    <a:p>
                      <a:pPr algn="ctr">
                        <a:lnSpc>
                          <a:spcPct val="115000"/>
                        </a:lnSpc>
                        <a:spcAft>
                          <a:spcPts val="1000"/>
                        </a:spcAft>
                      </a:pPr>
                      <a:r>
                        <a:rPr lang="en-IN" sz="10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tc>
                  <a:txBody>
                    <a:bodyPr/>
                    <a:lstStyle/>
                    <a:p>
                      <a:pPr>
                        <a:lnSpc>
                          <a:spcPct val="115000"/>
                        </a:lnSpc>
                        <a:spcAft>
                          <a:spcPts val="1000"/>
                        </a:spcAft>
                      </a:pPr>
                      <a:r>
                        <a:rPr lang="en-IN" sz="1000" kern="0" dirty="0" err="1">
                          <a:solidFill>
                            <a:schemeClr val="bg1"/>
                          </a:solidFill>
                          <a:effectLst/>
                        </a:rPr>
                        <a:t>Immune_Disorders</a:t>
                      </a:r>
                      <a:endPar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tc>
                  <a:txBody>
                    <a:bodyPr/>
                    <a:lstStyle/>
                    <a:p>
                      <a:pPr algn="ctr">
                        <a:lnSpc>
                          <a:spcPct val="115000"/>
                        </a:lnSpc>
                        <a:spcAft>
                          <a:spcPts val="1000"/>
                        </a:spcAft>
                      </a:pPr>
                      <a:r>
                        <a:rPr lang="en-IN" sz="1000" kern="0" dirty="0">
                          <a:effectLst/>
                        </a:rPr>
                        <a:t>-0.0507</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extLst>
                  <a:ext uri="{0D108BD9-81ED-4DB2-BD59-A6C34878D82A}">
                    <a16:rowId xmlns:a16="http://schemas.microsoft.com/office/drawing/2014/main" val="418025254"/>
                  </a:ext>
                </a:extLst>
              </a:tr>
              <a:tr h="364602">
                <a:tc>
                  <a:txBody>
                    <a:bodyPr/>
                    <a:lstStyle/>
                    <a:p>
                      <a:pPr>
                        <a:lnSpc>
                          <a:spcPct val="115000"/>
                        </a:lnSpc>
                        <a:spcAft>
                          <a:spcPts val="1000"/>
                        </a:spcAft>
                      </a:pPr>
                      <a:r>
                        <a:rPr lang="en-IN" sz="1000" kern="0" dirty="0" err="1">
                          <a:effectLst/>
                        </a:rPr>
                        <a:t>Genetic_Mutation</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tc>
                  <a:txBody>
                    <a:bodyPr/>
                    <a:lstStyle/>
                    <a:p>
                      <a:pPr algn="ctr">
                        <a:lnSpc>
                          <a:spcPct val="115000"/>
                        </a:lnSpc>
                        <a:spcAft>
                          <a:spcPts val="1000"/>
                        </a:spcAft>
                      </a:pPr>
                      <a:r>
                        <a:rPr lang="en-IN" sz="1000" kern="0">
                          <a:effectLst/>
                        </a:rPr>
                        <a:t>2.5637</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tc>
                  <a:txBody>
                    <a:bodyPr/>
                    <a:lstStyle/>
                    <a:p>
                      <a:pPr algn="ctr">
                        <a:lnSpc>
                          <a:spcPct val="115000"/>
                        </a:lnSpc>
                        <a:spcAft>
                          <a:spcPts val="1000"/>
                        </a:spcAft>
                      </a:pPr>
                      <a:r>
                        <a:rPr lang="en-IN" sz="1000" kern="0">
                          <a:effectLst/>
                        </a:rPr>
                        <a:t> </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tc>
                  <a:txBody>
                    <a:bodyPr/>
                    <a:lstStyle/>
                    <a:p>
                      <a:pPr>
                        <a:lnSpc>
                          <a:spcPct val="115000"/>
                        </a:lnSpc>
                        <a:spcAft>
                          <a:spcPts val="1000"/>
                        </a:spcAft>
                      </a:pPr>
                      <a:r>
                        <a:rPr lang="en-IN" sz="1000" kern="0" dirty="0" err="1">
                          <a:solidFill>
                            <a:schemeClr val="bg1"/>
                          </a:solidFill>
                          <a:effectLst/>
                        </a:rPr>
                        <a:t>Socioeconomic_Status</a:t>
                      </a:r>
                      <a:endPar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tc>
                  <a:txBody>
                    <a:bodyPr/>
                    <a:lstStyle/>
                    <a:p>
                      <a:pPr algn="ctr">
                        <a:lnSpc>
                          <a:spcPct val="115000"/>
                        </a:lnSpc>
                        <a:spcAft>
                          <a:spcPts val="1000"/>
                        </a:spcAft>
                      </a:pPr>
                      <a:r>
                        <a:rPr lang="en-IN" sz="1000" kern="0" dirty="0">
                          <a:effectLst/>
                        </a:rPr>
                        <a:t>-0.4009</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extLst>
                  <a:ext uri="{0D108BD9-81ED-4DB2-BD59-A6C34878D82A}">
                    <a16:rowId xmlns:a16="http://schemas.microsoft.com/office/drawing/2014/main" val="1040117664"/>
                  </a:ext>
                </a:extLst>
              </a:tr>
              <a:tr h="364602">
                <a:tc>
                  <a:txBody>
                    <a:bodyPr/>
                    <a:lstStyle/>
                    <a:p>
                      <a:pPr>
                        <a:lnSpc>
                          <a:spcPct val="115000"/>
                        </a:lnSpc>
                        <a:spcAft>
                          <a:spcPts val="1000"/>
                        </a:spcAft>
                      </a:pPr>
                      <a:r>
                        <a:rPr lang="en-IN" sz="1000" kern="0" dirty="0" err="1">
                          <a:effectLst/>
                        </a:rPr>
                        <a:t>Family_History</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tc>
                  <a:txBody>
                    <a:bodyPr/>
                    <a:lstStyle/>
                    <a:p>
                      <a:pPr algn="ctr">
                        <a:lnSpc>
                          <a:spcPct val="115000"/>
                        </a:lnSpc>
                        <a:spcAft>
                          <a:spcPts val="1000"/>
                        </a:spcAft>
                      </a:pPr>
                      <a:r>
                        <a:rPr lang="en-IN" sz="1000" kern="0" dirty="0">
                          <a:effectLst/>
                        </a:rPr>
                        <a:t>2.0862</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tc>
                  <a:txBody>
                    <a:bodyPr/>
                    <a:lstStyle/>
                    <a:p>
                      <a:pPr algn="ctr">
                        <a:lnSpc>
                          <a:spcPct val="115000"/>
                        </a:lnSpc>
                        <a:spcAft>
                          <a:spcPts val="1000"/>
                        </a:spcAft>
                      </a:pPr>
                      <a:r>
                        <a:rPr lang="en-IN" sz="1000" kern="0" dirty="0">
                          <a:effectLst/>
                        </a:rPr>
                        <a:t> </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tc>
                  <a:txBody>
                    <a:bodyPr/>
                    <a:lstStyle/>
                    <a:p>
                      <a:pPr>
                        <a:lnSpc>
                          <a:spcPct val="115000"/>
                        </a:lnSpc>
                        <a:spcAft>
                          <a:spcPts val="1000"/>
                        </a:spcAft>
                      </a:pPr>
                      <a:r>
                        <a:rPr lang="en-IN" sz="1000" kern="0" dirty="0" err="1">
                          <a:solidFill>
                            <a:schemeClr val="bg1"/>
                          </a:solidFill>
                          <a:effectLst/>
                        </a:rPr>
                        <a:t>Urban_Rural</a:t>
                      </a:r>
                      <a:endParaRPr lang="en-IN" sz="900" kern="100" dirty="0">
                        <a:solidFill>
                          <a:schemeClr val="bg1"/>
                        </a:solidFill>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solidFill>
                      <a:srgbClr val="7B8FF1"/>
                    </a:solidFill>
                  </a:tcPr>
                </a:tc>
                <a:tc>
                  <a:txBody>
                    <a:bodyPr/>
                    <a:lstStyle/>
                    <a:p>
                      <a:pPr algn="ctr">
                        <a:lnSpc>
                          <a:spcPct val="115000"/>
                        </a:lnSpc>
                        <a:spcAft>
                          <a:spcPts val="1000"/>
                        </a:spcAft>
                      </a:pPr>
                      <a:r>
                        <a:rPr lang="en-IN" sz="1000" kern="0" dirty="0">
                          <a:effectLst/>
                        </a:rPr>
                        <a:t>0.0022</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59031" marR="59031" marT="0" marB="0" anchor="ctr"/>
                </a:tc>
                <a:extLst>
                  <a:ext uri="{0D108BD9-81ED-4DB2-BD59-A6C34878D82A}">
                    <a16:rowId xmlns:a16="http://schemas.microsoft.com/office/drawing/2014/main" val="697226943"/>
                  </a:ext>
                </a:extLst>
              </a:tr>
            </a:tbl>
          </a:graphicData>
        </a:graphic>
      </p:graphicFrame>
      <p:sp>
        <p:nvSpPr>
          <p:cNvPr id="8" name="Rectangle 1">
            <a:extLst>
              <a:ext uri="{FF2B5EF4-FFF2-40B4-BE49-F238E27FC236}">
                <a16:creationId xmlns:a16="http://schemas.microsoft.com/office/drawing/2014/main" id="{380280BA-9F00-6F77-F4AC-5DB042667797}"/>
              </a:ext>
            </a:extLst>
          </p:cNvPr>
          <p:cNvSpPr>
            <a:spLocks noChangeArrowheads="1"/>
          </p:cNvSpPr>
          <p:nvPr/>
        </p:nvSpPr>
        <p:spPr bwMode="auto">
          <a:xfrm>
            <a:off x="6134099" y="1496081"/>
            <a:ext cx="5181600"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CO-EFFICIENT OF GENERALIZED LINEAR MODEL</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TextBox 9">
            <a:extLst>
              <a:ext uri="{FF2B5EF4-FFF2-40B4-BE49-F238E27FC236}">
                <a16:creationId xmlns:a16="http://schemas.microsoft.com/office/drawing/2014/main" id="{0B0B4DA7-7D0A-3389-0226-9A5E293688E2}"/>
              </a:ext>
            </a:extLst>
          </p:cNvPr>
          <p:cNvSpPr txBox="1"/>
          <p:nvPr/>
        </p:nvSpPr>
        <p:spPr>
          <a:xfrm>
            <a:off x="876300" y="5710272"/>
            <a:ext cx="10833100" cy="923330"/>
          </a:xfrm>
          <a:prstGeom prst="rect">
            <a:avLst/>
          </a:prstGeom>
          <a:noFill/>
        </p:spPr>
        <p:txBody>
          <a:bodyPr wrap="square">
            <a:spAutoFit/>
          </a:bodyPr>
          <a:lstStyle/>
          <a:p>
            <a:pPr algn="just"/>
            <a:r>
              <a:rPr lang="en-US" sz="1800" dirty="0">
                <a:latin typeface="Times New Roman" panose="02020603050405020304" pitchFamily="18" charset="0"/>
                <a:cs typeface="Times New Roman" panose="02020603050405020304" pitchFamily="18" charset="0"/>
              </a:rPr>
              <a:t>By comparing the table above, it is clear that genetic mutation, family history, and RBC count are important variables. Additionally, the likelihood of developing leukemia is higher in males than in females. There is no specific age limit or BMI requirement associated with this risk.</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3677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71FC9-313C-5D4F-CA7E-3787D1DD631A}"/>
              </a:ext>
            </a:extLst>
          </p:cNvPr>
          <p:cNvSpPr>
            <a:spLocks noGrp="1"/>
          </p:cNvSpPr>
          <p:nvPr>
            <p:ph type="title"/>
          </p:nvPr>
        </p:nvSpPr>
        <p:spPr>
          <a:xfrm>
            <a:off x="234042" y="0"/>
            <a:ext cx="10515600" cy="1325563"/>
          </a:xfrm>
        </p:spPr>
        <p:txBody>
          <a:bodyPr>
            <a:normAutofit/>
          </a:bodyPr>
          <a:lstStyle/>
          <a:p>
            <a:r>
              <a:rPr lang="en-IN" sz="4800"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D44443BB-1754-95DA-76B8-7711FB3C6321}"/>
              </a:ext>
            </a:extLst>
          </p:cNvPr>
          <p:cNvSpPr>
            <a:spLocks noGrp="1"/>
          </p:cNvSpPr>
          <p:nvPr>
            <p:ph idx="1"/>
          </p:nvPr>
        </p:nvSpPr>
        <p:spPr>
          <a:xfrm>
            <a:off x="838200" y="1273215"/>
            <a:ext cx="10515600" cy="4903748"/>
          </a:xfrm>
        </p:spPr>
        <p:txBody>
          <a:bodyPr>
            <a:normAutofit/>
          </a:bodyPr>
          <a:lstStyle/>
          <a:p>
            <a:pPr algn="just"/>
            <a:r>
              <a:rPr lang="en-IN" sz="2000" dirty="0" err="1">
                <a:effectLst/>
                <a:latin typeface="Times New Roman" panose="02020603050405020304" pitchFamily="18" charset="0"/>
                <a:ea typeface="Times New Roman" panose="02020603050405020304" pitchFamily="18" charset="0"/>
              </a:rPr>
              <a:t>Leukemia</a:t>
            </a:r>
            <a:r>
              <a:rPr lang="en-IN" sz="2000" dirty="0">
                <a:effectLst/>
                <a:latin typeface="Times New Roman" panose="02020603050405020304" pitchFamily="18" charset="0"/>
                <a:ea typeface="Times New Roman" panose="02020603050405020304" pitchFamily="18" charset="0"/>
              </a:rPr>
              <a:t> risk is influenced by </a:t>
            </a:r>
            <a:r>
              <a:rPr lang="en-IN" sz="2000" b="1" dirty="0">
                <a:effectLst/>
                <a:latin typeface="Times New Roman" panose="02020603050405020304" pitchFamily="18" charset="0"/>
                <a:ea typeface="Times New Roman" panose="02020603050405020304" pitchFamily="18" charset="0"/>
              </a:rPr>
              <a:t>genetic, lifestyle, and environmental factors</a:t>
            </a:r>
            <a:r>
              <a:rPr lang="en-IN" sz="2000" dirty="0">
                <a:effectLst/>
                <a:latin typeface="Times New Roman" panose="02020603050405020304" pitchFamily="18" charset="0"/>
                <a:ea typeface="Times New Roman" panose="02020603050405020304" pitchFamily="18" charset="0"/>
              </a:rPr>
              <a:t>. </a:t>
            </a:r>
          </a:p>
          <a:p>
            <a:pPr algn="just"/>
            <a:r>
              <a:rPr lang="en-IN" sz="2000" dirty="0">
                <a:effectLst/>
                <a:latin typeface="Times New Roman" panose="02020603050405020304" pitchFamily="18" charset="0"/>
                <a:ea typeface="Times New Roman" panose="02020603050405020304" pitchFamily="18" charset="0"/>
              </a:rPr>
              <a:t>Genetic mutations and a family history of </a:t>
            </a:r>
            <a:r>
              <a:rPr lang="en-IN" sz="2000" dirty="0" err="1">
                <a:effectLst/>
                <a:latin typeface="Times New Roman" panose="02020603050405020304" pitchFamily="18" charset="0"/>
                <a:ea typeface="Times New Roman" panose="02020603050405020304" pitchFamily="18" charset="0"/>
              </a:rPr>
              <a:t>leukemia</a:t>
            </a:r>
            <a:r>
              <a:rPr lang="en-IN" sz="2000" dirty="0">
                <a:effectLst/>
                <a:latin typeface="Times New Roman" panose="02020603050405020304" pitchFamily="18" charset="0"/>
                <a:ea typeface="Times New Roman" panose="02020603050405020304" pitchFamily="18" charset="0"/>
              </a:rPr>
              <a:t> are </a:t>
            </a:r>
            <a:r>
              <a:rPr lang="en-IN" sz="2000" b="1" dirty="0">
                <a:effectLst/>
                <a:latin typeface="Times New Roman" panose="02020603050405020304" pitchFamily="18" charset="0"/>
                <a:ea typeface="Times New Roman" panose="02020603050405020304" pitchFamily="18" charset="0"/>
              </a:rPr>
              <a:t>strong predictors</a:t>
            </a:r>
            <a:r>
              <a:rPr lang="en-IN" sz="2000" dirty="0">
                <a:effectLst/>
                <a:latin typeface="Times New Roman" panose="02020603050405020304" pitchFamily="18" charset="0"/>
                <a:ea typeface="Times New Roman" panose="02020603050405020304" pitchFamily="18" charset="0"/>
              </a:rPr>
              <a:t>.</a:t>
            </a:r>
          </a:p>
          <a:p>
            <a:pPr algn="just"/>
            <a:r>
              <a:rPr lang="en-IN" sz="2000" b="1" dirty="0">
                <a:effectLst/>
                <a:latin typeface="Times New Roman" panose="02020603050405020304" pitchFamily="18" charset="0"/>
                <a:ea typeface="Times New Roman" panose="02020603050405020304" pitchFamily="18" charset="0"/>
              </a:rPr>
              <a:t> </a:t>
            </a:r>
            <a:r>
              <a:rPr lang="en-IN" sz="2000" dirty="0">
                <a:effectLst/>
                <a:latin typeface="Times New Roman" panose="02020603050405020304" pitchFamily="18" charset="0"/>
                <a:ea typeface="Times New Roman" panose="02020603050405020304" pitchFamily="18" charset="0"/>
              </a:rPr>
              <a:t>High white blood cell counts and increased bone marrow blasts indicate </a:t>
            </a:r>
            <a:r>
              <a:rPr lang="en-IN" sz="2000" b="1" dirty="0">
                <a:effectLst/>
                <a:latin typeface="Times New Roman" panose="02020603050405020304" pitchFamily="18" charset="0"/>
                <a:ea typeface="Times New Roman" panose="02020603050405020304" pitchFamily="18" charset="0"/>
              </a:rPr>
              <a:t>blood and bone marrow abnormalities.</a:t>
            </a:r>
          </a:p>
          <a:p>
            <a:pPr algn="just"/>
            <a:r>
              <a:rPr lang="en-IN" sz="2000" dirty="0">
                <a:effectLst/>
                <a:latin typeface="Times New Roman" panose="02020603050405020304" pitchFamily="18" charset="0"/>
                <a:ea typeface="Times New Roman" panose="02020603050405020304" pitchFamily="18" charset="0"/>
              </a:rPr>
              <a:t> Lifestyle factors like </a:t>
            </a:r>
            <a:r>
              <a:rPr lang="en-IN" sz="2000" b="1" dirty="0">
                <a:effectLst/>
                <a:latin typeface="Times New Roman" panose="02020603050405020304" pitchFamily="18" charset="0"/>
                <a:ea typeface="Times New Roman" panose="02020603050405020304" pitchFamily="18" charset="0"/>
              </a:rPr>
              <a:t>smoking and radiation exposure</a:t>
            </a:r>
            <a:r>
              <a:rPr lang="en-IN" sz="2000" dirty="0">
                <a:effectLst/>
                <a:latin typeface="Times New Roman" panose="02020603050405020304" pitchFamily="18" charset="0"/>
                <a:ea typeface="Times New Roman" panose="02020603050405020304" pitchFamily="18" charset="0"/>
              </a:rPr>
              <a:t> also </a:t>
            </a:r>
            <a:r>
              <a:rPr lang="en-IN" sz="2000" b="1" dirty="0">
                <a:effectLst/>
                <a:latin typeface="Times New Roman" panose="02020603050405020304" pitchFamily="18" charset="0"/>
                <a:ea typeface="Times New Roman" panose="02020603050405020304" pitchFamily="18" charset="0"/>
              </a:rPr>
              <a:t>elevate risk</a:t>
            </a:r>
            <a:r>
              <a:rPr lang="en-IN" sz="2000" dirty="0">
                <a:effectLst/>
                <a:latin typeface="Times New Roman" panose="02020603050405020304" pitchFamily="18" charset="0"/>
                <a:ea typeface="Times New Roman" panose="02020603050405020304" pitchFamily="18" charset="0"/>
              </a:rPr>
              <a:t>, while middle-income individuals may experience a </a:t>
            </a:r>
            <a:r>
              <a:rPr lang="en-IN" sz="2000" b="1" dirty="0">
                <a:effectLst/>
                <a:latin typeface="Times New Roman" panose="02020603050405020304" pitchFamily="18" charset="0"/>
                <a:ea typeface="Times New Roman" panose="02020603050405020304" pitchFamily="18" charset="0"/>
              </a:rPr>
              <a:t>protective effect</a:t>
            </a:r>
            <a:r>
              <a:rPr lang="en-IN" sz="2000" dirty="0">
                <a:effectLst/>
                <a:latin typeface="Times New Roman" panose="02020603050405020304" pitchFamily="18" charset="0"/>
                <a:ea typeface="Times New Roman" panose="02020603050405020304" pitchFamily="18" charset="0"/>
              </a:rPr>
              <a:t>, though the reasons are unclear. </a:t>
            </a:r>
          </a:p>
          <a:p>
            <a:pPr algn="just"/>
            <a:r>
              <a:rPr lang="en-IN" sz="2000" dirty="0">
                <a:effectLst/>
                <a:latin typeface="Times New Roman" panose="02020603050405020304" pitchFamily="18" charset="0"/>
                <a:ea typeface="Times New Roman" panose="02020603050405020304" pitchFamily="18" charset="0"/>
              </a:rPr>
              <a:t>Despite analysing factors like </a:t>
            </a:r>
            <a:r>
              <a:rPr lang="en-IN" sz="2000" b="1" dirty="0">
                <a:effectLst/>
                <a:latin typeface="Times New Roman" panose="02020603050405020304" pitchFamily="18" charset="0"/>
                <a:ea typeface="Times New Roman" panose="02020603050405020304" pitchFamily="18" charset="0"/>
              </a:rPr>
              <a:t>BMI, platelet count, and alcohol consumption</a:t>
            </a:r>
            <a:r>
              <a:rPr lang="en-IN" sz="2000" dirty="0">
                <a:effectLst/>
                <a:latin typeface="Times New Roman" panose="02020603050405020304" pitchFamily="18" charset="0"/>
                <a:ea typeface="Times New Roman" panose="02020603050405020304" pitchFamily="18" charset="0"/>
              </a:rPr>
              <a:t>, most did not show significant impacts on </a:t>
            </a:r>
            <a:r>
              <a:rPr lang="en-IN" sz="2000" dirty="0" err="1">
                <a:effectLst/>
                <a:latin typeface="Times New Roman" panose="02020603050405020304" pitchFamily="18" charset="0"/>
                <a:ea typeface="Times New Roman" panose="02020603050405020304" pitchFamily="18" charset="0"/>
              </a:rPr>
              <a:t>leukemia</a:t>
            </a:r>
            <a:r>
              <a:rPr lang="en-IN" sz="2000" dirty="0">
                <a:effectLst/>
                <a:latin typeface="Times New Roman" panose="02020603050405020304" pitchFamily="18" charset="0"/>
                <a:ea typeface="Times New Roman" panose="02020603050405020304" pitchFamily="18" charset="0"/>
              </a:rPr>
              <a:t> prediction. </a:t>
            </a:r>
          </a:p>
          <a:p>
            <a:pPr algn="just"/>
            <a:r>
              <a:rPr lang="en-IN" sz="2000" dirty="0">
                <a:effectLst/>
                <a:latin typeface="Times New Roman" panose="02020603050405020304" pitchFamily="18" charset="0"/>
                <a:ea typeface="Times New Roman" panose="02020603050405020304" pitchFamily="18" charset="0"/>
              </a:rPr>
              <a:t>Early identification through </a:t>
            </a:r>
            <a:r>
              <a:rPr lang="en-IN" sz="2000" b="1" dirty="0">
                <a:effectLst/>
                <a:latin typeface="Times New Roman" panose="02020603050405020304" pitchFamily="18" charset="0"/>
                <a:ea typeface="Times New Roman" panose="02020603050405020304" pitchFamily="18" charset="0"/>
              </a:rPr>
              <a:t>screenings </a:t>
            </a:r>
            <a:r>
              <a:rPr lang="en-IN" sz="2000" dirty="0">
                <a:effectLst/>
                <a:latin typeface="Times New Roman" panose="02020603050405020304" pitchFamily="18" charset="0"/>
                <a:ea typeface="Times New Roman" panose="02020603050405020304" pitchFamily="18" charset="0"/>
              </a:rPr>
              <a:t>and </a:t>
            </a:r>
            <a:r>
              <a:rPr lang="en-IN" sz="2000" b="1" dirty="0">
                <a:effectLst/>
                <a:latin typeface="Times New Roman" panose="02020603050405020304" pitchFamily="18" charset="0"/>
                <a:ea typeface="Times New Roman" panose="02020603050405020304" pitchFamily="18" charset="0"/>
              </a:rPr>
              <a:t>genetic testing </a:t>
            </a:r>
            <a:r>
              <a:rPr lang="en-IN" sz="2000" dirty="0">
                <a:effectLst/>
                <a:latin typeface="Times New Roman" panose="02020603050405020304" pitchFamily="18" charset="0"/>
                <a:ea typeface="Times New Roman" panose="02020603050405020304" pitchFamily="18" charset="0"/>
              </a:rPr>
              <a:t>can improve </a:t>
            </a:r>
            <a:r>
              <a:rPr lang="en-IN" sz="2000" b="1" dirty="0">
                <a:effectLst/>
                <a:latin typeface="Times New Roman" panose="02020603050405020304" pitchFamily="18" charset="0"/>
                <a:ea typeface="Times New Roman" panose="02020603050405020304" pitchFamily="18" charset="0"/>
              </a:rPr>
              <a:t>disease management </a:t>
            </a:r>
            <a:r>
              <a:rPr lang="en-IN" sz="2000" dirty="0">
                <a:effectLst/>
                <a:latin typeface="Times New Roman" panose="02020603050405020304" pitchFamily="18" charset="0"/>
                <a:ea typeface="Times New Roman" panose="02020603050405020304" pitchFamily="18" charset="0"/>
              </a:rPr>
              <a:t>and </a:t>
            </a:r>
            <a:r>
              <a:rPr lang="en-IN" sz="2000" b="1" dirty="0">
                <a:effectLst/>
                <a:latin typeface="Times New Roman" panose="02020603050405020304" pitchFamily="18" charset="0"/>
                <a:ea typeface="Times New Roman" panose="02020603050405020304" pitchFamily="18" charset="0"/>
              </a:rPr>
              <a:t>survival rates</a:t>
            </a:r>
            <a:r>
              <a:rPr lang="en-IN" sz="2000" dirty="0">
                <a:effectLst/>
                <a:latin typeface="Times New Roman" panose="02020603050405020304" pitchFamily="18" charset="0"/>
                <a:ea typeface="Times New Roman" panose="02020603050405020304" pitchFamily="18" charset="0"/>
              </a:rPr>
              <a:t>.</a:t>
            </a:r>
          </a:p>
          <a:p>
            <a:pPr algn="just"/>
            <a:r>
              <a:rPr lang="en-IN" sz="2000" dirty="0">
                <a:effectLst/>
                <a:latin typeface="Times New Roman" panose="02020603050405020304" pitchFamily="18" charset="0"/>
                <a:ea typeface="Times New Roman" panose="02020603050405020304" pitchFamily="18" charset="0"/>
              </a:rPr>
              <a:t> A comprehensive approach, including </a:t>
            </a:r>
            <a:r>
              <a:rPr lang="en-IN" sz="2000" b="1" dirty="0">
                <a:effectLst/>
                <a:latin typeface="Times New Roman" panose="02020603050405020304" pitchFamily="18" charset="0"/>
                <a:ea typeface="Times New Roman" panose="02020603050405020304" pitchFamily="18" charset="0"/>
              </a:rPr>
              <a:t>medical monitoring and lifestyle changes</a:t>
            </a:r>
            <a:r>
              <a:rPr lang="en-IN" sz="2000" dirty="0">
                <a:effectLst/>
                <a:latin typeface="Times New Roman" panose="02020603050405020304" pitchFamily="18" charset="0"/>
                <a:ea typeface="Times New Roman" panose="02020603050405020304" pitchFamily="18" charset="0"/>
              </a:rPr>
              <a:t>, is essential to reduce </a:t>
            </a:r>
            <a:r>
              <a:rPr lang="en-IN" sz="2000" b="1" dirty="0" err="1">
                <a:effectLst/>
                <a:latin typeface="Times New Roman" panose="02020603050405020304" pitchFamily="18" charset="0"/>
                <a:ea typeface="Times New Roman" panose="02020603050405020304" pitchFamily="18" charset="0"/>
              </a:rPr>
              <a:t>leukemia</a:t>
            </a:r>
            <a:r>
              <a:rPr lang="en-IN" sz="2000" b="1" dirty="0">
                <a:effectLst/>
                <a:latin typeface="Times New Roman" panose="02020603050405020304" pitchFamily="18" charset="0"/>
                <a:ea typeface="Times New Roman" panose="02020603050405020304" pitchFamily="18" charset="0"/>
              </a:rPr>
              <a:t> incidence </a:t>
            </a:r>
            <a:r>
              <a:rPr lang="en-IN" sz="2000" dirty="0">
                <a:effectLst/>
                <a:latin typeface="Times New Roman" panose="02020603050405020304" pitchFamily="18" charset="0"/>
                <a:ea typeface="Times New Roman" panose="02020603050405020304" pitchFamily="18" charset="0"/>
              </a:rPr>
              <a:t>and </a:t>
            </a:r>
            <a:r>
              <a:rPr lang="en-IN" sz="2000" b="1" dirty="0">
                <a:effectLst/>
                <a:latin typeface="Times New Roman" panose="02020603050405020304" pitchFamily="18" charset="0"/>
                <a:ea typeface="Times New Roman" panose="02020603050405020304" pitchFamily="18" charset="0"/>
              </a:rPr>
              <a:t>enhance patient outcomes</a:t>
            </a:r>
            <a:r>
              <a:rPr lang="en-IN" sz="2000" dirty="0">
                <a:effectLst/>
                <a:latin typeface="Times New Roman" panose="02020603050405020304" pitchFamily="18" charset="0"/>
                <a:ea typeface="Times New Roman" panose="02020603050405020304" pitchFamily="18" charset="0"/>
              </a:rPr>
              <a:t>.</a:t>
            </a:r>
          </a:p>
          <a:p>
            <a:endParaRPr lang="en-IN" sz="3200" dirty="0"/>
          </a:p>
        </p:txBody>
      </p:sp>
    </p:spTree>
    <p:extLst>
      <p:ext uri="{BB962C8B-B14F-4D97-AF65-F5344CB8AC3E}">
        <p14:creationId xmlns:p14="http://schemas.microsoft.com/office/powerpoint/2010/main" val="26015773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TotalTime>
  <Words>1334</Words>
  <Application>Microsoft Office PowerPoint</Application>
  <PresentationFormat>Widescreen</PresentationFormat>
  <Paragraphs>167</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Times New Roman</vt:lpstr>
      <vt:lpstr>Wingdings</vt:lpstr>
      <vt:lpstr>Office Theme</vt:lpstr>
      <vt:lpstr>ENHANCING LEUKEMIA DETECTION WITH MACHINE LEARNING AND STATISTICAL ANALYSIS</vt:lpstr>
      <vt:lpstr>INTRODUCTION</vt:lpstr>
      <vt:lpstr>OBJECTIVES </vt:lpstr>
      <vt:lpstr>LITERATURE REVIEW</vt:lpstr>
      <vt:lpstr>ANALYSIS &amp; INTERPRETATION</vt:lpstr>
      <vt:lpstr>MODEL EVALUATION</vt:lpstr>
      <vt:lpstr>PowerPoint Presentation</vt:lpstr>
      <vt:lpstr>GENERALISED LINEAR MODEL</vt:lpstr>
      <vt:lpstr>CONCLUSION</vt:lpstr>
      <vt:lpstr>REFERENCE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Sanjay Saravanan P</dc:creator>
  <cp:lastModifiedBy>Deepaneesh R V</cp:lastModifiedBy>
  <cp:revision>15</cp:revision>
  <dcterms:created xsi:type="dcterms:W3CDTF">2025-03-05T14:48:46Z</dcterms:created>
  <dcterms:modified xsi:type="dcterms:W3CDTF">2025-03-06T14:51:30Z</dcterms:modified>
</cp:coreProperties>
</file>