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7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534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40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3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3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5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6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24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6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7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1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39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891AB-A5DE-4B73-BD73-E64188D30C1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76FF-FD4F-4FCA-8283-38175CA25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15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4800" dirty="0"/>
            </a:br>
            <a:r>
              <a:rPr lang="en-US" sz="4800" dirty="0"/>
              <a:t>Essential Process Modeling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Deepanjan Ran</a:t>
            </a:r>
          </a:p>
        </p:txBody>
      </p:sp>
    </p:spTree>
    <p:extLst>
      <p:ext uri="{BB962C8B-B14F-4D97-AF65-F5344CB8AC3E}">
        <p14:creationId xmlns:p14="http://schemas.microsoft.com/office/powerpoint/2010/main" val="42128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state the activities that are not dependent on each other and can be performed independently or concurrently are called parallel execution.</a:t>
            </a:r>
          </a:p>
          <a:p>
            <a:r>
              <a:rPr lang="en-US" dirty="0"/>
              <a:t>This gate is denoted with AND.</a:t>
            </a:r>
          </a:p>
          <a:p>
            <a:r>
              <a:rPr lang="en-US" dirty="0"/>
              <a:t>We use an AND-split to model the parallel execution of two or more branches, and an AND-join to synchronize the execution of two or more parallel branches. </a:t>
            </a:r>
          </a:p>
          <a:p>
            <a:r>
              <a:rPr lang="en-US" dirty="0"/>
              <a:t>AND gateway is depicted as a diamond with a “+” mark.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30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Execution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104" t="41940" r="15276" b="20144"/>
          <a:stretch/>
        </p:blipFill>
        <p:spPr bwMode="auto">
          <a:xfrm>
            <a:off x="1119499" y="2538102"/>
            <a:ext cx="9622565" cy="34781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065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Inclusive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7591"/>
            <a:ext cx="9613861" cy="3599316"/>
          </a:xfrm>
        </p:spPr>
        <p:txBody>
          <a:bodyPr/>
          <a:lstStyle/>
          <a:p>
            <a:r>
              <a:rPr lang="en-US" dirty="0"/>
              <a:t>Model situations where a decision may lead to one or more options being taken at the same time, we need to use an inclusive.</a:t>
            </a:r>
          </a:p>
          <a:p>
            <a:r>
              <a:rPr lang="en-US" dirty="0"/>
              <a:t>It is denoted with OR gateway.</a:t>
            </a:r>
          </a:p>
          <a:p>
            <a:r>
              <a:rPr lang="en-US" dirty="0"/>
              <a:t>This split is similar to exclusive decision or XOR gateway but in inclusive decision branches do not need to be mutually exclusive.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103" t="37369" r="15501" b="30493"/>
          <a:stretch/>
        </p:blipFill>
        <p:spPr bwMode="auto">
          <a:xfrm>
            <a:off x="1862984" y="4170347"/>
            <a:ext cx="7990318" cy="2521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250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Rework and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activities fail due to various reasons in the flow or the process. E.g. bounced </a:t>
            </a:r>
            <a:r>
              <a:rPr lang="en-US" dirty="0" err="1"/>
              <a:t>cheque</a:t>
            </a:r>
            <a:r>
              <a:rPr lang="en-US" dirty="0"/>
              <a:t>.</a:t>
            </a:r>
          </a:p>
          <a:p>
            <a:r>
              <a:rPr lang="en-US" dirty="0"/>
              <a:t>In this scenarios we need to redo the process from a particular stage or activity this where Rework and repetition comes in picture.</a:t>
            </a:r>
          </a:p>
          <a:p>
            <a:r>
              <a:rPr lang="en-US" dirty="0"/>
              <a:t>This is done on the activities that are performed more than once and can be reconsidered or rechecked.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2110" t="38041" r="15912" b="44077"/>
          <a:stretch/>
        </p:blipFill>
        <p:spPr bwMode="auto">
          <a:xfrm>
            <a:off x="847843" y="5029965"/>
            <a:ext cx="9586571" cy="1652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33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objects are also known as artifacts that are required to perform a activity, they are also produced as a out put of that activity.</a:t>
            </a:r>
          </a:p>
          <a:p>
            <a:r>
              <a:rPr lang="en-US" dirty="0"/>
              <a:t>Business objects are nothing but items or prerequisite that are required to perform an activity. They are mainly of data perspective.</a:t>
            </a:r>
          </a:p>
          <a:p>
            <a:r>
              <a:rPr lang="en-US" dirty="0"/>
              <a:t>Some business objects are also known as data objects in BPMN.</a:t>
            </a:r>
          </a:p>
          <a:p>
            <a:r>
              <a:rPr lang="en-US" dirty="0"/>
              <a:t>They can be physical object carrying information and data or electronic objects such as PDFs and emails.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20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3538" t="9511" r="14539" b="3508"/>
          <a:stretch/>
        </p:blipFill>
        <p:spPr bwMode="auto">
          <a:xfrm>
            <a:off x="512748" y="2059536"/>
            <a:ext cx="10451506" cy="4798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727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is one of the aspect to be considered in business process modeling.</a:t>
            </a:r>
          </a:p>
          <a:p>
            <a:r>
              <a:rPr lang="en-US" dirty="0"/>
              <a:t>Resource perspective is also called as organizational perspective.</a:t>
            </a:r>
          </a:p>
          <a:p>
            <a:r>
              <a:rPr lang="en-US" dirty="0"/>
              <a:t>It is a generic term to refer anyone or anything involved in the performance of process activity.</a:t>
            </a:r>
          </a:p>
          <a:p>
            <a:r>
              <a:rPr lang="en-US" dirty="0"/>
              <a:t>A resource can be person, software, machine etc.</a:t>
            </a:r>
          </a:p>
          <a:p>
            <a:r>
              <a:rPr lang="en-US" dirty="0"/>
              <a:t>There are two types of resources:</a:t>
            </a:r>
          </a:p>
          <a:p>
            <a:pPr lvl="1"/>
            <a:r>
              <a:rPr lang="en-US" dirty="0"/>
              <a:t>Active : that can autonomously perform an activity.</a:t>
            </a:r>
          </a:p>
          <a:p>
            <a:pPr lvl="1"/>
            <a:r>
              <a:rPr lang="en-US" dirty="0"/>
              <a:t>Passive : that are merely involved in the performance of an activity.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77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BPMN provides two constructs to model resource aspects:</a:t>
            </a:r>
          </a:p>
          <a:p>
            <a:pPr marL="0" indent="0">
              <a:buNone/>
            </a:pPr>
            <a:r>
              <a:rPr lang="en-US" dirty="0"/>
              <a:t> pools and lanes. </a:t>
            </a:r>
          </a:p>
          <a:p>
            <a:pPr marL="0" indent="0">
              <a:buNone/>
            </a:pPr>
            <a:r>
              <a:rPr lang="en-US" dirty="0"/>
              <a:t>Pools are generally used to model resource classes.</a:t>
            </a:r>
          </a:p>
          <a:p>
            <a:pPr marL="0" indent="0">
              <a:buNone/>
            </a:pPr>
            <a:r>
              <a:rPr lang="en-US" dirty="0"/>
              <a:t>lanes are used to partition a pool into sub-classes or single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49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0361" t="10216" r="10447" b="16653"/>
          <a:stretch/>
        </p:blipFill>
        <p:spPr bwMode="auto">
          <a:xfrm>
            <a:off x="470020" y="256374"/>
            <a:ext cx="10998436" cy="6494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419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making business model we usually end up constructing large models with many elements that can be confusing with respect to understandability.</a:t>
            </a:r>
          </a:p>
          <a:p>
            <a:r>
              <a:rPr lang="en-US" dirty="0"/>
              <a:t>For this purpose process decomposition is done.</a:t>
            </a:r>
          </a:p>
          <a:p>
            <a:r>
              <a:rPr lang="en-US" dirty="0"/>
              <a:t>To improve understandability, we can simplify the model by hiding certain parts within a sub-process.</a:t>
            </a:r>
          </a:p>
          <a:p>
            <a:r>
              <a:rPr lang="en-US" dirty="0"/>
              <a:t>A sub-process represents a self-contained, composite activity that can be broken down into smaller units of work.</a:t>
            </a:r>
          </a:p>
          <a:p>
            <a:r>
              <a:rPr lang="en-US" dirty="0"/>
              <a:t>These are also called as tasks which cannot be further minimized.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20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91594"/>
            <a:ext cx="9613861" cy="4371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IN" dirty="0"/>
              <a:t>First Steps with BPMN</a:t>
            </a:r>
          </a:p>
          <a:p>
            <a:r>
              <a:rPr lang="en-IN" dirty="0"/>
              <a:t>Branching and Merging</a:t>
            </a:r>
          </a:p>
          <a:p>
            <a:pPr lvl="1"/>
            <a:r>
              <a:rPr lang="en-IN" dirty="0"/>
              <a:t>Exclusive Decisions</a:t>
            </a:r>
          </a:p>
          <a:p>
            <a:pPr lvl="1"/>
            <a:r>
              <a:rPr lang="en-IN" dirty="0"/>
              <a:t>Parallel Execution</a:t>
            </a:r>
          </a:p>
          <a:p>
            <a:pPr lvl="1"/>
            <a:r>
              <a:rPr lang="en-IN" dirty="0"/>
              <a:t>Inclusive Decisions</a:t>
            </a:r>
          </a:p>
          <a:p>
            <a:pPr lvl="1"/>
            <a:r>
              <a:rPr lang="en-IN" dirty="0"/>
              <a:t>Rework and Repetition</a:t>
            </a:r>
          </a:p>
          <a:p>
            <a:r>
              <a:rPr lang="en-IN" dirty="0"/>
              <a:t>Business Objects</a:t>
            </a:r>
          </a:p>
          <a:p>
            <a:r>
              <a:rPr lang="en-IN" dirty="0"/>
              <a:t>Resources</a:t>
            </a:r>
          </a:p>
          <a:p>
            <a:r>
              <a:rPr lang="en-IN" dirty="0"/>
              <a:t>Process Decomposition</a:t>
            </a:r>
          </a:p>
          <a:p>
            <a:r>
              <a:rPr lang="en-IN" dirty="0"/>
              <a:t>Process Model Reuse</a:t>
            </a:r>
          </a:p>
        </p:txBody>
      </p:sp>
    </p:spTree>
    <p:extLst>
      <p:ext uri="{BB962C8B-B14F-4D97-AF65-F5344CB8AC3E}">
        <p14:creationId xmlns:p14="http://schemas.microsoft.com/office/powerpoint/2010/main" val="2407155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21785" t="23660" r="20411" b="12759"/>
          <a:stretch/>
        </p:blipFill>
        <p:spPr bwMode="auto">
          <a:xfrm>
            <a:off x="965675" y="1059679"/>
            <a:ext cx="9511469" cy="57000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5675" y="358924"/>
            <a:ext cx="32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before Decomposition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88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040" y="786213"/>
            <a:ext cx="310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after Decomposition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8608" t="38983" r="18454" b="26730"/>
          <a:stretch/>
        </p:blipFill>
        <p:spPr bwMode="auto">
          <a:xfrm>
            <a:off x="1034040" y="1529697"/>
            <a:ext cx="9280733" cy="3384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836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Model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model reuse is reutilization of sub processes within a process. </a:t>
            </a:r>
          </a:p>
          <a:p>
            <a:r>
              <a:rPr lang="en-US" dirty="0"/>
              <a:t>Usually sub processes are embedded within its parent process model and can be invoked within the parent process.</a:t>
            </a:r>
          </a:p>
          <a:p>
            <a:r>
              <a:rPr lang="en-US" dirty="0"/>
              <a:t>These sub process can be used in a different process by declaring the sub process as global.</a:t>
            </a:r>
          </a:p>
          <a:p>
            <a:r>
              <a:rPr lang="en-US" dirty="0"/>
              <a:t>These global sub processes are not embedded to within any process model. So can be invoked in different process.</a:t>
            </a:r>
          </a:p>
        </p:txBody>
      </p:sp>
    </p:spTree>
    <p:extLst>
      <p:ext uri="{BB962C8B-B14F-4D97-AF65-F5344CB8AC3E}">
        <p14:creationId xmlns:p14="http://schemas.microsoft.com/office/powerpoint/2010/main" val="399287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24960" t="27960" r="24407" b="23776"/>
          <a:stretch/>
        </p:blipFill>
        <p:spPr bwMode="auto">
          <a:xfrm>
            <a:off x="860826" y="686228"/>
            <a:ext cx="9744505" cy="5911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5675" y="307649"/>
            <a:ext cx="331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Model Reuse Example: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709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8704" y="2767280"/>
            <a:ext cx="5534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41048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Process modeling is an activity to know the process before hand or the process blueprint way before implementation.</a:t>
            </a:r>
            <a:endParaRPr lang="en-IN" dirty="0"/>
          </a:p>
          <a:p>
            <a:pPr lvl="0"/>
            <a:r>
              <a:rPr lang="en-US" dirty="0"/>
              <a:t>Process modeling helps understand how the flow should be and how all the components and elements should fall in the right place.</a:t>
            </a:r>
            <a:endParaRPr lang="en-IN" dirty="0"/>
          </a:p>
          <a:p>
            <a:pPr lvl="0"/>
            <a:r>
              <a:rPr lang="en-US" dirty="0"/>
              <a:t>Process modeling is understanding the process and sharing the understanding with people involved in the process.</a:t>
            </a:r>
            <a:endParaRPr lang="en-IN" dirty="0"/>
          </a:p>
          <a:p>
            <a:pPr lvl="0"/>
            <a:r>
              <a:rPr lang="en-US" dirty="0"/>
              <a:t>This also helps in identifying risks and errors with the process beforehand.</a:t>
            </a:r>
            <a:endParaRPr lang="en-IN" dirty="0"/>
          </a:p>
          <a:p>
            <a:pPr lvl="0"/>
            <a:r>
              <a:rPr lang="en-US" dirty="0"/>
              <a:t>In the same way it also helps in analyzing the business model to make changes to the same for better performance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3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Steps with BPMN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BPMN is nothing but a Business Process Model and Notation, which deals with a graphical representation of a business model with notations for better understanding.</a:t>
            </a:r>
          </a:p>
          <a:p>
            <a:pPr lvl="0"/>
            <a:r>
              <a:rPr lang="en-IN" dirty="0"/>
              <a:t>Basic concepts of BPMN are element, activity, and arc.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1710" t="29170" r="25489" b="57253"/>
          <a:stretch/>
        </p:blipFill>
        <p:spPr bwMode="auto">
          <a:xfrm>
            <a:off x="992600" y="3996772"/>
            <a:ext cx="10206800" cy="1669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957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Steps with BPMN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961" t="34144" r="15297" b="49588"/>
          <a:stretch/>
        </p:blipFill>
        <p:spPr bwMode="auto">
          <a:xfrm>
            <a:off x="1289050" y="2219598"/>
            <a:ext cx="9613900" cy="1209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297" y="3854153"/>
            <a:ext cx="106506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token, to identify the state of the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indicated with dots that can be of different colors.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at the start of the event and are carried throughout the process until they are destroyed </a:t>
            </a:r>
          </a:p>
          <a:p>
            <a:r>
              <a:rPr lang="en-US" dirty="0"/>
              <a:t>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8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Steps with BPMN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Standard naming conventions:</a:t>
            </a:r>
          </a:p>
          <a:p>
            <a:r>
              <a:rPr lang="en-US" dirty="0"/>
              <a:t>It is always better to label the activities and events.</a:t>
            </a:r>
          </a:p>
          <a:p>
            <a:r>
              <a:rPr lang="en-US" dirty="0"/>
              <a:t>As thumb rule avoid labels with more then 5 words.</a:t>
            </a:r>
          </a:p>
          <a:p>
            <a:r>
              <a:rPr lang="en-US" dirty="0"/>
              <a:t>For activities, the label should begin with a verb in the imperative form followed by a noun referring to a business object, e.g. “Approve order” also noun can be followed by adjective such as </a:t>
            </a:r>
            <a:r>
              <a:rPr lang="en-IN" dirty="0"/>
              <a:t>“Issue driver license”</a:t>
            </a:r>
          </a:p>
          <a:p>
            <a:r>
              <a:rPr lang="en-US" dirty="0"/>
              <a:t>For events, the label should begin with a noun and end with a past participle, e.g. “Invoice emitted”.</a:t>
            </a:r>
          </a:p>
          <a:p>
            <a:r>
              <a:rPr lang="en-US" dirty="0"/>
              <a:t>The name of the process model should be a noun preceded by an adjective. E.g. </a:t>
            </a:r>
            <a:r>
              <a:rPr lang="en-IN" dirty="0"/>
              <a:t>“loan origination”.</a:t>
            </a:r>
          </a:p>
          <a:p>
            <a:r>
              <a:rPr lang="en-US" dirty="0"/>
              <a:t>Process names are usually in lower case.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76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Branching and merging deals with splitting the process in different branches and similarly combining different split branches into one flow.</a:t>
            </a:r>
          </a:p>
          <a:p>
            <a:r>
              <a:rPr lang="en-US" dirty="0"/>
              <a:t>This is usually done when activities and events are not performed sequentially.</a:t>
            </a:r>
          </a:p>
          <a:p>
            <a:r>
              <a:rPr lang="en-US" dirty="0"/>
              <a:t>This is applied on concurrent activities. That means the process has 2 or more activities that do not require to be in sequence and can run parallel at same time. E.g. Notification and disbursement activity can run parallel without depending on each other.</a:t>
            </a:r>
          </a:p>
          <a:p>
            <a:r>
              <a:rPr lang="en-US" dirty="0"/>
              <a:t>The term gateway implies that there is a gating mechanism that either allows or disallows passage of tokens through the gateway.</a:t>
            </a:r>
          </a:p>
          <a:p>
            <a:r>
              <a:rPr lang="en-US" dirty="0"/>
              <a:t>These token when arrive at a gateway can either merge or split depending on the gateway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1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has four different types</a:t>
            </a:r>
          </a:p>
          <a:p>
            <a:pPr lvl="1"/>
            <a:r>
              <a:rPr lang="en-IN" dirty="0"/>
              <a:t>Exclusive Decisions</a:t>
            </a:r>
          </a:p>
          <a:p>
            <a:pPr lvl="1"/>
            <a:r>
              <a:rPr lang="en-IN" dirty="0"/>
              <a:t>Parallel Execution</a:t>
            </a:r>
          </a:p>
          <a:p>
            <a:pPr lvl="1"/>
            <a:r>
              <a:rPr lang="en-IN" dirty="0"/>
              <a:t>Inclusive Decisions</a:t>
            </a:r>
          </a:p>
          <a:p>
            <a:pPr lvl="1"/>
            <a:r>
              <a:rPr lang="en-IN" dirty="0"/>
              <a:t>Rework and Repetition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43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Decision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35448"/>
            <a:ext cx="9613861" cy="21154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also called as XOR.</a:t>
            </a:r>
          </a:p>
          <a:p>
            <a:r>
              <a:rPr lang="en-US" dirty="0"/>
              <a:t>We use an XOR-join to merge two or more alternative branches that may have previously been forked with an XOR-split. </a:t>
            </a:r>
          </a:p>
          <a:p>
            <a:r>
              <a:rPr lang="en-US" dirty="0"/>
              <a:t>It is mutually exclusive conditions, i.e. only one of them can be true every time the XOR-split is reached by a token</a:t>
            </a:r>
          </a:p>
          <a:p>
            <a:r>
              <a:rPr lang="en-US" dirty="0"/>
              <a:t>An XOR gateway is indicated with an empty diamond or with a diamond marked with an “X”.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026" t="20029" r="15365" b="41256"/>
          <a:stretch/>
        </p:blipFill>
        <p:spPr bwMode="auto">
          <a:xfrm>
            <a:off x="2024886" y="4352217"/>
            <a:ext cx="7845506" cy="22964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97661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3">
      <a:dk1>
        <a:srgbClr val="FFFFFF"/>
      </a:dk1>
      <a:lt1>
        <a:srgbClr val="171717"/>
      </a:lt1>
      <a:dk2>
        <a:srgbClr val="F2F2F2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884</TotalTime>
  <Words>1144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Trebuchet MS</vt:lpstr>
      <vt:lpstr>Berlin</vt:lpstr>
      <vt:lpstr> Essential Process Modeling</vt:lpstr>
      <vt:lpstr>Contents:</vt:lpstr>
      <vt:lpstr>Introduction</vt:lpstr>
      <vt:lpstr>First Steps with BPMN</vt:lpstr>
      <vt:lpstr>First Steps with BPMN</vt:lpstr>
      <vt:lpstr>First Steps with BPMN</vt:lpstr>
      <vt:lpstr>Branching and Merging</vt:lpstr>
      <vt:lpstr>Branching and Merging</vt:lpstr>
      <vt:lpstr>Exclusive Decision</vt:lpstr>
      <vt:lpstr>Parallel Execution</vt:lpstr>
      <vt:lpstr>Parallel Execution</vt:lpstr>
      <vt:lpstr>Inclusive Decisions</vt:lpstr>
      <vt:lpstr>Rework and Repetition</vt:lpstr>
      <vt:lpstr>Business Objects</vt:lpstr>
      <vt:lpstr>Business Objects</vt:lpstr>
      <vt:lpstr>Resources</vt:lpstr>
      <vt:lpstr>Resources</vt:lpstr>
      <vt:lpstr>PowerPoint Presentation</vt:lpstr>
      <vt:lpstr>Process Decomposition</vt:lpstr>
      <vt:lpstr>PowerPoint Presentation</vt:lpstr>
      <vt:lpstr>PowerPoint Presentation</vt:lpstr>
      <vt:lpstr>Process Model Reuse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Essential Process Modeling</dc:title>
  <dc:creator>Deepanjan Rane</dc:creator>
  <cp:lastModifiedBy>Deepanjan Rane</cp:lastModifiedBy>
  <cp:revision>31</cp:revision>
  <dcterms:created xsi:type="dcterms:W3CDTF">2022-11-08T08:46:57Z</dcterms:created>
  <dcterms:modified xsi:type="dcterms:W3CDTF">2023-12-14T04:47:49Z</dcterms:modified>
</cp:coreProperties>
</file>