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8" r:id="rId3"/>
    <p:sldId id="257" r:id="rId4"/>
    <p:sldId id="259" r:id="rId5"/>
    <p:sldId id="260" r:id="rId6"/>
    <p:sldId id="261" r:id="rId7"/>
    <p:sldId id="262" r:id="rId8"/>
    <p:sldId id="265" r:id="rId9"/>
    <p:sldId id="273" r:id="rId10"/>
    <p:sldId id="281" r:id="rId11"/>
    <p:sldId id="282" r:id="rId12"/>
    <p:sldId id="280" r:id="rId13"/>
    <p:sldId id="267" r:id="rId14"/>
    <p:sldId id="277" r:id="rId15"/>
    <p:sldId id="276" r:id="rId16"/>
    <p:sldId id="278" r:id="rId17"/>
    <p:sldId id="279" r:id="rId18"/>
    <p:sldId id="275" r:id="rId19"/>
    <p:sldId id="263" r:id="rId20"/>
    <p:sldId id="271" r:id="rId21"/>
    <p:sldId id="26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249" autoAdjust="0"/>
    <p:restoredTop sz="86855" autoAdjust="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5983E0-0DF8-4548-BB58-5C7D5EB36C2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25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983E0-0DF8-4548-BB58-5C7D5EB36C2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6890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983E0-0DF8-4548-BB58-5C7D5EB36C2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257495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5983E0-0DF8-4548-BB58-5C7D5EB36C2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137045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5983E0-0DF8-4548-BB58-5C7D5EB36C20}"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C638B-57DC-4350-A455-FBE10FC2712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8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5983E0-0DF8-4548-BB58-5C7D5EB36C20}"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1519528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5983E0-0DF8-4548-BB58-5C7D5EB36C20}"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77925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5983E0-0DF8-4548-BB58-5C7D5EB36C20}"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43087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5983E0-0DF8-4548-BB58-5C7D5EB36C20}" type="datetimeFigureOut">
              <a:rPr lang="en-US" smtClean="0"/>
              <a:t>11/19/2018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38194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5983E0-0DF8-4548-BB58-5C7D5EB36C20}" type="datetimeFigureOut">
              <a:rPr lang="en-US" smtClean="0"/>
              <a:t>11/19/2018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57C638B-57DC-4350-A455-FBE10FC27124}" type="slidenum">
              <a:rPr lang="en-US" smtClean="0"/>
              <a:t>‹#›</a:t>
            </a:fld>
            <a:endParaRPr lang="en-US"/>
          </a:p>
        </p:txBody>
      </p:sp>
    </p:spTree>
    <p:extLst>
      <p:ext uri="{BB962C8B-B14F-4D97-AF65-F5344CB8AC3E}">
        <p14:creationId xmlns:p14="http://schemas.microsoft.com/office/powerpoint/2010/main" val="393565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5983E0-0DF8-4548-BB58-5C7D5EB36C20}"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C638B-57DC-4350-A455-FBE10FC27124}" type="slidenum">
              <a:rPr lang="en-US" smtClean="0"/>
              <a:t>‹#›</a:t>
            </a:fld>
            <a:endParaRPr lang="en-US"/>
          </a:p>
        </p:txBody>
      </p:sp>
    </p:spTree>
    <p:extLst>
      <p:ext uri="{BB962C8B-B14F-4D97-AF65-F5344CB8AC3E}">
        <p14:creationId xmlns:p14="http://schemas.microsoft.com/office/powerpoint/2010/main" val="2589028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5983E0-0DF8-4548-BB58-5C7D5EB36C20}" type="datetimeFigureOut">
              <a:rPr lang="en-US" smtClean="0"/>
              <a:t>11/19/2018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57C638B-57DC-4350-A455-FBE10FC2712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710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medicalnewstoday.com/articles/8887.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562CA2C-42BA-43B2-AEE2-9465625A75B4}"/>
              </a:ext>
            </a:extLst>
          </p:cNvPr>
          <p:cNvPicPr/>
          <p:nvPr/>
        </p:nvPicPr>
        <p:blipFill>
          <a:blip r:embed="rId2" cstate="print"/>
          <a:srcRect/>
          <a:stretch>
            <a:fillRect/>
          </a:stretch>
        </p:blipFill>
        <p:spPr bwMode="auto">
          <a:xfrm>
            <a:off x="5412328" y="2864901"/>
            <a:ext cx="1367342" cy="1440160"/>
          </a:xfrm>
          <a:prstGeom prst="rect">
            <a:avLst/>
          </a:prstGeom>
          <a:noFill/>
          <a:ln w="9525">
            <a:noFill/>
            <a:miter lim="800000"/>
            <a:headEnd/>
            <a:tailEnd/>
          </a:ln>
        </p:spPr>
      </p:pic>
      <p:sp>
        <p:nvSpPr>
          <p:cNvPr id="5" name="TextBox 4">
            <a:extLst>
              <a:ext uri="{FF2B5EF4-FFF2-40B4-BE49-F238E27FC236}">
                <a16:creationId xmlns:a16="http://schemas.microsoft.com/office/drawing/2014/main" xmlns="" id="{02962D4E-C94E-41BC-B779-2E7117DCEF3C}"/>
              </a:ext>
            </a:extLst>
          </p:cNvPr>
          <p:cNvSpPr txBox="1"/>
          <p:nvPr/>
        </p:nvSpPr>
        <p:spPr>
          <a:xfrm>
            <a:off x="2310580" y="125087"/>
            <a:ext cx="7598735" cy="954107"/>
          </a:xfrm>
          <a:prstGeom prst="rect">
            <a:avLst/>
          </a:prstGeom>
          <a:noFill/>
        </p:spPr>
        <p:txBody>
          <a:bodyPr wrap="square" rtlCol="0">
            <a:spAutoFit/>
          </a:bodyPr>
          <a:lstStyle/>
          <a:p>
            <a:pPr algn="ctr"/>
            <a:r>
              <a:rPr lang="en-US" sz="2800" b="1" dirty="0"/>
              <a:t>IDENTIFICATION OF ARRHYTHMIA USING     </a:t>
            </a:r>
            <a:br>
              <a:rPr lang="en-US" sz="2800" b="1" dirty="0"/>
            </a:br>
            <a:r>
              <a:rPr lang="en-US" sz="2800" b="1" dirty="0"/>
              <a:t> ELECTROCARDIOGRAM DATA</a:t>
            </a:r>
            <a:endParaRPr lang="en-IN" sz="2800" b="1" dirty="0">
              <a:effectLst>
                <a:outerShdw blurRad="38100" dist="38100" dir="2700000" algn="tl">
                  <a:srgbClr val="000000">
                    <a:alpha val="43137"/>
                  </a:srgbClr>
                </a:outerShdw>
              </a:effectLst>
              <a:cs typeface="Times New Roman" pitchFamily="18" charset="0"/>
            </a:endParaRPr>
          </a:p>
        </p:txBody>
      </p:sp>
      <p:sp>
        <p:nvSpPr>
          <p:cNvPr id="6" name="TextBox 5">
            <a:extLst>
              <a:ext uri="{FF2B5EF4-FFF2-40B4-BE49-F238E27FC236}">
                <a16:creationId xmlns:a16="http://schemas.microsoft.com/office/drawing/2014/main" xmlns="" id="{BCCD15EB-6891-4D22-9A64-B5DEFC31FD62}"/>
              </a:ext>
            </a:extLst>
          </p:cNvPr>
          <p:cNvSpPr txBox="1"/>
          <p:nvPr/>
        </p:nvSpPr>
        <p:spPr>
          <a:xfrm>
            <a:off x="4333196" y="1323161"/>
            <a:ext cx="3553501" cy="1477328"/>
          </a:xfrm>
          <a:prstGeom prst="rect">
            <a:avLst/>
          </a:prstGeom>
          <a:noFill/>
        </p:spPr>
        <p:txBody>
          <a:bodyPr wrap="square" rtlCol="0">
            <a:spAutoFit/>
          </a:bodyPr>
          <a:lstStyle/>
          <a:p>
            <a:pPr algn="ctr"/>
            <a:r>
              <a:rPr lang="en-IN" dirty="0">
                <a:latin typeface="Calibri Light" panose="020F0302020204030204" pitchFamily="34" charset="0"/>
                <a:cs typeface="Calibri Light" panose="020F0302020204030204" pitchFamily="34" charset="0"/>
              </a:rPr>
              <a:t>Presented By: </a:t>
            </a:r>
          </a:p>
          <a:p>
            <a:pPr algn="ctr"/>
            <a:r>
              <a:rPr lang="en-IN" b="1" dirty="0">
                <a:latin typeface="Calibri Light" panose="020F0302020204030204" pitchFamily="34" charset="0"/>
                <a:cs typeface="Calibri Light" panose="020F0302020204030204" pitchFamily="34" charset="0"/>
              </a:rPr>
              <a:t>Group - 4</a:t>
            </a:r>
          </a:p>
          <a:p>
            <a:pPr algn="ctr"/>
            <a:r>
              <a:rPr lang="en-IN" b="1" dirty="0">
                <a:latin typeface="Calibri Light" panose="020F0302020204030204" pitchFamily="34" charset="0"/>
                <a:cs typeface="Calibri Light" panose="020F0302020204030204" pitchFamily="34" charset="0"/>
              </a:rPr>
              <a:t>Aman Agarwal (20155066)</a:t>
            </a:r>
          </a:p>
          <a:p>
            <a:pPr algn="ctr"/>
            <a:r>
              <a:rPr lang="en-IN" b="1" dirty="0">
                <a:latin typeface="Calibri Light" panose="020F0302020204030204" pitchFamily="34" charset="0"/>
                <a:cs typeface="Calibri Light" panose="020F0302020204030204" pitchFamily="34" charset="0"/>
              </a:rPr>
              <a:t>Deepanjan Saha (20152048)</a:t>
            </a:r>
          </a:p>
          <a:p>
            <a:pPr algn="ctr"/>
            <a:r>
              <a:rPr lang="en-IN" b="1" dirty="0">
                <a:latin typeface="Calibri Light" panose="020F0302020204030204" pitchFamily="34" charset="0"/>
                <a:cs typeface="Calibri Light" panose="020F0302020204030204" pitchFamily="34" charset="0"/>
              </a:rPr>
              <a:t>Pawan Kumar Thapa (20155032)</a:t>
            </a:r>
          </a:p>
        </p:txBody>
      </p:sp>
      <p:sp>
        <p:nvSpPr>
          <p:cNvPr id="7" name="TextBox 6">
            <a:extLst>
              <a:ext uri="{FF2B5EF4-FFF2-40B4-BE49-F238E27FC236}">
                <a16:creationId xmlns:a16="http://schemas.microsoft.com/office/drawing/2014/main" xmlns="" id="{B13D5FD0-5973-47A9-ABCF-B8AE2D139E2B}"/>
              </a:ext>
            </a:extLst>
          </p:cNvPr>
          <p:cNvSpPr txBox="1"/>
          <p:nvPr/>
        </p:nvSpPr>
        <p:spPr>
          <a:xfrm>
            <a:off x="5122656" y="4493994"/>
            <a:ext cx="1946687" cy="646331"/>
          </a:xfrm>
          <a:prstGeom prst="rect">
            <a:avLst/>
          </a:prstGeom>
          <a:noFill/>
        </p:spPr>
        <p:txBody>
          <a:bodyPr wrap="none" rtlCol="0">
            <a:spAutoFit/>
          </a:bodyPr>
          <a:lstStyle/>
          <a:p>
            <a:pPr algn="ctr"/>
            <a:r>
              <a:rPr lang="en-IN" dirty="0">
                <a:latin typeface="Calibri" panose="020F0502020204030204" pitchFamily="34" charset="0"/>
                <a:cs typeface="Calibri" panose="020F0502020204030204" pitchFamily="34" charset="0"/>
              </a:rPr>
              <a:t>Under guidance of</a:t>
            </a:r>
          </a:p>
          <a:p>
            <a:pPr algn="ctr"/>
            <a:r>
              <a:rPr lang="en-IN" b="1" dirty="0">
                <a:latin typeface="Calibri" panose="020F0502020204030204" pitchFamily="34" charset="0"/>
                <a:cs typeface="Calibri" panose="020F0502020204030204" pitchFamily="34" charset="0"/>
              </a:rPr>
              <a:t>Prof. Haranath Kar</a:t>
            </a:r>
          </a:p>
        </p:txBody>
      </p:sp>
      <p:sp>
        <p:nvSpPr>
          <p:cNvPr id="8" name="TextBox 7">
            <a:extLst>
              <a:ext uri="{FF2B5EF4-FFF2-40B4-BE49-F238E27FC236}">
                <a16:creationId xmlns:a16="http://schemas.microsoft.com/office/drawing/2014/main" xmlns="" id="{2B8D4623-67C3-4B34-A516-235A6FB89D99}"/>
              </a:ext>
            </a:extLst>
          </p:cNvPr>
          <p:cNvSpPr txBox="1"/>
          <p:nvPr/>
        </p:nvSpPr>
        <p:spPr>
          <a:xfrm>
            <a:off x="2769418" y="5329258"/>
            <a:ext cx="6681060" cy="923330"/>
          </a:xfrm>
          <a:prstGeom prst="rect">
            <a:avLst/>
          </a:prstGeom>
          <a:noFill/>
        </p:spPr>
        <p:txBody>
          <a:bodyPr wrap="none" rtlCol="0">
            <a:spAutoFit/>
          </a:bodyPr>
          <a:lstStyle/>
          <a:p>
            <a:pPr algn="ctr"/>
            <a:r>
              <a:rPr lang="en-IN" dirty="0">
                <a:latin typeface="+mj-lt"/>
                <a:cs typeface="Times New Roman" pitchFamily="18" charset="0"/>
              </a:rPr>
              <a:t>DEPARTMENT OF ELECTRONICS AND COMMUNICATION ENGINEERING</a:t>
            </a:r>
          </a:p>
          <a:p>
            <a:pPr algn="ctr"/>
            <a:r>
              <a:rPr lang="en-IN" dirty="0">
                <a:latin typeface="+mj-lt"/>
                <a:cs typeface="Times New Roman" pitchFamily="18" charset="0"/>
              </a:rPr>
              <a:t>MOTILAL NEHRU NATIONAL INSTITUTE OF </a:t>
            </a:r>
            <a:r>
              <a:rPr lang="en-IN" dirty="0" smtClean="0">
                <a:latin typeface="+mj-lt"/>
                <a:cs typeface="Times New Roman" pitchFamily="18" charset="0"/>
              </a:rPr>
              <a:t>TECHNOLOGY ALLAHABAD</a:t>
            </a:r>
            <a:endParaRPr lang="en-IN" dirty="0">
              <a:latin typeface="+mj-lt"/>
              <a:cs typeface="Times New Roman" pitchFamily="18" charset="0"/>
            </a:endParaRPr>
          </a:p>
          <a:p>
            <a:pPr algn="ctr"/>
            <a:r>
              <a:rPr lang="en-IN" dirty="0" smtClean="0">
                <a:latin typeface="+mj-lt"/>
                <a:cs typeface="Times New Roman" pitchFamily="18" charset="0"/>
              </a:rPr>
              <a:t>PRAYAGRAJ-211004</a:t>
            </a:r>
            <a:r>
              <a:rPr lang="en-IN" dirty="0">
                <a:latin typeface="+mj-lt"/>
                <a:cs typeface="Times New Roman" pitchFamily="18" charset="0"/>
              </a:rPr>
              <a:t>, INDIA</a:t>
            </a:r>
          </a:p>
        </p:txBody>
      </p:sp>
    </p:spTree>
    <p:extLst>
      <p:ext uri="{BB962C8B-B14F-4D97-AF65-F5344CB8AC3E}">
        <p14:creationId xmlns:p14="http://schemas.microsoft.com/office/powerpoint/2010/main" val="286041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436614-D899-4582-846F-F711FE6E3D96}"/>
              </a:ext>
            </a:extLst>
          </p:cNvPr>
          <p:cNvSpPr txBox="1"/>
          <p:nvPr/>
        </p:nvSpPr>
        <p:spPr>
          <a:xfrm>
            <a:off x="1552918" y="277278"/>
            <a:ext cx="8790317" cy="830997"/>
          </a:xfrm>
          <a:prstGeom prst="rect">
            <a:avLst/>
          </a:prstGeom>
          <a:noFill/>
        </p:spPr>
        <p:txBody>
          <a:bodyPr wrap="square" rtlCol="0">
            <a:spAutoFit/>
          </a:bodyPr>
          <a:lstStyle/>
          <a:p>
            <a:pPr algn="ctr"/>
            <a:r>
              <a:rPr lang="en-US" sz="4800" dirty="0" smtClean="0"/>
              <a:t>HEARTBEAT SEGMENTATION</a:t>
            </a:r>
            <a:endParaRPr lang="en-US" sz="4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720" y="1325880"/>
            <a:ext cx="4978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4920" y="1325880"/>
            <a:ext cx="4978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36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436614-D899-4582-846F-F711FE6E3D96}"/>
              </a:ext>
            </a:extLst>
          </p:cNvPr>
          <p:cNvSpPr txBox="1"/>
          <p:nvPr/>
        </p:nvSpPr>
        <p:spPr>
          <a:xfrm>
            <a:off x="1552918" y="277278"/>
            <a:ext cx="8790317" cy="830997"/>
          </a:xfrm>
          <a:prstGeom prst="rect">
            <a:avLst/>
          </a:prstGeom>
          <a:noFill/>
        </p:spPr>
        <p:txBody>
          <a:bodyPr wrap="square" rtlCol="0">
            <a:spAutoFit/>
          </a:bodyPr>
          <a:lstStyle/>
          <a:p>
            <a:pPr algn="ctr"/>
            <a:r>
              <a:rPr lang="en-US" sz="4800" dirty="0" smtClean="0"/>
              <a:t>HEARTBEAT SEGMENTATION</a:t>
            </a:r>
            <a:endParaRPr lang="en-US" sz="4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1325880"/>
            <a:ext cx="5201920" cy="390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xmlns="" id="{65F99C48-7CBA-448A-B42C-801A5E29A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694" y="1584778"/>
            <a:ext cx="5285826" cy="347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6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436614-D899-4582-846F-F711FE6E3D96}"/>
              </a:ext>
            </a:extLst>
          </p:cNvPr>
          <p:cNvSpPr txBox="1"/>
          <p:nvPr/>
        </p:nvSpPr>
        <p:spPr>
          <a:xfrm>
            <a:off x="1552918" y="277278"/>
            <a:ext cx="8790317" cy="830997"/>
          </a:xfrm>
          <a:prstGeom prst="rect">
            <a:avLst/>
          </a:prstGeom>
          <a:noFill/>
        </p:spPr>
        <p:txBody>
          <a:bodyPr wrap="square" rtlCol="0">
            <a:spAutoFit/>
          </a:bodyPr>
          <a:lstStyle/>
          <a:p>
            <a:pPr algn="ctr"/>
            <a:r>
              <a:rPr lang="en-US" sz="4800" dirty="0" smtClean="0"/>
              <a:t>HEARTBEAT SEGMENTATION</a:t>
            </a:r>
            <a:endParaRPr lang="en-US" sz="4800" dirty="0"/>
          </a:p>
        </p:txBody>
      </p:sp>
      <p:sp>
        <p:nvSpPr>
          <p:cNvPr id="4" name="Rectangle 3"/>
          <p:cNvSpPr/>
          <p:nvPr/>
        </p:nvSpPr>
        <p:spPr>
          <a:xfrm>
            <a:off x="1149530" y="1394435"/>
            <a:ext cx="10128070" cy="3970318"/>
          </a:xfrm>
          <a:prstGeom prst="rect">
            <a:avLst/>
          </a:prstGeom>
        </p:spPr>
        <p:txBody>
          <a:bodyPr wrap="square">
            <a:spAutoFit/>
          </a:bodyPr>
          <a:lstStyle/>
          <a:p>
            <a:r>
              <a:rPr lang="en-IN" dirty="0" smtClean="0"/>
              <a:t>Sensitivity </a:t>
            </a:r>
            <a:r>
              <a:rPr lang="en-IN" dirty="0"/>
              <a:t>refers to the test's ability to correctly detect ill patients who do have the condition. In the example of a medical test used to identify a disease, the sensitivity of the test is the proportion of people who test positive for the disease among those who have the disease. Mathematically, this can be expressed as:</a:t>
            </a:r>
          </a:p>
          <a:p>
            <a:pPr algn="ctr"/>
            <a:r>
              <a:rPr lang="en-IN" dirty="0" smtClean="0"/>
              <a:t>Sensitivity </a:t>
            </a:r>
            <a:r>
              <a:rPr lang="en-IN" dirty="0"/>
              <a:t>= TP/ (TP + FN</a:t>
            </a:r>
            <a:r>
              <a:rPr lang="en-IN" dirty="0" smtClean="0"/>
              <a:t>)</a:t>
            </a:r>
          </a:p>
          <a:p>
            <a:pPr algn="ctr"/>
            <a:endParaRPr lang="en-IN" dirty="0"/>
          </a:p>
          <a:p>
            <a:pPr lvl="0"/>
            <a:r>
              <a:rPr lang="en-IN" dirty="0"/>
              <a:t>The positive predictivity is defined as </a:t>
            </a:r>
            <a:endParaRPr lang="en-IN" dirty="0" smtClean="0"/>
          </a:p>
          <a:p>
            <a:pPr lvl="0"/>
            <a:endParaRPr lang="en-IN" dirty="0"/>
          </a:p>
          <a:p>
            <a:pPr algn="ctr"/>
            <a:r>
              <a:rPr lang="en-IN" dirty="0" smtClean="0"/>
              <a:t>Positive </a:t>
            </a:r>
            <a:r>
              <a:rPr lang="en-IN" dirty="0"/>
              <a:t>predictivity = TP/ (TP + FP</a:t>
            </a:r>
            <a:r>
              <a:rPr lang="en-IN" dirty="0" smtClean="0"/>
              <a:t>),</a:t>
            </a:r>
          </a:p>
          <a:p>
            <a:pPr algn="ctr"/>
            <a:endParaRPr lang="en-IN" dirty="0"/>
          </a:p>
          <a:p>
            <a:r>
              <a:rPr lang="en-IN" dirty="0"/>
              <a:t>where TP (True Positive), FP (False Positive) and FN (False Negative) indicate the number of heartbeats correctly segmented, number of segmentations that do not correspond to the heart-beats, and number of segmentations that were not performed, respectively</a:t>
            </a:r>
            <a:r>
              <a:rPr lang="en-IN" dirty="0" smtClean="0"/>
              <a:t>.</a:t>
            </a:r>
            <a:endParaRPr lang="en-IN" dirty="0"/>
          </a:p>
          <a:p>
            <a:endParaRPr lang="en-IN" dirty="0"/>
          </a:p>
        </p:txBody>
      </p:sp>
    </p:spTree>
    <p:extLst>
      <p:ext uri="{BB962C8B-B14F-4D97-AF65-F5344CB8AC3E}">
        <p14:creationId xmlns:p14="http://schemas.microsoft.com/office/powerpoint/2010/main" val="6820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9F7BF90F-E96D-466D-96F2-5BB79E6C333B}"/>
              </a:ext>
            </a:extLst>
          </p:cNvPr>
          <p:cNvSpPr txBox="1"/>
          <p:nvPr/>
        </p:nvSpPr>
        <p:spPr>
          <a:xfrm>
            <a:off x="1535501" y="146649"/>
            <a:ext cx="8790317" cy="830997"/>
          </a:xfrm>
          <a:prstGeom prst="rect">
            <a:avLst/>
          </a:prstGeom>
          <a:noFill/>
        </p:spPr>
        <p:txBody>
          <a:bodyPr wrap="square" rtlCol="0">
            <a:spAutoFit/>
          </a:bodyPr>
          <a:lstStyle/>
          <a:p>
            <a:pPr algn="ctr"/>
            <a:r>
              <a:rPr lang="en-US" sz="4800" dirty="0" smtClean="0"/>
              <a:t>FEATURE EXTRACTION</a:t>
            </a:r>
            <a:endParaRPr lang="en-US" sz="4800" dirty="0"/>
          </a:p>
        </p:txBody>
      </p:sp>
      <p:sp>
        <p:nvSpPr>
          <p:cNvPr id="13" name="TextBox 12">
            <a:extLst>
              <a:ext uri="{FF2B5EF4-FFF2-40B4-BE49-F238E27FC236}">
                <a16:creationId xmlns:a16="http://schemas.microsoft.com/office/drawing/2014/main" xmlns="" id="{5D12E88C-1467-4DA5-A7F6-BC67DB03BDF6}"/>
              </a:ext>
            </a:extLst>
          </p:cNvPr>
          <p:cNvSpPr txBox="1"/>
          <p:nvPr/>
        </p:nvSpPr>
        <p:spPr>
          <a:xfrm>
            <a:off x="914400" y="1348509"/>
            <a:ext cx="10363200" cy="3139321"/>
          </a:xfrm>
          <a:prstGeom prst="rect">
            <a:avLst/>
          </a:prstGeom>
          <a:noFill/>
        </p:spPr>
        <p:txBody>
          <a:bodyPr wrap="square" rtlCol="0">
            <a:spAutoFit/>
          </a:bodyPr>
          <a:lstStyle/>
          <a:p>
            <a:endParaRPr lang="en-IN" dirty="0"/>
          </a:p>
          <a:p>
            <a:r>
              <a:rPr lang="en-IN" sz="2800" dirty="0"/>
              <a:t>The features can be extracted in various forms directly from the ECG signal’s morphology in the time domain and/or in the frequency domain or from the cardiac rhythm. Since we know the R-R peaks hence we take 100 points in each R-R interval. After this we pass those sample points to discrete wavelet transform (DWT).</a:t>
            </a:r>
            <a:r>
              <a:rPr lang="en-US" sz="2000" dirty="0"/>
              <a:t/>
            </a:r>
            <a:br>
              <a:rPr lang="en-US" sz="2000" dirty="0"/>
            </a:br>
            <a:endParaRPr lang="en-US" sz="2000" dirty="0"/>
          </a:p>
          <a:p>
            <a:endParaRPr lang="en-IN" sz="2000" dirty="0"/>
          </a:p>
        </p:txBody>
      </p:sp>
    </p:spTree>
    <p:extLst>
      <p:ext uri="{BB962C8B-B14F-4D97-AF65-F5344CB8AC3E}">
        <p14:creationId xmlns:p14="http://schemas.microsoft.com/office/powerpoint/2010/main" val="8677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7042" y="491706"/>
            <a:ext cx="7824158" cy="830997"/>
          </a:xfrm>
          <a:prstGeom prst="rect">
            <a:avLst/>
          </a:prstGeom>
          <a:noFill/>
        </p:spPr>
        <p:txBody>
          <a:bodyPr wrap="square" rtlCol="0">
            <a:spAutoFit/>
          </a:bodyPr>
          <a:lstStyle/>
          <a:p>
            <a:pPr algn="ctr"/>
            <a:r>
              <a:rPr lang="en-US" sz="4800" dirty="0" smtClean="0"/>
              <a:t>    LEARNING ALGORITHMS</a:t>
            </a:r>
            <a:endParaRPr lang="en-US" sz="4800" dirty="0"/>
          </a:p>
        </p:txBody>
      </p:sp>
      <p:sp>
        <p:nvSpPr>
          <p:cNvPr id="5" name="TextBox 4"/>
          <p:cNvSpPr txBox="1"/>
          <p:nvPr/>
        </p:nvSpPr>
        <p:spPr>
          <a:xfrm>
            <a:off x="1630392" y="2670678"/>
            <a:ext cx="8497019" cy="1938992"/>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t>Support Vector Machine (SVM)</a:t>
            </a:r>
          </a:p>
          <a:p>
            <a:endParaRPr lang="en-US" sz="2400" dirty="0" smtClean="0"/>
          </a:p>
          <a:p>
            <a:pPr marL="285750" indent="-285750">
              <a:buFont typeface="Wingdings" panose="05000000000000000000" pitchFamily="2" charset="2"/>
              <a:buChar char="v"/>
            </a:pPr>
            <a:r>
              <a:rPr lang="en-US" sz="2400" dirty="0" smtClean="0"/>
              <a:t>Decision Tree</a:t>
            </a:r>
          </a:p>
          <a:p>
            <a:endParaRPr lang="en-US" sz="2400" dirty="0" smtClean="0"/>
          </a:p>
          <a:p>
            <a:pPr marL="285750" indent="-285750">
              <a:buFont typeface="Wingdings" panose="05000000000000000000" pitchFamily="2" charset="2"/>
              <a:buChar char="v"/>
            </a:pPr>
            <a:r>
              <a:rPr lang="en-US" sz="2400" dirty="0" smtClean="0"/>
              <a:t>Random Forest</a:t>
            </a:r>
            <a:endParaRPr lang="en-US" sz="2400" dirty="0"/>
          </a:p>
        </p:txBody>
      </p:sp>
      <p:sp>
        <p:nvSpPr>
          <p:cNvPr id="6" name="TextBox 5"/>
          <p:cNvSpPr txBox="1"/>
          <p:nvPr/>
        </p:nvSpPr>
        <p:spPr>
          <a:xfrm>
            <a:off x="1630392" y="1673525"/>
            <a:ext cx="8384876" cy="830997"/>
          </a:xfrm>
          <a:prstGeom prst="rect">
            <a:avLst/>
          </a:prstGeom>
          <a:noFill/>
        </p:spPr>
        <p:txBody>
          <a:bodyPr wrap="square" rtlCol="0">
            <a:spAutoFit/>
          </a:bodyPr>
          <a:lstStyle/>
          <a:p>
            <a:r>
              <a:rPr lang="en-US" sz="2400" dirty="0" smtClean="0"/>
              <a:t>We have applied three different Machine Learning Classification Algorithms and tested the accuracy of each. The Algorithms are:</a:t>
            </a:r>
            <a:endParaRPr lang="en-US" sz="2400" dirty="0"/>
          </a:p>
        </p:txBody>
      </p:sp>
    </p:spTree>
    <p:extLst>
      <p:ext uri="{BB962C8B-B14F-4D97-AF65-F5344CB8AC3E}">
        <p14:creationId xmlns:p14="http://schemas.microsoft.com/office/powerpoint/2010/main" val="352262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AF47A66-5473-4989-8515-588AD21AEA1E}"/>
              </a:ext>
            </a:extLst>
          </p:cNvPr>
          <p:cNvSpPr txBox="1"/>
          <p:nvPr/>
        </p:nvSpPr>
        <p:spPr>
          <a:xfrm>
            <a:off x="951345" y="1256145"/>
            <a:ext cx="5800437" cy="4493538"/>
          </a:xfrm>
          <a:prstGeom prst="rect">
            <a:avLst/>
          </a:prstGeom>
          <a:noFill/>
        </p:spPr>
        <p:txBody>
          <a:bodyPr wrap="square" rtlCol="0">
            <a:spAutoFit/>
          </a:bodyPr>
          <a:lstStyle/>
          <a:p>
            <a:endParaRPr lang="en-IN" sz="2800" dirty="0"/>
          </a:p>
          <a:p>
            <a:pPr marL="285750" indent="-285750">
              <a:buFont typeface="Arial" panose="020B0604020202020204" pitchFamily="34" charset="0"/>
              <a:buChar char="•"/>
            </a:pPr>
            <a:r>
              <a:rPr lang="en-IN" sz="2000" dirty="0" smtClean="0"/>
              <a:t>Support Vector machines is also known as a large margin classifier . It tries to create a hyper plane or boundary that separates the support vectors of different output labels with largest margin.</a:t>
            </a:r>
          </a:p>
          <a:p>
            <a:endParaRPr lang="en-IN" sz="2000" dirty="0" smtClean="0"/>
          </a:p>
          <a:p>
            <a:pPr marL="285750" indent="-285750">
              <a:buFont typeface="Arial" panose="020B0604020202020204" pitchFamily="34" charset="0"/>
              <a:buChar char="•"/>
            </a:pPr>
            <a:r>
              <a:rPr lang="en-IN" sz="2000" dirty="0" smtClean="0"/>
              <a:t>Since our data was very complex with large number of features we took a non linear kernel .</a:t>
            </a:r>
          </a:p>
          <a:p>
            <a:endParaRPr lang="en-IN" sz="2000" dirty="0" smtClean="0"/>
          </a:p>
          <a:p>
            <a:pPr marL="285750" indent="-285750">
              <a:buFont typeface="Arial" panose="020B0604020202020204" pitchFamily="34" charset="0"/>
              <a:buChar char="•"/>
            </a:pPr>
            <a:r>
              <a:rPr lang="en-IN" sz="2000" dirty="0" smtClean="0"/>
              <a:t>It took us about 20 minutes to train our model on this Algorithm and accuracy obtained was 87.68%.</a:t>
            </a:r>
            <a:endParaRPr lang="en-IN" sz="2000" dirty="0"/>
          </a:p>
          <a:p>
            <a:endParaRPr lang="en-IN" dirty="0"/>
          </a:p>
          <a:p>
            <a:r>
              <a:rPr lang="en-US" sz="2000" dirty="0"/>
              <a:t/>
            </a:r>
            <a:br>
              <a:rPr lang="en-US" sz="2000" dirty="0"/>
            </a:br>
            <a:endParaRPr lang="en-IN" sz="2000" dirty="0"/>
          </a:p>
        </p:txBody>
      </p:sp>
      <p:pic>
        <p:nvPicPr>
          <p:cNvPr id="6" name="Picture 5">
            <a:extLst>
              <a:ext uri="{FF2B5EF4-FFF2-40B4-BE49-F238E27FC236}">
                <a16:creationId xmlns:a16="http://schemas.microsoft.com/office/drawing/2014/main" xmlns="" id="{767188F7-72BE-4105-8C3C-4181F8864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090" y="2432006"/>
            <a:ext cx="4317221" cy="1293957"/>
          </a:xfrm>
          <a:prstGeom prst="rect">
            <a:avLst/>
          </a:prstGeom>
        </p:spPr>
      </p:pic>
      <p:sp>
        <p:nvSpPr>
          <p:cNvPr id="4" name="TextBox 3"/>
          <p:cNvSpPr txBox="1"/>
          <p:nvPr/>
        </p:nvSpPr>
        <p:spPr>
          <a:xfrm>
            <a:off x="1276709" y="310551"/>
            <a:ext cx="8911087" cy="830997"/>
          </a:xfrm>
          <a:prstGeom prst="rect">
            <a:avLst/>
          </a:prstGeom>
          <a:noFill/>
        </p:spPr>
        <p:txBody>
          <a:bodyPr wrap="square" rtlCol="0">
            <a:spAutoFit/>
          </a:bodyPr>
          <a:lstStyle/>
          <a:p>
            <a:pPr algn="ctr"/>
            <a:r>
              <a:rPr lang="en-US" sz="4800" dirty="0" smtClean="0"/>
              <a:t>Support Vector Machines (SVM)</a:t>
            </a:r>
            <a:endParaRPr lang="en-US" sz="4800" dirty="0"/>
          </a:p>
        </p:txBody>
      </p:sp>
    </p:spTree>
    <p:extLst>
      <p:ext uri="{BB962C8B-B14F-4D97-AF65-F5344CB8AC3E}">
        <p14:creationId xmlns:p14="http://schemas.microsoft.com/office/powerpoint/2010/main" val="425258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1109" y="319177"/>
            <a:ext cx="7850038" cy="830997"/>
          </a:xfrm>
          <a:prstGeom prst="rect">
            <a:avLst/>
          </a:prstGeom>
          <a:noFill/>
        </p:spPr>
        <p:txBody>
          <a:bodyPr wrap="square" rtlCol="0">
            <a:spAutoFit/>
          </a:bodyPr>
          <a:lstStyle/>
          <a:p>
            <a:pPr algn="ctr"/>
            <a:r>
              <a:rPr lang="en-US" sz="4800" dirty="0" smtClean="0"/>
              <a:t>DECISION TREE</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815" y="1894733"/>
            <a:ext cx="4703773" cy="1815117"/>
          </a:xfrm>
          <a:prstGeom prst="rect">
            <a:avLst/>
          </a:prstGeom>
        </p:spPr>
      </p:pic>
      <p:sp>
        <p:nvSpPr>
          <p:cNvPr id="4" name="TextBox 3"/>
          <p:cNvSpPr txBox="1"/>
          <p:nvPr/>
        </p:nvSpPr>
        <p:spPr>
          <a:xfrm>
            <a:off x="785415" y="1528974"/>
            <a:ext cx="5641675"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Decision tree is a powerful supervised Machine Learning Algorithm which is robust and very fast and trains quickly on the dataset.</a:t>
            </a:r>
          </a:p>
          <a:p>
            <a:endParaRPr lang="en-US" sz="2000" dirty="0" smtClean="0"/>
          </a:p>
          <a:p>
            <a:pPr marL="285750" indent="-285750">
              <a:buFont typeface="Arial" panose="020B0604020202020204" pitchFamily="34" charset="0"/>
              <a:buChar char="•"/>
            </a:pPr>
            <a:r>
              <a:rPr lang="en-US" sz="2000" dirty="0" smtClean="0"/>
              <a:t>It works for both categorical and continuous input and output variables.</a:t>
            </a:r>
          </a:p>
          <a:p>
            <a:endParaRPr lang="en-US" sz="2000" dirty="0" smtClean="0"/>
          </a:p>
          <a:p>
            <a:pPr marL="285750" indent="-285750">
              <a:buFont typeface="Arial" panose="020B0604020202020204" pitchFamily="34" charset="0"/>
              <a:buChar char="•"/>
            </a:pPr>
            <a:r>
              <a:rPr lang="en-US" sz="2000" dirty="0" smtClean="0"/>
              <a:t>Here we split the population or sample into two or more homogenous sets based on most significant differentiator.</a:t>
            </a:r>
          </a:p>
          <a:p>
            <a:endParaRPr lang="en-US" sz="2000" dirty="0"/>
          </a:p>
          <a:p>
            <a:pPr marL="285750" indent="-285750">
              <a:buFont typeface="Arial" panose="020B0604020202020204" pitchFamily="34" charset="0"/>
              <a:buChar char="•"/>
            </a:pPr>
            <a:r>
              <a:rPr lang="en-US" sz="2000" dirty="0" smtClean="0"/>
              <a:t>It took us only 1 minute to train our model on this Algorithm and we observed that this model performed better than SVM</a:t>
            </a:r>
            <a:r>
              <a:rPr lang="en-US" sz="2000" dirty="0"/>
              <a:t> </a:t>
            </a:r>
            <a:r>
              <a:rPr lang="en-US" sz="2000" dirty="0" smtClean="0"/>
              <a:t>with accuracy of 92.21%.</a:t>
            </a:r>
            <a:endParaRPr lang="en-US" sz="2000" dirty="0"/>
          </a:p>
        </p:txBody>
      </p:sp>
    </p:spTree>
    <p:extLst>
      <p:ext uri="{BB962C8B-B14F-4D97-AF65-F5344CB8AC3E}">
        <p14:creationId xmlns:p14="http://schemas.microsoft.com/office/powerpoint/2010/main" val="415805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0582" y="406600"/>
            <a:ext cx="6359857" cy="830997"/>
          </a:xfrm>
          <a:prstGeom prst="rect">
            <a:avLst/>
          </a:prstGeom>
          <a:noFill/>
        </p:spPr>
        <p:txBody>
          <a:bodyPr wrap="square" rtlCol="0">
            <a:spAutoFit/>
          </a:bodyPr>
          <a:lstStyle/>
          <a:p>
            <a:pPr algn="ctr"/>
            <a:r>
              <a:rPr lang="en-US" sz="4800" dirty="0" smtClean="0"/>
              <a:t>RANDOM FOREST</a:t>
            </a:r>
            <a:endParaRPr lang="en-US" sz="4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783" y="2075006"/>
            <a:ext cx="4267522" cy="2052857"/>
          </a:xfrm>
          <a:prstGeom prst="rect">
            <a:avLst/>
          </a:prstGeom>
        </p:spPr>
      </p:pic>
      <p:sp>
        <p:nvSpPr>
          <p:cNvPr id="4" name="TextBox 3"/>
          <p:cNvSpPr txBox="1"/>
          <p:nvPr/>
        </p:nvSpPr>
        <p:spPr>
          <a:xfrm>
            <a:off x="836761" y="1700537"/>
            <a:ext cx="5960854"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They area an ensemble learning method for classification , regression and other tasks that operate by constructing a multitude of decision trees at training time and outputting the class that is the mode of the classes of individual trees.</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It is also an supervised learning algorithm and is very robust.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It took 4 minutes to train this model and gave the highest accuracy among the three algorithms that we used with accuracy of 95.68%.</a:t>
            </a:r>
            <a:endParaRPr lang="en-US" sz="2000" dirty="0"/>
          </a:p>
        </p:txBody>
      </p:sp>
    </p:spTree>
    <p:extLst>
      <p:ext uri="{BB962C8B-B14F-4D97-AF65-F5344CB8AC3E}">
        <p14:creationId xmlns:p14="http://schemas.microsoft.com/office/powerpoint/2010/main" val="1464621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9762C6-AEEF-4993-93AA-2632F36E05B1}"/>
              </a:ext>
            </a:extLst>
          </p:cNvPr>
          <p:cNvSpPr txBox="1"/>
          <p:nvPr/>
        </p:nvSpPr>
        <p:spPr>
          <a:xfrm>
            <a:off x="1535501" y="146649"/>
            <a:ext cx="8790317" cy="830997"/>
          </a:xfrm>
          <a:prstGeom prst="rect">
            <a:avLst/>
          </a:prstGeom>
          <a:noFill/>
        </p:spPr>
        <p:txBody>
          <a:bodyPr wrap="square" rtlCol="0">
            <a:spAutoFit/>
          </a:bodyPr>
          <a:lstStyle/>
          <a:p>
            <a:pPr algn="ctr"/>
            <a:r>
              <a:rPr lang="en-US" sz="4800" dirty="0"/>
              <a:t>HEARTBEAT CLASSIFICATION</a:t>
            </a:r>
          </a:p>
        </p:txBody>
      </p:sp>
      <p:sp>
        <p:nvSpPr>
          <p:cNvPr id="3" name="TextBox 2">
            <a:extLst>
              <a:ext uri="{FF2B5EF4-FFF2-40B4-BE49-F238E27FC236}">
                <a16:creationId xmlns:a16="http://schemas.microsoft.com/office/drawing/2014/main" xmlns="" id="{61993950-9073-4BDC-8802-7DBC08EC3812}"/>
              </a:ext>
            </a:extLst>
          </p:cNvPr>
          <p:cNvSpPr txBox="1"/>
          <p:nvPr/>
        </p:nvSpPr>
        <p:spPr>
          <a:xfrm>
            <a:off x="951345" y="1256145"/>
            <a:ext cx="10363200" cy="400110"/>
          </a:xfrm>
          <a:prstGeom prst="rect">
            <a:avLst/>
          </a:prstGeom>
          <a:noFill/>
        </p:spPr>
        <p:txBody>
          <a:bodyPr wrap="square" rtlCol="0">
            <a:spAutoFit/>
          </a:bodyPr>
          <a:lstStyle/>
          <a:p>
            <a:endParaRPr lang="en-IN" sz="2000" dirty="0"/>
          </a:p>
        </p:txBody>
      </p:sp>
      <p:graphicFrame>
        <p:nvGraphicFramePr>
          <p:cNvPr id="6" name="Table 5">
            <a:extLst>
              <a:ext uri="{FF2B5EF4-FFF2-40B4-BE49-F238E27FC236}">
                <a16:creationId xmlns:a16="http://schemas.microsoft.com/office/drawing/2014/main" xmlns="" id="{53AA02F2-850A-4058-BBB0-CFDD9B265A82}"/>
              </a:ext>
            </a:extLst>
          </p:cNvPr>
          <p:cNvGraphicFramePr>
            <a:graphicFrameLocks noGrp="1"/>
          </p:cNvGraphicFramePr>
          <p:nvPr>
            <p:extLst>
              <p:ext uri="{D42A27DB-BD31-4B8C-83A1-F6EECF244321}">
                <p14:modId xmlns:p14="http://schemas.microsoft.com/office/powerpoint/2010/main" val="1192269614"/>
              </p:ext>
            </p:extLst>
          </p:nvPr>
        </p:nvGraphicFramePr>
        <p:xfrm>
          <a:off x="2068945" y="1456199"/>
          <a:ext cx="8164946" cy="3900894"/>
        </p:xfrm>
        <a:graphic>
          <a:graphicData uri="http://schemas.openxmlformats.org/drawingml/2006/table">
            <a:tbl>
              <a:tblPr firstRow="1" bandRow="1">
                <a:tableStyleId>{5C22544A-7EE6-4342-B048-85BDC9FD1C3A}</a:tableStyleId>
              </a:tblPr>
              <a:tblGrid>
                <a:gridCol w="4082473">
                  <a:extLst>
                    <a:ext uri="{9D8B030D-6E8A-4147-A177-3AD203B41FA5}">
                      <a16:colId xmlns:a16="http://schemas.microsoft.com/office/drawing/2014/main" xmlns="" val="1152090692"/>
                    </a:ext>
                  </a:extLst>
                </a:gridCol>
                <a:gridCol w="4082473">
                  <a:extLst>
                    <a:ext uri="{9D8B030D-6E8A-4147-A177-3AD203B41FA5}">
                      <a16:colId xmlns:a16="http://schemas.microsoft.com/office/drawing/2014/main" xmlns="" val="3933964837"/>
                    </a:ext>
                  </a:extLst>
                </a:gridCol>
              </a:tblGrid>
              <a:tr h="650149">
                <a:tc>
                  <a:txBody>
                    <a:bodyPr/>
                    <a:lstStyle/>
                    <a:p>
                      <a:r>
                        <a:rPr lang="en-IN" dirty="0"/>
                        <a:t>CATEGORY</a:t>
                      </a:r>
                    </a:p>
                  </a:txBody>
                  <a:tcPr/>
                </a:tc>
                <a:tc>
                  <a:txBody>
                    <a:bodyPr/>
                    <a:lstStyle/>
                    <a:p>
                      <a:r>
                        <a:rPr lang="en-IN" dirty="0"/>
                        <a:t>DESCRIPTION</a:t>
                      </a:r>
                    </a:p>
                  </a:txBody>
                  <a:tcPr/>
                </a:tc>
                <a:extLst>
                  <a:ext uri="{0D108BD9-81ED-4DB2-BD59-A6C34878D82A}">
                    <a16:rowId xmlns:a16="http://schemas.microsoft.com/office/drawing/2014/main" xmlns="" val="3185923693"/>
                  </a:ext>
                </a:extLst>
              </a:tr>
              <a:tr h="650149">
                <a:tc>
                  <a:txBody>
                    <a:bodyPr/>
                    <a:lstStyle/>
                    <a:p>
                      <a:r>
                        <a:rPr lang="en-IN" dirty="0"/>
                        <a:t>1</a:t>
                      </a:r>
                    </a:p>
                  </a:txBody>
                  <a:tcPr/>
                </a:tc>
                <a:tc>
                  <a:txBody>
                    <a:bodyPr/>
                    <a:lstStyle/>
                    <a:p>
                      <a:r>
                        <a:rPr lang="en-IN" dirty="0"/>
                        <a:t>Normal Beats</a:t>
                      </a:r>
                    </a:p>
                  </a:txBody>
                  <a:tcPr/>
                </a:tc>
                <a:extLst>
                  <a:ext uri="{0D108BD9-81ED-4DB2-BD59-A6C34878D82A}">
                    <a16:rowId xmlns:a16="http://schemas.microsoft.com/office/drawing/2014/main" xmlns="" val="3231935563"/>
                  </a:ext>
                </a:extLst>
              </a:tr>
              <a:tr h="650149">
                <a:tc>
                  <a:txBody>
                    <a:bodyPr/>
                    <a:lstStyle/>
                    <a:p>
                      <a:r>
                        <a:rPr lang="en-IN" dirty="0"/>
                        <a:t>2</a:t>
                      </a:r>
                    </a:p>
                  </a:txBody>
                  <a:tcPr/>
                </a:tc>
                <a:tc>
                  <a:txBody>
                    <a:bodyPr/>
                    <a:lstStyle/>
                    <a:p>
                      <a:r>
                        <a:rPr lang="en-IN" dirty="0"/>
                        <a:t>Atrial, nodal and supraventricular premature beats</a:t>
                      </a:r>
                    </a:p>
                  </a:txBody>
                  <a:tcPr/>
                </a:tc>
                <a:extLst>
                  <a:ext uri="{0D108BD9-81ED-4DB2-BD59-A6C34878D82A}">
                    <a16:rowId xmlns:a16="http://schemas.microsoft.com/office/drawing/2014/main" xmlns="" val="3349435983"/>
                  </a:ext>
                </a:extLst>
              </a:tr>
              <a:tr h="650149">
                <a:tc>
                  <a:txBody>
                    <a:bodyPr/>
                    <a:lstStyle/>
                    <a:p>
                      <a:r>
                        <a:rPr lang="en-IN" dirty="0"/>
                        <a:t>3</a:t>
                      </a:r>
                    </a:p>
                  </a:txBody>
                  <a:tcPr/>
                </a:tc>
                <a:tc>
                  <a:txBody>
                    <a:bodyPr/>
                    <a:lstStyle/>
                    <a:p>
                      <a:r>
                        <a:rPr lang="en-IN" dirty="0"/>
                        <a:t>Ventricular premature beats</a:t>
                      </a:r>
                    </a:p>
                  </a:txBody>
                  <a:tcPr/>
                </a:tc>
                <a:extLst>
                  <a:ext uri="{0D108BD9-81ED-4DB2-BD59-A6C34878D82A}">
                    <a16:rowId xmlns:a16="http://schemas.microsoft.com/office/drawing/2014/main" xmlns="" val="3651894201"/>
                  </a:ext>
                </a:extLst>
              </a:tr>
              <a:tr h="650149">
                <a:tc>
                  <a:txBody>
                    <a:bodyPr/>
                    <a:lstStyle/>
                    <a:p>
                      <a:r>
                        <a:rPr lang="en-IN" dirty="0"/>
                        <a:t>4</a:t>
                      </a:r>
                    </a:p>
                  </a:txBody>
                  <a:tcPr/>
                </a:tc>
                <a:tc>
                  <a:txBody>
                    <a:bodyPr/>
                    <a:lstStyle/>
                    <a:p>
                      <a:r>
                        <a:rPr lang="en-IN" dirty="0"/>
                        <a:t>Escape beats</a:t>
                      </a:r>
                    </a:p>
                  </a:txBody>
                  <a:tcPr/>
                </a:tc>
                <a:extLst>
                  <a:ext uri="{0D108BD9-81ED-4DB2-BD59-A6C34878D82A}">
                    <a16:rowId xmlns:a16="http://schemas.microsoft.com/office/drawing/2014/main" xmlns="" val="4254785046"/>
                  </a:ext>
                </a:extLst>
              </a:tr>
              <a:tr h="650149">
                <a:tc>
                  <a:txBody>
                    <a:bodyPr/>
                    <a:lstStyle/>
                    <a:p>
                      <a:r>
                        <a:rPr lang="en-IN" dirty="0"/>
                        <a:t>5</a:t>
                      </a:r>
                    </a:p>
                  </a:txBody>
                  <a:tcPr/>
                </a:tc>
                <a:tc>
                  <a:txBody>
                    <a:bodyPr/>
                    <a:lstStyle/>
                    <a:p>
                      <a:r>
                        <a:rPr lang="en-IN" dirty="0"/>
                        <a:t>Ventricular flutter-fibrillation beats</a:t>
                      </a:r>
                    </a:p>
                  </a:txBody>
                  <a:tcPr/>
                </a:tc>
                <a:extLst>
                  <a:ext uri="{0D108BD9-81ED-4DB2-BD59-A6C34878D82A}">
                    <a16:rowId xmlns:a16="http://schemas.microsoft.com/office/drawing/2014/main" xmlns="" val="3242336547"/>
                  </a:ext>
                </a:extLst>
              </a:tr>
            </a:tbl>
          </a:graphicData>
        </a:graphic>
      </p:graphicFrame>
    </p:spTree>
    <p:extLst>
      <p:ext uri="{BB962C8B-B14F-4D97-AF65-F5344CB8AC3E}">
        <p14:creationId xmlns:p14="http://schemas.microsoft.com/office/powerpoint/2010/main" val="368903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2423" y="1906438"/>
            <a:ext cx="10161917" cy="1938992"/>
          </a:xfrm>
          <a:prstGeom prst="rect">
            <a:avLst/>
          </a:prstGeom>
          <a:noFill/>
        </p:spPr>
        <p:txBody>
          <a:bodyPr wrap="square" rtlCol="0">
            <a:spAutoFit/>
          </a:bodyPr>
          <a:lstStyle/>
          <a:p>
            <a:pPr marL="285750" indent="-285750">
              <a:buFont typeface="Courier New" pitchFamily="49" charset="0"/>
              <a:buChar char="o"/>
            </a:pPr>
            <a:r>
              <a:rPr lang="en-US" sz="2400" b="1" dirty="0"/>
              <a:t>Language Used</a:t>
            </a:r>
            <a:r>
              <a:rPr lang="en-US" sz="2400" dirty="0"/>
              <a:t>:   Python3</a:t>
            </a:r>
          </a:p>
          <a:p>
            <a:pPr marL="285750" indent="-285750">
              <a:buFont typeface="Courier New" pitchFamily="49" charset="0"/>
              <a:buChar char="o"/>
            </a:pPr>
            <a:r>
              <a:rPr lang="en-US" sz="2400" b="1" dirty="0"/>
              <a:t>Libraries Used</a:t>
            </a:r>
            <a:r>
              <a:rPr lang="en-US" sz="2400" dirty="0"/>
              <a:t>:    </a:t>
            </a:r>
            <a:r>
              <a:rPr lang="en-US" sz="2400" dirty="0" err="1"/>
              <a:t>scikit</a:t>
            </a:r>
            <a:r>
              <a:rPr lang="en-US" sz="2400" dirty="0"/>
              <a:t>-Learn, matplotlib, </a:t>
            </a:r>
            <a:r>
              <a:rPr lang="en-US" sz="2400" dirty="0" err="1"/>
              <a:t>numpy</a:t>
            </a:r>
            <a:r>
              <a:rPr lang="en-US" sz="2400" dirty="0"/>
              <a:t>, pandas</a:t>
            </a:r>
          </a:p>
          <a:p>
            <a:pPr marL="285750" indent="-285750">
              <a:buFont typeface="Courier New" pitchFamily="49" charset="0"/>
              <a:buChar char="o"/>
            </a:pPr>
            <a:r>
              <a:rPr lang="en-US" sz="2400" b="1" dirty="0"/>
              <a:t>Database Used</a:t>
            </a:r>
            <a:r>
              <a:rPr lang="en-US" sz="2400" dirty="0"/>
              <a:t>:    </a:t>
            </a:r>
            <a:r>
              <a:rPr lang="en-IN" sz="2400" dirty="0"/>
              <a:t>MIT-BIH Arrhythmia Database developed by MIT in collaboration with Boston’s Beth Israel Hospital (BIH)</a:t>
            </a:r>
          </a:p>
          <a:p>
            <a:pPr marL="285750" indent="-285750">
              <a:buFont typeface="Courier New" pitchFamily="49" charset="0"/>
              <a:buChar char="o"/>
            </a:pPr>
            <a:r>
              <a:rPr lang="en-IN" sz="2400" b="1" dirty="0"/>
              <a:t>Tools Used: </a:t>
            </a:r>
            <a:r>
              <a:rPr lang="en-IN" sz="2400" dirty="0"/>
              <a:t>Kaggle Kernel</a:t>
            </a:r>
            <a:endParaRPr lang="en-US" sz="2400" dirty="0"/>
          </a:p>
        </p:txBody>
      </p:sp>
      <p:sp>
        <p:nvSpPr>
          <p:cNvPr id="4" name="TextBox 3">
            <a:extLst>
              <a:ext uri="{FF2B5EF4-FFF2-40B4-BE49-F238E27FC236}">
                <a16:creationId xmlns:a16="http://schemas.microsoft.com/office/drawing/2014/main" xmlns="" id="{A7116E60-9447-497C-BBF6-8BF6F9D27788}"/>
              </a:ext>
            </a:extLst>
          </p:cNvPr>
          <p:cNvSpPr txBox="1"/>
          <p:nvPr/>
        </p:nvSpPr>
        <p:spPr>
          <a:xfrm>
            <a:off x="1562295" y="412782"/>
            <a:ext cx="8790317" cy="830997"/>
          </a:xfrm>
          <a:prstGeom prst="rect">
            <a:avLst/>
          </a:prstGeom>
          <a:noFill/>
        </p:spPr>
        <p:txBody>
          <a:bodyPr wrap="square" rtlCol="0">
            <a:spAutoFit/>
          </a:bodyPr>
          <a:lstStyle/>
          <a:p>
            <a:pPr algn="ctr"/>
            <a:r>
              <a:rPr lang="en-US" sz="4800" dirty="0"/>
              <a:t>TOOLS/RESOURCES</a:t>
            </a:r>
          </a:p>
        </p:txBody>
      </p:sp>
    </p:spTree>
    <p:extLst>
      <p:ext uri="{BB962C8B-B14F-4D97-AF65-F5344CB8AC3E}">
        <p14:creationId xmlns:p14="http://schemas.microsoft.com/office/powerpoint/2010/main" val="302859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  INTRODUCTION</a:t>
            </a:r>
          </a:p>
          <a:p>
            <a:pPr>
              <a:buFont typeface="Wingdings" panose="05000000000000000000" pitchFamily="2" charset="2"/>
              <a:buChar char="v"/>
            </a:pPr>
            <a:r>
              <a:rPr lang="en-US" dirty="0"/>
              <a:t>  MOTIVATION</a:t>
            </a:r>
          </a:p>
          <a:p>
            <a:pPr>
              <a:buFont typeface="Wingdings" panose="05000000000000000000" pitchFamily="2" charset="2"/>
              <a:buChar char="v"/>
            </a:pPr>
            <a:r>
              <a:rPr lang="en-US" dirty="0"/>
              <a:t>  DATASET</a:t>
            </a:r>
          </a:p>
          <a:p>
            <a:pPr>
              <a:buFont typeface="Wingdings" panose="05000000000000000000" pitchFamily="2" charset="2"/>
              <a:buChar char="v"/>
            </a:pPr>
            <a:r>
              <a:rPr lang="en-US" dirty="0"/>
              <a:t>  </a:t>
            </a:r>
            <a:r>
              <a:rPr lang="en-US" dirty="0" smtClean="0"/>
              <a:t>WORKFLOW</a:t>
            </a:r>
          </a:p>
          <a:p>
            <a:pPr>
              <a:buFont typeface="Wingdings" panose="05000000000000000000" pitchFamily="2" charset="2"/>
              <a:buChar char="v"/>
            </a:pPr>
            <a:r>
              <a:rPr lang="en-US" dirty="0"/>
              <a:t> </a:t>
            </a:r>
            <a:r>
              <a:rPr lang="en-US" dirty="0" smtClean="0"/>
              <a:t> WORK DONE</a:t>
            </a:r>
            <a:endParaRPr lang="en-US" dirty="0"/>
          </a:p>
          <a:p>
            <a:pPr>
              <a:buFont typeface="Wingdings" panose="05000000000000000000" pitchFamily="2" charset="2"/>
              <a:buChar char="v"/>
            </a:pPr>
            <a:r>
              <a:rPr lang="en-US" dirty="0" smtClean="0"/>
              <a:t>  TOOLS</a:t>
            </a:r>
            <a:r>
              <a:rPr lang="en-US" dirty="0"/>
              <a:t>/ LIBRARIES USED</a:t>
            </a:r>
          </a:p>
          <a:p>
            <a:pPr>
              <a:buFont typeface="Wingdings" panose="05000000000000000000" pitchFamily="2" charset="2"/>
              <a:buChar char="v"/>
            </a:pPr>
            <a:r>
              <a:rPr lang="en-US" dirty="0"/>
              <a:t>  FUTURE SCOPE</a:t>
            </a:r>
          </a:p>
          <a:p>
            <a:pPr>
              <a:buFont typeface="Wingdings" panose="05000000000000000000" pitchFamily="2" charset="2"/>
              <a:buChar char="v"/>
            </a:pPr>
            <a:r>
              <a:rPr lang="en-US" dirty="0"/>
              <a:t>  REFERENCES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307193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237ADA5C-C1EF-46DD-BBA3-0148876C5A0D}"/>
              </a:ext>
            </a:extLst>
          </p:cNvPr>
          <p:cNvSpPr txBox="1"/>
          <p:nvPr/>
        </p:nvSpPr>
        <p:spPr>
          <a:xfrm>
            <a:off x="1700841" y="292709"/>
            <a:ext cx="8790317" cy="830997"/>
          </a:xfrm>
          <a:prstGeom prst="rect">
            <a:avLst/>
          </a:prstGeom>
          <a:noFill/>
        </p:spPr>
        <p:txBody>
          <a:bodyPr wrap="square" rtlCol="0">
            <a:spAutoFit/>
          </a:bodyPr>
          <a:lstStyle/>
          <a:p>
            <a:pPr algn="ctr"/>
            <a:r>
              <a:rPr lang="en-US" sz="4800" dirty="0"/>
              <a:t>FUTURE SCOPE</a:t>
            </a:r>
          </a:p>
        </p:txBody>
      </p:sp>
      <p:sp>
        <p:nvSpPr>
          <p:cNvPr id="9" name="TextBox 8">
            <a:extLst>
              <a:ext uri="{FF2B5EF4-FFF2-40B4-BE49-F238E27FC236}">
                <a16:creationId xmlns:a16="http://schemas.microsoft.com/office/drawing/2014/main" xmlns="" id="{00F6EA1B-C4A2-450C-A1C5-57734195CE58}"/>
              </a:ext>
            </a:extLst>
          </p:cNvPr>
          <p:cNvSpPr txBox="1"/>
          <p:nvPr/>
        </p:nvSpPr>
        <p:spPr>
          <a:xfrm>
            <a:off x="1055381" y="1626050"/>
            <a:ext cx="10363200" cy="5878532"/>
          </a:xfrm>
          <a:prstGeom prst="rect">
            <a:avLst/>
          </a:prstGeom>
          <a:noFill/>
        </p:spPr>
        <p:txBody>
          <a:bodyPr wrap="square" rtlCol="0">
            <a:spAutoFit/>
          </a:bodyPr>
          <a:lstStyle/>
          <a:p>
            <a:pPr marL="342900" indent="-342900">
              <a:buFont typeface="Wingdings" panose="05000000000000000000" pitchFamily="2" charset="2"/>
              <a:buChar char="q"/>
            </a:pPr>
            <a:r>
              <a:rPr lang="en-IN" sz="2800" dirty="0"/>
              <a:t> Hardware implementation of ECG to take real time data from users and identify the risk of Arrhythmia in them</a:t>
            </a:r>
            <a:r>
              <a:rPr lang="en-IN" sz="2800" dirty="0" smtClean="0"/>
              <a:t>. </a:t>
            </a:r>
          </a:p>
          <a:p>
            <a:pPr marL="342900" indent="-342900">
              <a:buFont typeface="Wingdings" panose="05000000000000000000" pitchFamily="2" charset="2"/>
              <a:buChar char="q"/>
            </a:pPr>
            <a:endParaRPr lang="en-IN" sz="2800" dirty="0" smtClean="0"/>
          </a:p>
          <a:p>
            <a:pPr marL="342900" indent="-342900">
              <a:buFont typeface="Wingdings" panose="05000000000000000000" pitchFamily="2" charset="2"/>
              <a:buChar char="q"/>
            </a:pPr>
            <a:r>
              <a:rPr lang="en-IN" sz="2800" dirty="0" smtClean="0"/>
              <a:t>Using more advanced machine learning algorithms and artificial neural networks to obtain a better accuracy.</a:t>
            </a:r>
          </a:p>
          <a:p>
            <a:pPr marL="342900" indent="-342900">
              <a:buFont typeface="Wingdings" panose="05000000000000000000" pitchFamily="2" charset="2"/>
              <a:buChar char="q"/>
            </a:pPr>
            <a:endParaRPr lang="en-IN" sz="2800" dirty="0" smtClean="0"/>
          </a:p>
          <a:p>
            <a:pPr marL="342900" indent="-342900">
              <a:buFont typeface="Wingdings" panose="05000000000000000000" pitchFamily="2" charset="2"/>
              <a:buChar char="q"/>
            </a:pPr>
            <a:r>
              <a:rPr lang="en-IN" sz="2800" dirty="0"/>
              <a:t> </a:t>
            </a:r>
            <a:r>
              <a:rPr lang="en-IN" sz="2800" dirty="0" smtClean="0"/>
              <a:t>Development of a mobile application for the current implementation so as to reduce cost.</a:t>
            </a:r>
          </a:p>
          <a:p>
            <a:pPr marL="342900" indent="-342900">
              <a:buFont typeface="Wingdings" panose="05000000000000000000" pitchFamily="2" charset="2"/>
              <a:buChar char="q"/>
            </a:pPr>
            <a:endParaRPr lang="en-IN" sz="2800" dirty="0" smtClean="0"/>
          </a:p>
          <a:p>
            <a:pPr marL="342900" indent="-342900">
              <a:buFont typeface="Wingdings" panose="05000000000000000000" pitchFamily="2" charset="2"/>
              <a:buChar char="q"/>
            </a:pPr>
            <a:endParaRPr lang="en-IN" sz="2800" dirty="0" smtClean="0"/>
          </a:p>
          <a:p>
            <a:pPr marL="342900" indent="-342900">
              <a:buFont typeface="Wingdings" panose="05000000000000000000" pitchFamily="2" charset="2"/>
              <a:buChar char="q"/>
            </a:pPr>
            <a:endParaRPr lang="en-IN" sz="2800" dirty="0"/>
          </a:p>
          <a:p>
            <a:endParaRPr lang="en-IN" sz="2800" dirty="0"/>
          </a:p>
          <a:p>
            <a:endParaRPr lang="en-IN" sz="2000" dirty="0"/>
          </a:p>
          <a:p>
            <a:pPr marL="342900" indent="-342900">
              <a:buFont typeface="Wingdings" panose="05000000000000000000" pitchFamily="2" charset="2"/>
              <a:buChar char="q"/>
            </a:pPr>
            <a:endParaRPr lang="en-IN" sz="2000" dirty="0"/>
          </a:p>
        </p:txBody>
      </p:sp>
    </p:spTree>
    <p:extLst>
      <p:ext uri="{BB962C8B-B14F-4D97-AF65-F5344CB8AC3E}">
        <p14:creationId xmlns:p14="http://schemas.microsoft.com/office/powerpoint/2010/main" val="3361994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p:txBody>
          <a:bodyPr/>
          <a:lstStyle/>
          <a:p>
            <a:pPr>
              <a:buFont typeface="Courier New" pitchFamily="49" charset="0"/>
              <a:buChar char="o"/>
            </a:pPr>
            <a:r>
              <a:rPr lang="en-US" dirty="0"/>
              <a:t>   J. Pan and W. J. Tompkins, “A real-time QRS detection algorithm.” IEEE Trans on biomedical </a:t>
            </a:r>
            <a:r>
              <a:rPr lang="nl-NL" dirty="0"/>
              <a:t>engineering, vol. 32, no. 3, pp. 230–6, Mar. 1985.</a:t>
            </a:r>
          </a:p>
          <a:p>
            <a:pPr>
              <a:buFont typeface="Courier New" pitchFamily="49" charset="0"/>
              <a:buChar char="o"/>
            </a:pPr>
            <a:r>
              <a:rPr lang="en-US" dirty="0"/>
              <a:t>   Arrhythmia: Causes, symptoms, types and treatment written by Christian </a:t>
            </a:r>
            <a:r>
              <a:rPr lang="en-US" dirty="0" err="1"/>
              <a:t>Nordqvist</a:t>
            </a:r>
            <a:r>
              <a:rPr lang="en-US" dirty="0"/>
              <a:t> (</a:t>
            </a:r>
            <a:r>
              <a:rPr lang="en-US" dirty="0">
                <a:hlinkClick r:id="rId2"/>
              </a:rPr>
              <a:t>https://www.medicalnewstoday.com/articles/8887.php</a:t>
            </a:r>
            <a:r>
              <a:rPr lang="en-US" dirty="0"/>
              <a:t>)</a:t>
            </a:r>
          </a:p>
          <a:p>
            <a:pPr>
              <a:buFont typeface="Courier New" pitchFamily="49" charset="0"/>
              <a:buChar char="o"/>
            </a:pPr>
            <a:r>
              <a:rPr lang="en-US" dirty="0"/>
              <a:t> </a:t>
            </a:r>
            <a:r>
              <a:rPr lang="en-IN" dirty="0"/>
              <a:t>MG </a:t>
            </a:r>
            <a:r>
              <a:rPr lang="en-IN" dirty="0" err="1"/>
              <a:t>Tsipoyras</a:t>
            </a:r>
            <a:r>
              <a:rPr lang="en-IN" dirty="0"/>
              <a:t>, DI Fotiadis, D Sideris, “Arrythmia Classification using the RR-Interval Duration Signal ” Computers in Cardiology, 2002;29: 485-488</a:t>
            </a:r>
          </a:p>
          <a:p>
            <a:pPr>
              <a:buFont typeface="Courier New" pitchFamily="49" charset="0"/>
              <a:buChar char="o"/>
            </a:pPr>
            <a:r>
              <a:rPr lang="en-IN" dirty="0"/>
              <a:t> E.J. da S. Luz, W.R. Schwartz, G. </a:t>
            </a:r>
            <a:r>
              <a:rPr lang="en-IN" dirty="0" err="1"/>
              <a:t>Cmara-Chvez</a:t>
            </a:r>
            <a:r>
              <a:rPr lang="en-IN" dirty="0"/>
              <a:t>, D. Menotti, ECG-based heartbeat classification for arrhythmia detection: a survey, </a:t>
            </a:r>
            <a:r>
              <a:rPr lang="en-IN" dirty="0" err="1"/>
              <a:t>Comput</a:t>
            </a:r>
            <a:r>
              <a:rPr lang="en-IN" dirty="0"/>
              <a:t>. Methods Prog. Biomed. 127 (Suppl. C) (2016) 144–164</a:t>
            </a:r>
            <a:r>
              <a:rPr lang="en-US" dirty="0"/>
              <a:t> </a:t>
            </a:r>
          </a:p>
          <a:p>
            <a:pPr>
              <a:buFont typeface="Courier New" pitchFamily="49" charset="0"/>
              <a:buChar char="o"/>
            </a:pPr>
            <a:endParaRPr lang="nl-NL" dirty="0"/>
          </a:p>
        </p:txBody>
      </p:sp>
    </p:spTree>
    <p:extLst>
      <p:ext uri="{BB962C8B-B14F-4D97-AF65-F5344CB8AC3E}">
        <p14:creationId xmlns:p14="http://schemas.microsoft.com/office/powerpoint/2010/main" val="27680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mn-lt"/>
              </a:rPr>
              <a:t>THANK</a:t>
            </a:r>
            <a:br>
              <a:rPr lang="en-US" dirty="0">
                <a:latin typeface="+mn-lt"/>
              </a:rPr>
            </a:br>
            <a:r>
              <a:rPr lang="en-US" dirty="0">
                <a:latin typeface="+mn-lt"/>
              </a:rPr>
              <a:t>YOU</a:t>
            </a:r>
          </a:p>
        </p:txBody>
      </p:sp>
    </p:spTree>
    <p:extLst>
      <p:ext uri="{BB962C8B-B14F-4D97-AF65-F5344CB8AC3E}">
        <p14:creationId xmlns:p14="http://schemas.microsoft.com/office/powerpoint/2010/main" val="2854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0285" y="1216322"/>
            <a:ext cx="9851366" cy="5078313"/>
          </a:xfrm>
          <a:prstGeom prst="rect">
            <a:avLst/>
          </a:prstGeom>
          <a:noFill/>
        </p:spPr>
        <p:txBody>
          <a:bodyPr wrap="square" rtlCol="0">
            <a:spAutoFit/>
          </a:bodyPr>
          <a:lstStyle/>
          <a:p>
            <a:pPr algn="ctr"/>
            <a:r>
              <a:rPr lang="en-US" b="1" dirty="0"/>
              <a:t>What is Arrhythmia </a:t>
            </a:r>
            <a:r>
              <a:rPr lang="en-US" dirty="0"/>
              <a:t>?</a:t>
            </a:r>
          </a:p>
          <a:p>
            <a:r>
              <a:rPr lang="en-US" dirty="0"/>
              <a:t>Heart arrhythmia, also known as irregular heartbeat or cardiac dysrhythmia, is a group of conditions where the heartbeat is irregular, too slow, or too fast.</a:t>
            </a:r>
          </a:p>
          <a:p>
            <a:endParaRPr lang="en-US" dirty="0"/>
          </a:p>
          <a:p>
            <a:pPr algn="ctr"/>
            <a:r>
              <a:rPr lang="en-US" b="1" dirty="0"/>
              <a:t>Types of Arrhythmia</a:t>
            </a:r>
          </a:p>
          <a:p>
            <a:pPr marL="285750" indent="-285750">
              <a:buFont typeface="Courier New" panose="02070309020205020404" pitchFamily="49" charset="0"/>
              <a:buChar char="o"/>
            </a:pPr>
            <a:r>
              <a:rPr lang="en-US" dirty="0"/>
              <a:t>Slow heartbeat: bradycardia.</a:t>
            </a:r>
          </a:p>
          <a:p>
            <a:pPr marL="285750" indent="-285750">
              <a:buFont typeface="Courier New" panose="02070309020205020404" pitchFamily="49" charset="0"/>
              <a:buChar char="o"/>
            </a:pPr>
            <a:r>
              <a:rPr lang="en-US" dirty="0"/>
              <a:t>Fast heartbeat: tachycardia.</a:t>
            </a:r>
          </a:p>
          <a:p>
            <a:pPr marL="285750" indent="-285750">
              <a:buFont typeface="Courier New" panose="02070309020205020404" pitchFamily="49" charset="0"/>
              <a:buChar char="o"/>
            </a:pPr>
            <a:r>
              <a:rPr lang="en-US" dirty="0"/>
              <a:t>Irregular heartbeat: flutter or fibrillation.</a:t>
            </a:r>
          </a:p>
          <a:p>
            <a:pPr marL="285750" indent="-285750">
              <a:buFont typeface="Courier New" panose="02070309020205020404" pitchFamily="49" charset="0"/>
              <a:buChar char="o"/>
            </a:pPr>
            <a:r>
              <a:rPr lang="en-US" dirty="0"/>
              <a:t>Early heartbeat: premature contraction</a:t>
            </a:r>
          </a:p>
          <a:p>
            <a:endParaRPr lang="en-US" b="1" dirty="0"/>
          </a:p>
          <a:p>
            <a:pPr algn="ctr"/>
            <a:r>
              <a:rPr lang="en-US" b="1" dirty="0"/>
              <a:t>Causes of Arrhythmia</a:t>
            </a:r>
          </a:p>
          <a:p>
            <a:r>
              <a:rPr lang="en-US" dirty="0"/>
              <a:t>Any interruption to the electrical impulses that cause the heart to contract can result in arrhythmia</a:t>
            </a:r>
          </a:p>
          <a:p>
            <a:r>
              <a:rPr lang="en-US" dirty="0"/>
              <a:t>Some common causes are </a:t>
            </a:r>
          </a:p>
          <a:p>
            <a:pPr marL="285750" indent="-285750">
              <a:buFont typeface="Courier New" panose="02070309020205020404" pitchFamily="49" charset="0"/>
              <a:buChar char="o"/>
            </a:pPr>
            <a:r>
              <a:rPr lang="en-US" dirty="0"/>
              <a:t>alcohol abuse</a:t>
            </a:r>
          </a:p>
          <a:p>
            <a:pPr marL="285750" indent="-285750">
              <a:buFont typeface="Courier New" panose="02070309020205020404" pitchFamily="49" charset="0"/>
              <a:buChar char="o"/>
            </a:pPr>
            <a:r>
              <a:rPr lang="en-US" dirty="0"/>
              <a:t>diabetes</a:t>
            </a:r>
          </a:p>
          <a:p>
            <a:pPr marL="285750" indent="-285750">
              <a:buFont typeface="Courier New" panose="02070309020205020404" pitchFamily="49" charset="0"/>
              <a:buChar char="o"/>
            </a:pPr>
            <a:r>
              <a:rPr lang="en-US" dirty="0"/>
              <a:t>drug abuse</a:t>
            </a:r>
          </a:p>
          <a:p>
            <a:pPr marL="285750" indent="-285750">
              <a:buFont typeface="Courier New" panose="02070309020205020404" pitchFamily="49" charset="0"/>
              <a:buChar char="o"/>
            </a:pPr>
            <a:r>
              <a:rPr lang="en-US" dirty="0"/>
              <a:t>excessive coffee consumption</a:t>
            </a:r>
          </a:p>
          <a:p>
            <a:pPr marL="285750" indent="-285750">
              <a:buFont typeface="Courier New" panose="02070309020205020404" pitchFamily="49" charset="0"/>
              <a:buChar char="o"/>
            </a:pPr>
            <a:r>
              <a:rPr lang="en-US" dirty="0"/>
              <a:t>smoking</a:t>
            </a:r>
          </a:p>
        </p:txBody>
      </p:sp>
      <p:sp>
        <p:nvSpPr>
          <p:cNvPr id="4" name="TextBox 3"/>
          <p:cNvSpPr txBox="1"/>
          <p:nvPr/>
        </p:nvSpPr>
        <p:spPr>
          <a:xfrm>
            <a:off x="871268" y="250166"/>
            <a:ext cx="10291313" cy="830997"/>
          </a:xfrm>
          <a:prstGeom prst="rect">
            <a:avLst/>
          </a:prstGeom>
          <a:noFill/>
        </p:spPr>
        <p:txBody>
          <a:bodyPr wrap="square" rtlCol="0">
            <a:spAutoFit/>
          </a:bodyPr>
          <a:lstStyle/>
          <a:p>
            <a:pPr algn="ctr"/>
            <a:r>
              <a:rPr lang="en-US" sz="4800" dirty="0"/>
              <a:t>INTRODUCTION</a:t>
            </a:r>
          </a:p>
        </p:txBody>
      </p:sp>
    </p:spTree>
    <p:extLst>
      <p:ext uri="{BB962C8B-B14F-4D97-AF65-F5344CB8AC3E}">
        <p14:creationId xmlns:p14="http://schemas.microsoft.com/office/powerpoint/2010/main" val="85300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6709" y="301925"/>
            <a:ext cx="8911087" cy="830997"/>
          </a:xfrm>
          <a:prstGeom prst="rect">
            <a:avLst/>
          </a:prstGeom>
          <a:noFill/>
        </p:spPr>
        <p:txBody>
          <a:bodyPr wrap="square" rtlCol="0">
            <a:spAutoFit/>
          </a:bodyPr>
          <a:lstStyle/>
          <a:p>
            <a:pPr algn="ctr"/>
            <a:r>
              <a:rPr lang="en-US" sz="4800" dirty="0"/>
              <a:t>MOTIVATION</a:t>
            </a:r>
          </a:p>
        </p:txBody>
      </p:sp>
      <p:sp>
        <p:nvSpPr>
          <p:cNvPr id="4" name="TextBox 3"/>
          <p:cNvSpPr txBox="1"/>
          <p:nvPr/>
        </p:nvSpPr>
        <p:spPr>
          <a:xfrm>
            <a:off x="998746" y="1577500"/>
            <a:ext cx="10049774" cy="4524315"/>
          </a:xfrm>
          <a:prstGeom prst="rect">
            <a:avLst/>
          </a:prstGeom>
          <a:noFill/>
        </p:spPr>
        <p:txBody>
          <a:bodyPr wrap="square" rtlCol="0">
            <a:spAutoFit/>
          </a:bodyPr>
          <a:lstStyle/>
          <a:p>
            <a:pPr marL="285750" lvl="0" indent="-285750">
              <a:buFont typeface="Wingdings" panose="05000000000000000000" pitchFamily="2" charset="2"/>
              <a:buChar char="§"/>
            </a:pPr>
            <a:r>
              <a:rPr lang="en-IN" dirty="0"/>
              <a:t>Arrhythmia is one of the most common heart problems with over 10 million reported cases reported per year in India. The state of cardiac heart is generally reflected in the shape of Electrocardiogram (ECG) waveform and heart rate. ECG, if properly analysed, can provide information regarding various arrhythmia diseases related to heart.</a:t>
            </a:r>
          </a:p>
          <a:p>
            <a:pPr lvl="0"/>
            <a:endParaRPr lang="en-IN" dirty="0"/>
          </a:p>
          <a:p>
            <a:pPr lvl="0"/>
            <a:endParaRPr lang="en-IN" dirty="0"/>
          </a:p>
          <a:p>
            <a:pPr marL="285750" indent="-285750">
              <a:buFont typeface="Wingdings" panose="05000000000000000000" pitchFamily="2" charset="2"/>
              <a:buChar char="§"/>
            </a:pPr>
            <a:r>
              <a:rPr lang="en-IN" dirty="0"/>
              <a:t>Clinical observation of ECG can take long hours and can be very tedious. Moreover, visual analysis cannot be relied upon and the possibility of the analyst missing the vital information is high. Hence, computer-based analysis and classification of Arrhythmia diseases can be very helpful in diagnosis.</a:t>
            </a:r>
          </a:p>
          <a:p>
            <a:pPr marL="285750" indent="-285750">
              <a:buFont typeface="Arial" panose="020B0604020202020204" pitchFamily="34" charset="0"/>
              <a:buChar char="•"/>
            </a:pPr>
            <a:endParaRPr lang="en-IN" dirty="0"/>
          </a:p>
          <a:p>
            <a:endParaRPr lang="en-IN" dirty="0"/>
          </a:p>
          <a:p>
            <a:pPr marL="285750" indent="-285750">
              <a:buFont typeface="Wingdings" panose="05000000000000000000" pitchFamily="2" charset="2"/>
              <a:buChar char="§"/>
            </a:pPr>
            <a:r>
              <a:rPr lang="en-IN" dirty="0"/>
              <a:t>The most difficult problem faced by today’s automatic ECG arrhythmia analysis is the large variation in the morphologies of ECG waveforms. Thus, our basic objective is to come up with a simple method having less computational time without compromising with the accuracy.</a:t>
            </a:r>
          </a:p>
          <a:p>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5756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5720" y="474453"/>
            <a:ext cx="9376913" cy="830997"/>
          </a:xfrm>
          <a:prstGeom prst="rect">
            <a:avLst/>
          </a:prstGeom>
          <a:noFill/>
        </p:spPr>
        <p:txBody>
          <a:bodyPr wrap="square" rtlCol="0">
            <a:spAutoFit/>
          </a:bodyPr>
          <a:lstStyle/>
          <a:p>
            <a:pPr algn="ctr"/>
            <a:r>
              <a:rPr lang="en-US" sz="4800" dirty="0"/>
              <a:t>ABOUT THE DATASET</a:t>
            </a:r>
          </a:p>
        </p:txBody>
      </p:sp>
      <p:sp>
        <p:nvSpPr>
          <p:cNvPr id="3" name="TextBox 2"/>
          <p:cNvSpPr txBox="1"/>
          <p:nvPr/>
        </p:nvSpPr>
        <p:spPr>
          <a:xfrm>
            <a:off x="759125" y="1966823"/>
            <a:ext cx="5322498" cy="3693319"/>
          </a:xfrm>
          <a:prstGeom prst="rect">
            <a:avLst/>
          </a:prstGeom>
          <a:noFill/>
        </p:spPr>
        <p:txBody>
          <a:bodyPr wrap="square" rtlCol="0">
            <a:spAutoFit/>
          </a:bodyPr>
          <a:lstStyle/>
          <a:p>
            <a:pPr marL="285750" indent="-285750">
              <a:buFont typeface="Courier New" panose="02070309020205020404" pitchFamily="49" charset="0"/>
              <a:buChar char="o"/>
            </a:pPr>
            <a:r>
              <a:rPr lang="en-IN" dirty="0"/>
              <a:t>The MIT-BIH Arrhythmia Database was developed by MIT in collaboration with Boston’s Beth Israel Hospital (BIH) in 1980 for arrhythmia detection.</a:t>
            </a:r>
          </a:p>
          <a:p>
            <a:endParaRPr lang="en-US" dirty="0"/>
          </a:p>
          <a:p>
            <a:pPr marL="285750" indent="-285750">
              <a:buFont typeface="Courier New" panose="02070309020205020404" pitchFamily="49" charset="0"/>
              <a:buChar char="o"/>
            </a:pPr>
            <a:r>
              <a:rPr lang="en-IN" dirty="0"/>
              <a:t>The database contains 48 records, each containing two-channel ECG signals for 30 min duration selected from 24-hr recordings of 47 individuals.</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t>Each ECG record consists of two channel recordings. The first channel recording uses modified lead limb II (MLII) while the second channel recording commonly uses lead V5.</a:t>
            </a:r>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623" y="1346452"/>
            <a:ext cx="5840083" cy="4380062"/>
          </a:xfrm>
          <a:prstGeom prst="rect">
            <a:avLst/>
          </a:prstGeom>
        </p:spPr>
      </p:pic>
    </p:spTree>
    <p:extLst>
      <p:ext uri="{BB962C8B-B14F-4D97-AF65-F5344CB8AC3E}">
        <p14:creationId xmlns:p14="http://schemas.microsoft.com/office/powerpoint/2010/main" val="279558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5D1D061E-1569-4FB6-B557-FF1BE51189DC}"/>
              </a:ext>
            </a:extLst>
          </p:cNvPr>
          <p:cNvSpPr txBox="1"/>
          <p:nvPr/>
        </p:nvSpPr>
        <p:spPr>
          <a:xfrm>
            <a:off x="1407543" y="316284"/>
            <a:ext cx="9376913" cy="830997"/>
          </a:xfrm>
          <a:prstGeom prst="rect">
            <a:avLst/>
          </a:prstGeom>
          <a:noFill/>
        </p:spPr>
        <p:txBody>
          <a:bodyPr wrap="square" rtlCol="0">
            <a:spAutoFit/>
          </a:bodyPr>
          <a:lstStyle/>
          <a:p>
            <a:pPr algn="ctr"/>
            <a:r>
              <a:rPr lang="en-US" sz="4800" dirty="0"/>
              <a:t>METHODOLOGY</a:t>
            </a:r>
          </a:p>
        </p:txBody>
      </p:sp>
      <p:sp>
        <p:nvSpPr>
          <p:cNvPr id="13" name="TextBox 12">
            <a:extLst>
              <a:ext uri="{FF2B5EF4-FFF2-40B4-BE49-F238E27FC236}">
                <a16:creationId xmlns:a16="http://schemas.microsoft.com/office/drawing/2014/main" xmlns="" id="{ECF343ED-52EF-4008-BF0D-5967DEBD703A}"/>
              </a:ext>
            </a:extLst>
          </p:cNvPr>
          <p:cNvSpPr txBox="1"/>
          <p:nvPr/>
        </p:nvSpPr>
        <p:spPr>
          <a:xfrm>
            <a:off x="998746" y="1577500"/>
            <a:ext cx="10049774" cy="4801314"/>
          </a:xfrm>
          <a:prstGeom prst="rect">
            <a:avLst/>
          </a:prstGeom>
          <a:noFill/>
        </p:spPr>
        <p:txBody>
          <a:bodyPr wrap="square" rtlCol="0">
            <a:spAutoFit/>
          </a:bodyPr>
          <a:lstStyle/>
          <a:p>
            <a:pPr marL="285750" lvl="0" indent="-285750">
              <a:buFont typeface="Wingdings" panose="05000000000000000000" pitchFamily="2" charset="2"/>
              <a:buChar char="§"/>
            </a:pPr>
            <a:r>
              <a:rPr lang="en-IN" dirty="0"/>
              <a:t>Pre-processing: F</a:t>
            </a:r>
            <a:r>
              <a:rPr lang="en-US" dirty="0"/>
              <a:t>or reducing noise in ECG signals, the simplest and most widely used is the implementation of recursive digital filters of the infinite impulse response (IIR) , which was made computationally possible with the advance in microcontrollers and microprocessors. </a:t>
            </a:r>
            <a:br>
              <a:rPr lang="en-US" dirty="0"/>
            </a:br>
            <a:endParaRPr lang="en-US" dirty="0"/>
          </a:p>
          <a:p>
            <a:pPr marL="285750" lvl="0" indent="-285750">
              <a:buFont typeface="Wingdings" panose="05000000000000000000" pitchFamily="2" charset="2"/>
              <a:buChar char="§"/>
            </a:pPr>
            <a:r>
              <a:rPr lang="en-US" dirty="0"/>
              <a:t>Segmentation: Heartbeat segmentation methods are used for detection of the R peak or the QRS complex. Two measures are usually considered for evaluating the accuracy of heartbeat segmentation: sensitivity and positive predictivity. </a:t>
            </a:r>
            <a:br>
              <a:rPr lang="en-US" dirty="0"/>
            </a:br>
            <a:endParaRPr lang="en-US" dirty="0"/>
          </a:p>
          <a:p>
            <a:pPr marL="285750" lvl="0" indent="-285750">
              <a:buFont typeface="Wingdings" panose="05000000000000000000" pitchFamily="2" charset="2"/>
              <a:buChar char="§"/>
            </a:pPr>
            <a:r>
              <a:rPr lang="en-US" dirty="0"/>
              <a:t>Feature Extraction: The features can be extracted in various forms directly from the ECG signal’s morphology in the time domain and/or in the frequency domain or from the cardiac rhythm.</a:t>
            </a:r>
          </a:p>
          <a:p>
            <a:pPr marL="285750" lvl="0" indent="-285750">
              <a:buFont typeface="Wingdings" panose="05000000000000000000" pitchFamily="2" charset="2"/>
              <a:buChar char="§"/>
            </a:pPr>
            <a:endParaRPr lang="en-US" dirty="0"/>
          </a:p>
          <a:p>
            <a:pPr marL="285750" lvl="0" indent="-285750">
              <a:buFont typeface="Wingdings" panose="05000000000000000000" pitchFamily="2" charset="2"/>
              <a:buChar char="§"/>
            </a:pPr>
            <a:r>
              <a:rPr lang="en-US" dirty="0"/>
              <a:t>Learning/Classification: Once the set of features has been defined from the heartbeats, models can be built from these data using artificial intelligence algorithms from machine learning and data mining domains for arrhythmia heartbeat classification. </a:t>
            </a:r>
            <a:br>
              <a:rPr lang="en-US" dirty="0"/>
            </a:br>
            <a:r>
              <a:rPr lang="en-US" dirty="0"/>
              <a:t> </a:t>
            </a:r>
            <a:br>
              <a:rPr lang="en-US" dirty="0"/>
            </a:b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293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5501" y="146649"/>
            <a:ext cx="8790317" cy="830997"/>
          </a:xfrm>
          <a:prstGeom prst="rect">
            <a:avLst/>
          </a:prstGeom>
          <a:noFill/>
        </p:spPr>
        <p:txBody>
          <a:bodyPr wrap="square" rtlCol="0">
            <a:spAutoFit/>
          </a:bodyPr>
          <a:lstStyle/>
          <a:p>
            <a:pPr algn="ctr"/>
            <a:r>
              <a:rPr lang="en-US" sz="4800" dirty="0"/>
              <a:t>WORKFLOW</a:t>
            </a:r>
          </a:p>
        </p:txBody>
      </p:sp>
      <p:pic>
        <p:nvPicPr>
          <p:cNvPr id="4" name="Picture 3">
            <a:extLst>
              <a:ext uri="{FF2B5EF4-FFF2-40B4-BE49-F238E27FC236}">
                <a16:creationId xmlns:a16="http://schemas.microsoft.com/office/drawing/2014/main" xmlns="" id="{04880AE3-31A7-42B5-AE4F-14BC31A76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0408" y="1442322"/>
            <a:ext cx="8111184" cy="415491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290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11158656-9664-4AD7-8C12-78CD2D194D08}"/>
              </a:ext>
            </a:extLst>
          </p:cNvPr>
          <p:cNvSpPr txBox="1"/>
          <p:nvPr/>
        </p:nvSpPr>
        <p:spPr>
          <a:xfrm>
            <a:off x="1535501" y="146649"/>
            <a:ext cx="8790317" cy="830997"/>
          </a:xfrm>
          <a:prstGeom prst="rect">
            <a:avLst/>
          </a:prstGeom>
          <a:noFill/>
        </p:spPr>
        <p:txBody>
          <a:bodyPr wrap="square" rtlCol="0">
            <a:spAutoFit/>
          </a:bodyPr>
          <a:lstStyle/>
          <a:p>
            <a:pPr algn="ctr"/>
            <a:r>
              <a:rPr lang="en-US" sz="4800" dirty="0" smtClean="0"/>
              <a:t>SIGNAL PRE-PROCESSING</a:t>
            </a:r>
            <a:endParaRPr lang="en-US" sz="4800" dirty="0"/>
          </a:p>
        </p:txBody>
      </p:sp>
      <p:sp>
        <p:nvSpPr>
          <p:cNvPr id="7" name="TextBox 6">
            <a:extLst>
              <a:ext uri="{FF2B5EF4-FFF2-40B4-BE49-F238E27FC236}">
                <a16:creationId xmlns:a16="http://schemas.microsoft.com/office/drawing/2014/main" xmlns="" id="{7DBC4DF7-F66C-4244-A96A-C6B44A5D9115}"/>
              </a:ext>
            </a:extLst>
          </p:cNvPr>
          <p:cNvSpPr txBox="1"/>
          <p:nvPr/>
        </p:nvSpPr>
        <p:spPr>
          <a:xfrm>
            <a:off x="951345" y="1256145"/>
            <a:ext cx="5800437" cy="4339650"/>
          </a:xfrm>
          <a:prstGeom prst="rect">
            <a:avLst/>
          </a:prstGeom>
          <a:noFill/>
        </p:spPr>
        <p:txBody>
          <a:bodyPr wrap="square" rtlCol="0">
            <a:spAutoFit/>
          </a:bodyPr>
          <a:lstStyle/>
          <a:p>
            <a:endParaRPr lang="en-IN" sz="2000" dirty="0" smtClean="0"/>
          </a:p>
          <a:p>
            <a:r>
              <a:rPr lang="en-IN" sz="2000" dirty="0" smtClean="0"/>
              <a:t>ECG </a:t>
            </a:r>
            <a:r>
              <a:rPr lang="en-IN" sz="2000" dirty="0"/>
              <a:t>signal pre-processing is carried out for reducing noise in ECG signals with the implementation of recursive digital filters of the infinite impulse response (IIR).</a:t>
            </a:r>
          </a:p>
          <a:p>
            <a:pPr algn="just"/>
            <a:endParaRPr lang="en-US" sz="2000" dirty="0" smtClean="0"/>
          </a:p>
          <a:p>
            <a:r>
              <a:rPr lang="en-US" sz="2000" dirty="0" smtClean="0"/>
              <a:t>These </a:t>
            </a:r>
            <a:r>
              <a:rPr lang="en-US" sz="2000" dirty="0"/>
              <a:t>methods work well for the attenuation of the known frequency bands, such as the noise coming from the electrical network (50 Hz or 60 Hz), since they allow quick and easy application of the </a:t>
            </a:r>
            <a:r>
              <a:rPr lang="en-US" sz="2000" dirty="0" smtClean="0"/>
              <a:t>reject band-filter</a:t>
            </a:r>
            <a:r>
              <a:rPr lang="en-US" sz="2000" dirty="0"/>
              <a:t>. </a:t>
            </a:r>
            <a:br>
              <a:rPr lang="en-US" sz="2000" dirty="0"/>
            </a:br>
            <a:endParaRPr lang="en-IN" sz="2000" dirty="0"/>
          </a:p>
          <a:p>
            <a:endParaRPr lang="en-IN" dirty="0"/>
          </a:p>
          <a:p>
            <a:endParaRPr lang="en-IN" dirty="0"/>
          </a:p>
        </p:txBody>
      </p:sp>
      <p:pic>
        <p:nvPicPr>
          <p:cNvPr id="1026" name="Picture 2" descr="data:image/png;base64,iVBORw0KGgoAAAANSUhEUgAAAX8AAAD8CAYAAACfF6SlAAAABHNCSVQICAgIfAhkiAAAAAlwSFlzAAALEgAACxIB0t1+/AAAADl0RVh0U29mdHdhcmUAbWF0cGxvdGxpYiB2ZXJzaW9uIDIuMi4zLCBodHRwOi8vbWF0cGxvdGxpYi5vcmcvIxREBQAAIABJREFUeJztnX2cFWX5/98XLIoiICABAsuigomooCvCzy+phYqWipkIWWJZZOU3zOwrZl8zs9JMxdI08tm++QCZopL4hGmpBCqmgDz4kKxPIKGi8rhcvz+uM+7Zw9nds3vmPmd29nq/XvuaM3Punbln5sxnrvnc132PqCqO4zhO26JduSvgOI7jlB4Xf8dxnDaIi7/jOE4bxMXfcRynDeLi7ziO0wZx8Xccx2mDxCL+IjJWRJaKyAoRmZrn+0oRmSsiz4nIv0Tk6Di26ziO47QMKTbPX0TaA8uAw4EaYD4wUVUXZ5WZDjynqteIyBBgtqpWFbVhx3Ecp8XEEfmPAFao6iuqugm4HTgup4wCXTKfuwJvxrBdx3Ecp4VUxLCOvsDKrPka4KCcMhcAD4rIfwOdgDFNrXSXXXbRqqqqGKrnOI7TdnjmmWfeVdWeTZWLQ/wLYSJwk6peJiKjgFtFZKiqbs0uJCKTgckAlZWVLFiwoETVcxzHSQci8u9CysVh+7wB9M+a75dZls1pwJ0AqvoU0BHYJXdFqjpdVatVtbpnzyZvXI7jOE4LiUP85wODRGSgiGwHTABm5ZR5HfgcgIjshYn/6hi27TiO47SAosVfVbcAZwBzgCXAnaq6SEQuFJFjM8V+AHxTRJ4HbgNOVR9O1HEcp2zE4vmr6mxgds6y87M+LwYOjmNbjuOkk82bN1NTU8OGDRvKXZVWQceOHenXrx8dOnRo0f+XqsHXcRynUWpqaujcuTNVVVWISLmrk2hUlTVr1lBTU8PAgQNbtA4f3sFxnESwYcMGevTo4cJfACJCjx49inpKcvF3HCcxuPAXTrHHysXfaT1s2gR/+ANs3FjumjhOq8fF32k9/PWvMHky/PCH5a6Jk1J22mknAF577TWGDh0KwGOPPUbXrl0ZNmwYn/70pzn77LPz/m92uWHDhjFmjA1kcO2113LLLbcAcOqppzJz5kwApk2bxscffxx6lxrEG3yd1kP0mPv88+Wth9PmGD16NPfddx/r169n+PDhHH/88Rx88LYJjFG5bE4//fS865w2bRpf+cpX2HHHHQuuR21tLe3bt29e5RvAI3+n9bB+vU3dF3bKxA477MCwYcN4443cQQwa5oILLuDXv/51vWW/+c1vePPNNznssMM47LDDAHjwwQcZNWoU+++/PyeeeCIffvghAFVVVZxzzjnsv//+zJgxI7Z98cjfaT1EmQ3tPGZJPWeeCQsXxrvOYcNg2rSiVrF27VqWL1/OZz7zmbzfP/HEEwwbNgyAE088kfPOOy9vue9973tcfvnlzJ07l1122YV3332Xiy66iIcffphOnTpxySWXcPnll3P++dZdqkePHjz77LNF1T0XF3+n9eCRv1MmnnjiCfbbbz+WL1/OmWeeSe/evfOWy2f7FMLTTz/N4sWLP7GSNm3axKhRoz75/qSTTmpZxRvBxd9pPXjk33YoMkKPm0jUX331VUaOHMn48eM/ifDjQFU5/PDDue222/J+36lTp9i2FeFXkdN6iMTfI3+nTAwcOJCpU6dyySWXFL2uzp07s27dOgBGjhzJP/7xD1asWAHARx99xLJly4reRmO4+Duth8j2cZwycvrpp/P444/z2muvFbWeyZMnM3bsWA477DB69uzJTTfdxMSJE9l3330ZNWoUL730UjwVboCi3+EbiurqavWXuTj1OOcc+NWv4JBD4LHHyl0bJ2aWLFnCXnvtVe5qtCryHTMReUZVq5v6X4/8ndZDZPt4D1/HKRoXf6f1sGWLTV38HadoXPyd1kNtrU1d/FNLUm3oJFLssXLxd1oPUeS/aVN56+EEoWPHjqxZs8ZvAAUQjeffsWPHFq/D8/yd1kMU+UdTJ1X069ePmpoaVq/213sXQvQmr5bi4u+0Hlz8U02HDh1a/FYqp/m47eO0HiLRj+wfJwzLl0MZhxp2SkMs4i8iY0VkqYisEJGpDZQZLyKLRWSRiPwpju06bYxI9D3yD8fWrTB4MJxwQrlr4gSmaNtHRNoDVwOHAzXAfBGZpaqLs8oMAs4FDlbVtSLyqWK367RB3PYJT2a4AR54oLz1cIITR+Q/Alihqq+o6ibgduC4nDLfBK5W1bUAqroqhu06bQ23fcLz/vs2jemFIU5yiUP8+wIrs+ZrMsuyGQwMFpF/iMjTIjI2hu06bQ2P/MMTiX+F54KknVKd4QpgEHAo0A94XET2UdX3sguJyGRgMkBlZWWJqua0GtzzD08k/h06lLceTnDiiPzfAPpnzffLLMumBpilqptV9VVgGXYzqIeqTlfValWt7tmzZwxVc1KF2z7h+eADm7rtk3riEP/5wCARGSgi2wETgFk5Ze7Gon5EZBfMBnolhm0nh5dfhttvL3ct0o3bPuGJhs7wY5x6ihZ/Vd0CnAHMAZYAd6rqIhG5UESOzRSbA6wRkcXAXOCHqrqm2G0nigMPhIkTLVXOCUO2+PsQAGHYvNmmPn5S6onF81fV2cDsnGXnZ31W4KzMXzpZu9am69ZB167lrUtaybZ7tm51ayIEbqmFY+tW+Ogj6Ny53DUBvIdv/EQ3ASd+sq0ItyXCEEX+/qrM+Dn7bOjSJTFPVS7+cfPee02XcVqGi394IvF34mf6dJtGHenKjIt/3HjkH45swXd7IgzRcfXIP36iY/vRR+WtRwYX/7jxl4yHI1vwPfIPg0f+4Yh+vx9+WN56ZHDxjxu/eMLhtk943PMPR/Sb9cg/pbj4h8Ntn/D47zc8HvmnFH/FYDg88g+Pe/7hiFKTXfxTikdO4ciO9j3yD4P/fsOx3XY2TciLclz848YvnnB45B+e6PfrN9f4iZ6mEnJsXfzjxm2fcNTW1o026eIfBhf/cETin5AA0cU/bhJyYlNJbS1sv719dnEKQ3RcVX2cqrjxyD/leOQfji1b6nxTj/zDkB28JESkUoNH/ikke4TJhJzYVJId+bv4h8HFPxwe+aeQ7AvGxT8cbvuEJ/u4+m85Xtpl5DYhx9XFPw6yT6bbPuGorXXbJzTekS4cHvmnEI/8S8OWLW77hMbFPxzu+acQF//S4LZPeFz8w+GRfwpx26c0uO0THhf/cETHNiEBoot/HGQLvotSGKK8cxf/sHgv6nBEN9OE3FRd/OPAx5wJTyREbvuEJbtjl4t/vKQx8heRsSKyVERWiMjURsqdICIqItVxbDcx+EtGwpMr/n6cw+CRfzii45mQwKVo8ReR9sDVwFHAEGCiiAzJU64zMAWYV+w2E4f7pOGJjrHbPmFx8Q9HpA0pivxHACtU9RVV3QTcDhyXp9zPgEuADTFsM1n4BRMet31Kg/+Ww5A9VlKKxL8vsDJrviaz7BNEZH+gv6reH8P2kod7/uGJjqtH/mFx8Q9DAt2B4A2+ItIOuBz4QQFlJ4vIAhFZsHr16tBVi48EntjU4ZF/aXDxD0P2sUxR5P8G0D9rvl9mWURnYCjwmIi8BowEZuVr9FXV6apararVPXv2jKFqJcIvmPB4g29p8N9yGBJ4XOMQ//nAIBEZKCLbAROAWdGXqvq+qu6iqlWqWgU8DRyrqgti2HYy8Mg/PN7gWxoSKFKpIIEZgUWLv6puAc4A5gBLgDtVdZGIXCgixxa7/lZBAk9s6oiOsds+YXHxD0MCj2tFHCtR1dnA7Jxl5zdQ9tA4tpkoPPIPj9s+pSF6VebmzX6M4ySBAaL38I2D6GS2b5+YE5s63PYpDVu3+nuSQ5DAyN/FPw6yLQmP/MPg2T6lIXvwPH+Hb3y4+KeUbGFyUQqD5/mXBh85NQxu+6SUbPFPyIlNHe75lwYX/zB45J9S3PYJj9s+pcHFPwwu/ikluzEyISc2dXiDb2lw8Q+D2z4pJTqZHTt6RBoK9/xLg4t/GBKYDu7iHwdu+4THPf/S4OIfBo/8U4rbPuGJjqvnoIfFxT8M7vmnFE/1DE92R7p27RJzAaUOF/8wRMeyoiIxx9XFPw6ybZ+EnNjUER3jigrvSR2SaHiH6LMTDwnUCBf/OPDIPzzZkb+Lfzi2bvXIPwQJtIZd/OPAO3mFx8W/NLjtE4bsbLWEHFcX/zjwbJ/wuPiXBhf/MCQwQHTxjwO3fcLjnn9pyPb8fWC3+HDbJ6Uk8MSmDo/8S4NH/mHwBt+U4pF/eFz8S4OLfxgSGCC6+MdBAu/qqcPFvzS4+IchgQGii38c5N7VVctbnzTinn9pcPEPQwIDRBf/OKitNUGqyLwS2RvK4scj//BEv1sX//hJq+0jImNFZKmIrBCRqXm+P0tEFovIv0TkEREZEMd2E8OWLfXFPyGPdanCxT88Pn5SONKY5y8i7YGrgaOAIcBEERmSU+w5oFpV9wVmAr8qdruJIor827e3eRf/+HHxD08U+bv4x09K8/xHACtU9RVV3QTcDhyXXUBV56rqx5nZp4F+MWw3OdTWWtQfRf4JObmpwj3/8GQPPibixzhOUmr79AVWZs3XZJY1xGnAX2PYbnJw2yc8HvmHx49xOBLY4FtRyo2JyFeAauCQBr6fDEwGqKysLGHNiiTX9knIyU0VLkzh8WMcjpRG/m8A/bPm+2WW1UNExgDnAceq6sZ8K1LV6apararVPXv2jKFqJSLX9vHIP35cmMLjxzgc2Q2+qolIB49D/OcDg0RkoIhsB0wAZmUXEJHhwO8x4V8VwzaTRWT7eOQfDvf8w+PiH44Evoa0aPFX1S3AGcAcYAlwp6ouEpELReTYTLFLgZ2AGSKyUERmNbC61klunr9H/vHjwhQeP8bhyLZ9sufLSCyev6rOBmbnLDs/6/OYOLaTWDzVMzwuTOHJfVWmd1aMj+wG32g++lwmvIdvHGzZ4qmeoYmOabt2Lv6h8BtsONJo+zi47VMKohssuDCFwsU/HAm0fVz848BTPcMTHWNwYQqFi384srN9IBHH1sU/DjzVMzwu/uGJPH631uIngQGii38c5KZ6uvjHj4t/eDzyD0cC08Fd/OMg1/NPwIlNHe75h8fFPxwe+acUt33C45F/eFz8wxFphIt/ykjgI13qcPEPj4t/OBKoES7+ceCpnuFx8Q+Pi3843PZJKQl8pEsd7vmHx8U/HNHvN0Ea4eIfBz6ef3g88g+Pi384EugOuPjHgY/tEx4X//C4+Icjge6Ai38c+Gscw+PiHx4X/3B4g29KcdsnPO75hyfq4eujesaPN/imlASe2NThkX94fOTUcLjtk1IS2JiTOlz8w+O2Tzjc9kkpCUzjSh0u/uFx8Q+HR/4pxSP/8LjnHx4X/3B45J9SXPzD45F/eFz8w5HAdkEX/zhI4CNd6nDxD4+LfzgSqBGxiL+IjBWRpSKyQkSm5vl+exG5I/P9PBGpimO7icFTPcPj4h8eF/9wpNH2EZH2wNXAUcAQYKKIDMkpdhqwVlX3AK4ALil2u4kigY90qcM9//C4+IcjgdZwRQzrGAGsUNVXAETkduA4YHFWmeOACzKfZwJXiYioqsaw/W3ZsAHmzYN774U33oCPP4bdd4fLLw+yOR/PvwTkRv5gnZDauXMZGy7+4diyBXbYIVEBYhzi3xdYmTVfAxzUUBlV3SIi7wM9gHdj2H59/v1vGDQINm+G7beHykpYvty+mzIFBgyIfZPb2D4JOLGpI5/419a6+MeJi384EugOJOrKEZHJIrJARBasXr26ZSvp3x/OOQf+8hdYvRqWLYOFC+27xx+Pr7LZ+MBu4WlI/J348Be4hyOlDb5vAP2z5vtlluUtIyIVQFdgTe6KVHW6qlaranXPnj1bVpt27eBnP4Nx46BzZ1u2zz7QtSs8+WTL1tkU0YmNolAX//jJ9fwhERdQqvDIPxxpbPAF5gODRGSgiGwHTABm5ZSZBUzKfP4S8Ggwvz8f7drBHnvAq6+GWX90YkX8ogmFR/7hcfEPRwJtn6I9/4yHfwYwB2gP3KCqi0TkQmCBqs4CrgduFZEVwH+wG0RpGTAAliwJs+5sYaqo8Mg/BC7+4ckWfx/VM14SOARMHA2+qOpsYHbOsvOzPm8AToxjWy1mwAB44AFQtQg9LqILxNMQw+LiHx6P/MORwMg/UQ2+QamstJTPNds0NRRHFOV75B8W9/zD4+IfjpQ2+LYOohTP11+Pd73ZFwy4+IfCI//wuPiHI6UNvq2D3r1t+vbb8a43V/z9ogmDi394XPzD4bZPGenVy6bvvBPveqMoP7IkPPIPg4t/eFz8w5HAUQBc/IslOokdOtjUL5owuOcfHhf/cLjtU0Y6dbI/j/xbJx75h8d7+IbDbZ8y06tXacQ/ASc2dbj4hyd7rCQX/3hJYJ5/2xP/VaviXefmzTbNtiQ88o+fyDOFRF1AqSLXWlO1P6d4PPIvMyEj/8jzd9snDJFnCom6gFKF32DD4Xn+ZaYUto8/LofBbZ/weKN6OLLH/xJJxHFte+L/7rvxRube4BueyH5w8Q+LP12FI4GvIW174q9q4/zHRT7PPwEnNlVEx9Oj0rC47ROGrVtNdxKmEW1L/Pv2tWlNTXzrdM8/PLnjJ7kwhSHb9omyfnxkz+JJ6CgAbUv8Q4zv46me4cl38WQvd+LBbZ8w5HtyTcBxbVviP3CgTRcvbrxcc8jX4OuRf7y4+JcGt33CkG/k3wQc17Yl/l27wrBhcP75MHNmnV9fDLmev9s+8eOef2nwbJ8w5AteEqARbUv8AcaOtemJJ8JPf1r8+jzVMzzu+ZcGt33C4LZPQjjvPHuj14QJcNllsHZtcevzBt/wuO1TGtz2CUO+4CUBx7Xtif9OO8GRR8LUqbBhA9x0U3Hr8wbf8OQbORX8OMeN2z5h8GyfhLHffjBqFFxzTXHpbN7gG558fSkgERdQqnDbJwwJtYaLEn8R6S4iD4nI8sy0W54yw0TkKRFZJCL/EpGTitlmrEyZAsuXwxVXwIUXwkUXNX8gq3wNvgk4sanCI//S4LZPGBIa+VcU+f9TgUdU9WIRmZqZPyenzMfAKaq6XER2BZ4RkTmq+l6R2y6e8eMt8j/77LplI0fCmDGFryOfMHnkHy8e+ZcGj/zDkNIG3+OAmzOfbwbG5RZQ1WWqujzz+U1gFdCzyO3Ggwjccw9cey088ghsv701BjcHH9snPB75lwb3/MOQ0AbfYiP/Xqr6Vubz20CvxgqLyAhgO+DlIrcbH127wre+ZZ/33ReefbZ5/59QPy9VeORfGtz2CUNrtX1E5GGgd56vzsueUVUVkQYNcxHpA9wKTFLVvC2sIjIZmAxQWVnZVNXiZ//94Y47zPcXKex/vJNXeDzyLw1bttjTL/gxjpOEBohN2j6qOkZVh+b5uwd4JyPqkbjnfU2WiHQB7gfOU9WnG9nWdFWtVtXqnj3L4Azttx+89x68+Wbh/+OpnuHJvcFut1395U48uO0ThtzIPyEaUaznPwuYlPk8Cbgnt4CIbAf8BbhFVWcWub2w7LmnTZcuLfx/vME3PLnHOJpu2lSe+qSVbNvHR/WMj3wNvgnQiGLF/2LgcBFZDozJzCMi1SJyXabMeOAzwKkisjDzN6zI7YZh8GCbtkT8PfIPh0f+pcGzfcKQxgZfVV0DfC7P8gXANzKf/wj8sZjtlIy+fWHHHWHZssL/xzt5NY6qDaOxYAH84Q/QuXPz15Eb+Ufi75F/vLjtE4bW2uDbphCx6L85kb83+DbO3/8OP/yhfV61CmbPho4dm7eO3GPstk8YPNsnDCnN808fe+7ZfNtHJHGNOYnhnnssUr/2Wpg7F3r2hL33hrfeavp/Ixry/N32iRe3fcKQUNvHxT+XwYPhtddg48bCymc/KoPbPrk89piNofStb9k7FI4/3l6mM3164evIjfxF7LNH/vVZvRo+/rjl/++2Txg88m8l7LmnZTi8XGA/tFzxr6gwn9uzJCxt9rnn4NBDbf6EE+CWW2DECHj00cLXkxv5gz1NuPjXsXChvaa0f39YtMh+fzU1zRurym2fMHjk30rYZx+bzp9fWPnNm7eN/CERJ/cTtm6Fm2+2l9c89FDpRPOJJ2zbhx1Wf/mIEdaTulBhyo38wcTfbZ86Lr4Y1q+H//zHnrK+8hW7EVx7beHrcNsnDAlt8HXxz2XoUPOlH3mksPL5Iv9oeVL4yU/g1FPhggvgiCOgqsoaXkMzd671GD3ooPrL99wTPvwQ3n67sPXki/w7dPDIP+Kjj+Dee+H00+HGG+Ef/4DbbrPvmvO+Crd9wpCvL1ACjquLfy7t2sHhh9vFtGZN0+W3bKkvStHFk4CTC8CKFfCrX8HJJ9tby2bNgk99yrz30DeAyO/Pze6J+lMUmlLbUOTv4m/cf795/SedBJMmwbRpNlz5WWeZ7VZo+5XbPk1TW9v8wC7f2FQJOK4u/vmYOhU++AC++EWLqhojX4NvtDwJ/O53Nr30Uth5ZzjmGPPb99kHxo0r/AmnubzxhvnQn/3stt8NGmTT5csLW1dDnr/bPsYdd0Dv3jB6tDWGT5liN4CRI+0YvfhiYetx22dbrrjCnpTPP98Cqd12M2dg9erC1xH9TrNf9ZqA4+rin4999oEbbjDP+swzGy/bkO2TgJOLKtx1l1k9ffrULe/eHR58ECor7WYwdaqJxT33WCNtHNx5p21//Phtv6usNPEuVPzzRf5u+xjr1tkT3Ikn1gl2xAEH2PSZZwpbV/Zv2dNprV3qrLPMnvzZzyxoef11u0buu6/w9SS0I6iLf0NMmgQ/+AFcd501/s6bZzZGLg01+Cbg5PLcc/Dvf5vFk0v37nZzGzMGLrkEvv99exLYay/b12K57TYYPrxuvKRs2reH3Xcv3PbxyL9h7r/f3kV9Up4X5FVV2TurC438s20fH0IDfvlL6NYN3nnHfs8nnACPP25P0E89Vfh6ciN/F/9WwP/+L/TqZW0AI0da1soNN9Qvkxv5Jyli+vOf7Yd2zDH5v+/Tx9oA1q+3kUzvussu+sMOa94QF7m8/LLdMCdMaLjMoEHFRf7u+RsPP2wCNWrUtt+1a2cd6lpi+7T1XtSrVtmT8Ne+Zu/8mDDB+qmMHm2j/y5aVPi6csU/IYGLi39jdOkC119vNsXXvmYve/nxj+tbOps21UVJADvsYNP160tb11xUYcYMy7Fvanjsjh3tRnD88ZYp0rEjfP3rdbni06fDypWFb/v//s+858bEf/Bg81AL6Q/htk/DPPYYfOYzdaNw5jJ0aGHiH/VNcdvHuOUW2/fTTtv2u912g1dfLXxdubaPi38r4fOfh3/9yyL+886zYQmyH/k2bqx7AQbUif/HH5sveMUVzX8pfBy88IJF1iee2Lz/69cPLr/cbgKTJllO/re+ZemajT0NvPUW3H23vQbzmmvs6aGxF/IMHmzH7rXXmq7Tli0mbtkCl5ALqKysXGlPWVEnunwMHWqNk6vyvmqjjtxeqG158DxVs3v/3/+DIUO2/X7gQPu9Fxrg5Ub+CQlcXPybw5FH2sVx//11y3Ij/x13tOnrr5vdctZZ4TJqGmPGDBPLfH5/U0yaBEcdBX/MDMZ6880mwMccs+0NQNW80f79bVtHHWUNZD//eePbiBoj//nPpuuzeXN9vx8ScwE1yYsvwv/8T5jfwN/+ZtOmxD+qR2Pk9kJNUuS/fr21XZWq1/w//mHje33jG/m/3203mxYSuED+UWkTcFx9VM/m0LWrRcJz59Ytayjyv/feumV/+pM1rJaKyPI55BDL6W8uItYW8Pjj1mjbrZtFO+PGwbBh8NWvmi00YoRlQ/3mN/aE8d//bRFmr17WRtIY++5rN8qnnmrcHoJt21XALqB165q/b6FQhaefNkF+4w2LpGtrrZPVpk3w619bG9IFFxT+itCmeOwxOzf77ttwmUj8Fy3Kn3Ybkc+agPKL1NNPw9ix8P77NnzFqadaND57tl2PZ59tgUec3HCDDT2eL1MN7FoAs3722qvp9eUblTYBgYuLf3MZMcI88K1bLbLeuNEuwIgo8p8/36KoL3zBrJDmvBe4WBYtsshlypSWr6Oior5YjB4Nzz8P555r4/JPn24X3cqV8N3vwm9/27z9q6iA//ovuP12a0dprF0iX+SfkOgJMBE49ti66Dp7WO8jj4Srr7ZUwQsvtAyrmTMt26pY5s5t3O8HuxH36GHWZWPk2j7RtJwi9cEHlmHTrZvdNP/6VzuG2Tbqo49adlp03RVLba0FbscdB5065S8Tif8rrxS2znwNvps2lVYT8uC2T3MZPNj8/Og9vw1F/gsXWkbLuHHmDz7/fF2Zt98O2w9g5kz7UbXE8mmMfv3g1ltt36dPt4jznHOsj0BLfsSXXmoR3ec/b8M9NES+yD8h0RPr15sdVlNjEeNrr9myrVvton/gAUtrvfFG62n997/D0Uc3vr+FsHKliU9jlg/YeRkxAp58svFyubaPiB3jct5gL7nEfmt33GFPmHPmmP3z9NPW+XLOHAt0zjorvm0uWADvvmu/yYbo3duSIgpt9M1ts4qeqsrcF8jFv7nkDk3QULYP2CP3UUfZSf/d76zsL39pmTVR70swoVi40OyCOJg50yLC3r3jWV8uvXvDN79pDdoXX7ytMBfKvvtaZ7D5880WAbuZ5l4UDUX+SRD/K64wAfrTnywjbMAAOx7RsNMRIvZSm2h/v/jFwoddyEfUyagQO3H0aBtG+913Gy6Ta/tAeW+w69bZE9OXvmQ3r4j+/S35YMcdrfPimWdaILJgQTzbvf9+u16POKLhMiIW/Tcn8s+XDl7m36+Lf3PJFf/cyD/7UXHoUHvsPuUUs0o6dYIf/cjEf8ECSyd7/nnLGx4+3LJj/vAHezIYP94aRbMblwthyRIToy99qbj9LBXHHmuP9pdcAgceaBHVxIn1H+0b8vzLbfts2GDif/TRdpMvhHHjLJPkoYdMYK67zkZb/drXzFJbsaJ++dwb4bp1do5vvtk60O29d9PbjEZVfeCBhsvk2j5Q3sj/llvsqfDssxsv95OfWDAyYULT1laGtvRmAAAUDklEQVQhzJplWT5N2XK77174sO+5wUtS2lNUNZF/BxxwgCaS2lrVHXdU/f73bb5vX9Wvf73u+82bVU26VGfMsGVbtqjOnKl6zjmqF1ygun696oEHqnbooLrddqq77qp66aWqhx2m2q6d6s47q4qo9u9v0332UR04UHXwYNUf/lB17dqG63fhhfY/b74Z7hjEzcsv2zEQUd1pJzt2c+bUfX/yyaq77Vb/f77xDdU+fUpbz1xmzLC6Pvhg8//3uutUP/Wput9K9Nehg633+edVDzjAfg9f+ILqvfeqTpum2q1bXdlrrilsW7W1qpWVqkcd1XCZf//b1nnddXXLevZUPf305u9bHBx6qOreexdW9m9/s+Oyww6q8+a1fJsvv2zH4LLLmi47ZYpqp06qW7c2XfZ731Pt2rVu/re/te2sWtXyujYCsEAL0NiiIn8R6S4iD4nI8sy0WyNlu4hIjYhcVcw2y067dublNxT5Z0dOUaZF+/YW3V58sUUqHTuad77bbtbouWCBRTj33GMZOttvb71tlywxe2XzZnvMHDTI7JE99oDf/z5//4EZM2yd2WP5JJ3ddrOhKJYtM2uie3frXBfRVORfLu90zhzLOMl9X0EhnHaatRMsWWINm6rmZ48YYU99I0bY96eealk9xxxjFkd1tbWx3Hab9b8ohHbtLENrzhzL4MpHQ7ZPOaLTNWusnoW2WX3mM/b76d3bEiwKtWNyufVWs3ROOKHpsrvvbu0OTfWfgIYj/3LbloXcIRr6A34FTM18ngpc0kjZK4E/AVcVsu7ERv6qqieeqDpokH3u0sWigGyGDLE7++bN8W/72WctKgLVm26q/928ebb8qqvi324p+fa3LYr7+GOb/+IXt40Cp0yxY794sWr37qo/+1np61lVpXr88fGu86OP7Eny6KNVV6ywZevW2dPF3/9eWKSZjzVrVPfaS7VzZ9UFC7b9fskS++3cdlvdsqoq1a9+tWXbK4Zbb7W6zJ/fvP9butSeALp2tSfy3Xevvz+qqi+8oDp2rP2err++bvnatfYkOWZMYduaPdvq+MQTTZfNfUq98Ub731dfLWxbzYRSRP7AccDNmc83A+PyFRKRA4BewINFbi8ZDB5s0cWmTeb7Zkf+YClpb77Z8obQxhg+3MZzGT3aBmPLfufAtGk2JMUpp8S/3VJy5JGWMbNwoc3nvjMB6hp8r7/e3l71v/9r7ysoFWvXWmZPU/0ZmsuOO9o+3X+/RZdgg7MdfjgcfHDLUwO7d7d2hh49LJMlN7kgikKzkxc6drTfd6l5+mnb5/33b97/DR5s+f+jR9vT74cfWvvRxRfb93Pm2BhIf/ubPQ2ddpr1UVm50tpsVq2qK9sUUVvLCy80Xbah8b9aeYNvL1V9K/P5bUzg6yEi7YDLgCZabloRe+xhVkN0A8jNB66sDGu7tG9v2UPr1sHnPmcdrr761ToroHPncNsuBcOG2TRKj920aVvx79jRLLcnn6z7rrmN48UQ5fRH1l5roG9fO0YffGBv/cq2DfOJ/447Wlrzc89ZJ75nny1NPRcssGSHxvovNMTIkZanf/vtdnP+8petIb2y0gR+992tUf2558xKmzLFvvvnPy14inqeN0X//taBMupl3Ri5tk8ULG7caMf3gw+avZtx0OTRFZGHReTFPH/HZZfLPG7kG8TmO8BsVa0pYFuTRWSBiCxY3ZyXJZSaqiqbRiP77bRT6eswdKilDa5bZ1kcjz5qGT4//Wnp6xI3lZX2BBNlb2zYsO3bwLp0MfGaP9988T594C9/KV0do4gveudza2HIELjoIksVveuuuuWNif/ZZ1v68Mknhx+navNme+Krri5+XR07WlbUtGkm+t/+trUl7LqrBVAzZljq9bnn2rV8xhmFrzvqR3PvvZaV1Bi5T65RsFhTY+14VVU2HEyJadKXUNUGE4lF5B0R6aOqb4lIHyBf68coYLSIfAfYCdhORD5U1al5tjUdmA5QXV1dhtHQCiRX/BvqCRia44+PvyNXEhAxUY0EduPGbW+wXbvadMsWE7SKCrvQ16+v39ciFC+8YHXo1y/8tuJmyhS46irLj48aN/OJf6dO1j9g5UoTz5desoi5uXZMc1i0yM53HOIP9ruYMiV/b/ftt7cXGbWUb37TUnWPOgquvNKGeujUaVtrLjfPP+qNPGNGXWfRa6+FX/yi5XVpAcXaPrOASZnPk4B7cguo6smqWqmqVZj1c0s+4W9V9OtnkUM5I/+0M2hQXdZGvnaVSPzBLrrjj7co9cESNSu98ILdoMrYPb/FtG9vGUWPPFLXZtRQ5B8N5T1tmtkwd98dtm5RZ61C7ZdycsABliG0bJllZ3XubJlfuRlSubZPFCzOmmVtMUcfbf0aSjz6b7HifzFwuIgsB8Zk5hGRahG5rtjKJZaKCrsBlDvyTzO77WZR0YYNDds+EXvtZcMc7LyzidPdd9vN45pr8l9Q//mPPa7/+Mdmafz5z80bMVLVPP/WZvlkM3583Tg20LD4Rxx6qDWiFiv+W7c2LnLPPGM39j32KG47pWLiROvsde21MHmytQFMn16/TEO2z5o11jg9frw1wBf6us2YKEr8VXWNqn5OVQep6hhV/U9m+QJV3WY8VFW9SVWbYawlmKoqj/xDkj1s7saN24p/dg/Mfv3s4ho3zkbRPP54a9T7znfM1li82Mpt2WI9rHv3tp7FP/85XHaZtZUcckhhOdtgXu3777du8R8+3I7h3/9u85H4Z4tUJP79+tlvfNw4e+JpLI9+5co6KyOXuXNtAL+qqoZfFRo19ramJ6quXS3R4ve/t2SFm2+u/31Dtg9Y4PKFL9hxv/FGW3bnnbauwPjwDi0l8v2h9WfXJJFI/F95Jb/tk51lE2WFnH++dc3/1resA84551gj8LBhNirkEUdYA9/EiRahvfOOrfsXv7Coa+RI63TVFFFbRGvK9MlFxPY3GvAtX+Qf/a6j9zAfl8nxuO22bdenammSAwfa+EZ33ln/+/vvN3ujRw8rO26cPYFl89FHluGVPZZPa+OkkywJITthpSHbB+wJtUcPy9a7/nob5uOkk+wYh+68WEhngHL8JbqTl6oN0xB1sw/UWaNN8+abdR3WundX/e53ty1z881NdwR69VXVww+3dXXsuG3HuIh//lO1Vy/rJPTMM42v8+KLbX3/+U9Bu5JYLrzQ9mPdOjuWUNexTNWGOQDV8ePrlo0dq9q+vR2D2tq65ddea2XHjFHdc08bAuXFF1U3bbJzB6r77ae6erXqc8+pVlSofvnL9TutPfBAy4fLSAqPPqrbDE9y8MGqn/1s3fz69XXaEXUSe+cd1YMOsmM7aZLqhg0trgIFdvLy8fxbSnbU12ub7g1OsfTqZdHSypXbDqERUUhntqoqS4V96imzLwYMyF/uwAOtzKGHWoeqJ5+si3hzefFFW1e3BkczaR1Eryhctix/5B/9rg86qG7ZHXdYlsvUqZZLv+uudn4efdT6nMyZYwMT7r+/ZcF062Ypu2eeaU9YO+wAu+xiT2nnn2/tNFdeabbIrFm2/YMPLs3+h2D4cJs++2zdyKCbN9e3hrMtzGigyE99yjq3lRC3fVrKgQfWfS5FamFbo10760jz+uv5G3ybu66DD25Y+CMGDjQRq621oZLfeSd/uYULG397Vmshurm99FJ+8Z8wwcQ+O02ySxcT/euus9/9K69Yb+czzjDxbtfObgj3ZBL/ovccXHFF/evkRz+yjma/+52NzXP99eZzn3JKfC9mKQc772wBR/YIow31UIeWvWkvJjzybymVldaw2BpS0lorlZWWSVFbW7ob7O671w2fccopNlxA9IITsHTSxYvT0b9ijz1MrJcuNdGC+uIfpYTmImJDI5x2WsPrPuggG6hONX9P3fbtLRvrkEPM5/7GN+zYR+91aM0MHGj7HpHb4Av2IphoML0y4ZF/Mdx1F5x3XrlrkV4qK+saV7Pz+kNTXQ2XX259Bq7KGYT2+ectXTENN/2OHS1KXbrUbmoQb9qySNNDNEyYYBld8+bZE1Upz3MoBgzYVvxzI/9dd7Xfdxlx8XeSS2Wl9diF+nn9peDb3zYP+8IL62duRLnYaRB/MOtn6VLLtKmoqB/5l4pevSzDJy0p05WVlu4adfbKZ/skABd/J7lkR0bliAivvNLGTvre9+qWzZtnPm3fvqWvTwj23BOWLzfxb81ee5IYMMDsrprMcGb5bJ8E4OLvJJdyi//ee9tQ0bffbjns69dbo+ZRR7WuTkiNMXCgCf/Kld5TPS6ixIJosLZ8tk8CSN7tyHEissU/apAsNeeeax2/zj3XBuL64AOYNKnp/2stZA9S6JF/POy6q02jns4JjfyTVyPHiejfv+5zdo/qUlJRYamKHTrAH/8I3/1uy17bmFSi47psWTrSV5NAJP5vZV51snFjItPBXfyd5JLdAFjODlXRuPDXXZfIx/eiyO774JF/PHTpYmIfRf7F9lMJhIu/k2yef94aXZNA2oQfrC1l553hvffqD5bntBwRi/7ffNPSgjdtcvF3nGbjVkR4qqosx96HKYmPXXc122fjRptPoPh7to/jtHUi39/FPz769Kl7HwW4+DuOk0Ai8S9Xo3oaiWyfBIu/2z6O09aZOtVy/NOUwlpu+vSBDz+s6x3u4u84TuLo1QsuuqjctUgXUbrnq6/aNIHi77aP4zhO3Lj4O47jtEH69LHpihU2TWAnr6LEX0S6i8hDIrI8M83bE0dEKkXkQRFZIiKLRaSqmO06juMkmijyX7rUpgl8z3exkf9U4BFVHQQ8kpnPxy3Apaq6FzACWFXkdh3HcZJLly7WYzrF4n8ccHPm883AuNwCIjIEqFDVhwBU9UNV/bjI7TqO4yQXEbN+Vq60+RSKfy9VzYxexNtAvl4ig4H3ROQuEXlORC4VkfZ5yjmO46SHyPqB0r+MqACaTPUUkYeB3nm+qvf+QlVVEdEGtjEaGA68DtwBnApcn2dbk4HJAJVlfsWZ4zhOUUSNvpDIyL9J8VfVMQ19JyLviEgfVX1LRPqQ38uvARaq6iuZ/7kbGEke8VfV6cB0gOrq6nw3EsdxnNZBFPl37pzI8fyLtX1mAVG3wEnAPXnKzAd2FpGemfnPAouL3K7jOE6yicQ/oe8mLlb8LwYOF5HlwJjMPCJSLSLXAahqLXA28IiIvAAI8Icit+s4jpNsDjjApttvX956NEBRzyKqugb4XJ7lC4BvZM0/BPjYvI7jtB1Gj4azz4aTTip3TfKSPCPKcRwnDXToAJdeWu5aNIgP7+A4jtMGcfF3HMdpg7j4O47jtEFc/B3HcdogLv6O4zhtEBd/x3GcNoiLv+M4ThvExd9xHKcNIqrJHD9NRFYD/y5iFbsA78ZUndaC73P6aWv7C77PzWWAqvZsqlBixb9YRGSBqlaXux6lxPc5/bS1/QXf51C47eM4jtMGcfF3HMdpg6RZ/KeXuwJlwPc5/bS1/QXf5yCk1vN3HMdxGibNkb/jOI7TAKkTfxEZKyJLRWSFiEwtd33iQkT6i8hcEVksIotEZEpmeXcReUhElmem3TLLRUR+kzkO/xKR/cu7By1HRNqLyHMicl9mfqCIzMvs2x0isl1m+faZ+RWZ76vKWe+WIiI7i8hMEXlJRJaIyKi0n2cR+X7md/2iiNwmIh3Tdp5F5AYRWSUiL2Yta/Z5FZFJmfLLRWRSvm0VQqrEX0TaA1cDRwFDgIkiMqS8tYqNLcAPVHUIMBL4bmbfpgKPqOog4JHMPNgxGJT5mwxcU/oqx8YUYEnW/CXAFaq6B7AWOC2z/DRgbWb5FZlyrZErgQdU9dPAfti+p/Y8i0hf4HtAtaoOBdoDE0jfeb4JGJuzrFnnVUS6Az8BDgJGAD+JbhjNRlVT8weMAuZkzZ8LnFvuegXa13uAw4GlQJ/Msj7A0szn3wMTs8p/Uq41/QH9MhfFZ4H7sHdAvwtU5J5zYA4wKvO5IlNOyr0PzdzfrsCrufVO83kG+gIrge6Z83YfcGQazzNQBbzY0vMKTAR+n7W8Xrnm/KUq8qfuRxRRk1mWKjKPucOBeUAvVX0r89XbQK/M57Qci2nA/wBbM/M9gPdUdUtmPnu/PtnnzPfvZ8q3JgYCq4EbM1bXdSLSiRSfZ1V9A/g18DrwFnbeniHd5zmiuec1tvOdNvFPPSKyE/Bn4ExV/SD7O7VQIDXpWyLyBWCVqj5T7rqUkApgf+AaVR0OfESdFQCk8jx3A47Dbny7Ap3Y1h5JPaU+r2kT/zeA/lnz/TLLUoGIdMCE//9U9a7M4ndEpE/m+z7AqszyNByLg4FjReQ14HbM+rkS2FlEKjJlsvfrk33OfN8VWFPKCsdADVCjqvMy8zOxm0Gaz/MY4FVVXa2qm4G7sHOf5vMc0dzzGtv5Tpv4zwcGZbIEtsMajWaVuU6xICICXA8sUdXLs76aBUQt/pOwtoBo+SmZrIGRwPtZj5etAlU9V1X7qWoVdi4fVdWTgbnAlzLFcvc5OhZfypRvVRGyqr4NrBSRPTOLPgcsJsXnGbN7RorIjpnfebTPqT3PWTT3vM4BjhCRbpknpiMyy5pPuRtAAjSoHA0sA14Gzit3fWLcr//CHgn/BSzM/B2NeZ2PAMuBh4HumfKCZT69DLyAZVKUfT+K2P9Dgfsyn3cD/gmsAGYA22eWd8zMr8h8v1u5693CfR0GLMic67uBbmk/z8BPgZeAF4Fbge3Tdp6B27A2jc3YE95pLTmvwNcz+74C+FpL6+M9fB3HcdogabN9HMdxnAJw8Xccx2mDuPg7juO0QVz8Hcdx2iAu/o7jOG0QF3/HcZw2iIu/4zhOG8TF33Ecpw3y/wG0OIqUTiszFwAAAABJRU5ErkJggg==">
            <a:extLst>
              <a:ext uri="{FF2B5EF4-FFF2-40B4-BE49-F238E27FC236}">
                <a16:creationId xmlns:a16="http://schemas.microsoft.com/office/drawing/2014/main" xmlns="" id="{20813448-3E41-47E2-AB2B-19D62419A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580" y="3429000"/>
            <a:ext cx="4220994" cy="27772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F85A829F-0B5D-4BCC-8DF7-4D04CE5E2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2580" y="1003173"/>
            <a:ext cx="4137867"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4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436614-D899-4582-846F-F711FE6E3D96}"/>
              </a:ext>
            </a:extLst>
          </p:cNvPr>
          <p:cNvSpPr txBox="1"/>
          <p:nvPr/>
        </p:nvSpPr>
        <p:spPr>
          <a:xfrm>
            <a:off x="1552918" y="277278"/>
            <a:ext cx="8790317" cy="830997"/>
          </a:xfrm>
          <a:prstGeom prst="rect">
            <a:avLst/>
          </a:prstGeom>
          <a:noFill/>
        </p:spPr>
        <p:txBody>
          <a:bodyPr wrap="square" rtlCol="0">
            <a:spAutoFit/>
          </a:bodyPr>
          <a:lstStyle/>
          <a:p>
            <a:pPr algn="ctr"/>
            <a:r>
              <a:rPr lang="en-US" sz="4800" dirty="0" smtClean="0"/>
              <a:t>HEARTBEAT SEGMENTATION</a:t>
            </a:r>
            <a:endParaRPr lang="en-US" sz="4800" dirty="0"/>
          </a:p>
        </p:txBody>
      </p:sp>
      <p:sp>
        <p:nvSpPr>
          <p:cNvPr id="3" name="TextBox 2">
            <a:extLst>
              <a:ext uri="{FF2B5EF4-FFF2-40B4-BE49-F238E27FC236}">
                <a16:creationId xmlns:a16="http://schemas.microsoft.com/office/drawing/2014/main" xmlns="" id="{D21C4B34-92D6-46C4-8087-A2066A7CE7AD}"/>
              </a:ext>
            </a:extLst>
          </p:cNvPr>
          <p:cNvSpPr txBox="1"/>
          <p:nvPr/>
        </p:nvSpPr>
        <p:spPr>
          <a:xfrm>
            <a:off x="820716" y="1677588"/>
            <a:ext cx="5800437" cy="3447098"/>
          </a:xfrm>
          <a:prstGeom prst="rect">
            <a:avLst/>
          </a:prstGeom>
          <a:noFill/>
        </p:spPr>
        <p:txBody>
          <a:bodyPr wrap="square" rtlCol="0">
            <a:spAutoFit/>
          </a:bodyPr>
          <a:lstStyle/>
          <a:p>
            <a:endParaRPr lang="en-IN" dirty="0"/>
          </a:p>
          <a:p>
            <a:pPr algn="just"/>
            <a:r>
              <a:rPr lang="en-IN" sz="2000" dirty="0"/>
              <a:t>Heartbeat segmentation methods are used for detection of the R peak or the QRS complex. </a:t>
            </a:r>
            <a:r>
              <a:rPr lang="en-IN" sz="2000" dirty="0" smtClean="0"/>
              <a:t> The algorithm used is Pan Tompkins algorithm.</a:t>
            </a:r>
            <a:endParaRPr lang="en-IN" sz="2000" dirty="0"/>
          </a:p>
          <a:p>
            <a:pPr algn="just"/>
            <a:r>
              <a:rPr lang="en-US" sz="2000" dirty="0" smtClean="0"/>
              <a:t>Various steps involved in this algorithm:</a:t>
            </a:r>
          </a:p>
          <a:p>
            <a:pPr marL="457200" indent="-457200" algn="just">
              <a:buAutoNum type="arabicPeriod"/>
            </a:pPr>
            <a:r>
              <a:rPr lang="en-US" sz="2000" dirty="0" smtClean="0"/>
              <a:t>Differentiation</a:t>
            </a:r>
          </a:p>
          <a:p>
            <a:pPr marL="457200" indent="-457200" algn="just">
              <a:buAutoNum type="arabicPeriod"/>
            </a:pPr>
            <a:r>
              <a:rPr lang="en-US" sz="2000" dirty="0" smtClean="0"/>
              <a:t>Squaring</a:t>
            </a:r>
          </a:p>
          <a:p>
            <a:pPr marL="457200" indent="-457200" algn="just">
              <a:buAutoNum type="arabicPeriod"/>
            </a:pPr>
            <a:r>
              <a:rPr lang="en-US" sz="2000" dirty="0" smtClean="0"/>
              <a:t>Moving Window</a:t>
            </a:r>
          </a:p>
          <a:p>
            <a:pPr marL="457200" indent="-457200" algn="just">
              <a:buAutoNum type="arabicPeriod"/>
            </a:pPr>
            <a:r>
              <a:rPr lang="en-US" sz="2000" dirty="0" smtClean="0"/>
              <a:t>Adaptive </a:t>
            </a:r>
            <a:r>
              <a:rPr lang="en-US" sz="2000" dirty="0" err="1" smtClean="0"/>
              <a:t>thresholding</a:t>
            </a:r>
            <a:endParaRPr lang="en-US" sz="2000" dirty="0" smtClean="0"/>
          </a:p>
          <a:p>
            <a:r>
              <a:rPr lang="en-US" sz="2000" dirty="0"/>
              <a:t/>
            </a:r>
            <a:br>
              <a:rPr lang="en-US" sz="2000" dirty="0"/>
            </a:br>
            <a:endParaRPr lang="en-IN" sz="2000" dirty="0"/>
          </a:p>
        </p:txBody>
      </p:sp>
      <p:pic>
        <p:nvPicPr>
          <p:cNvPr id="2050" name="Picture 2">
            <a:extLst>
              <a:ext uri="{FF2B5EF4-FFF2-40B4-BE49-F238E27FC236}">
                <a16:creationId xmlns:a16="http://schemas.microsoft.com/office/drawing/2014/main" xmlns="" id="{65F99C48-7CBA-448A-B42C-801A5E29A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054" y="1859098"/>
            <a:ext cx="4687309" cy="308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9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1736</TotalTime>
  <Words>1236</Words>
  <Application>Microsoft Office PowerPoint</Application>
  <PresentationFormat>Custom</PresentationFormat>
  <Paragraphs>151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Retrospect</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ARRHYTHMIA USING                  ELECTROCARDIOGRAM DATA</dc:title>
  <dc:creator>Pawan Thapa</dc:creator>
  <cp:lastModifiedBy>DELL</cp:lastModifiedBy>
  <cp:revision>52</cp:revision>
  <dcterms:created xsi:type="dcterms:W3CDTF">2018-09-04T17:38:54Z</dcterms:created>
  <dcterms:modified xsi:type="dcterms:W3CDTF">2018-11-19T11:16:54Z</dcterms:modified>
</cp:coreProperties>
</file>