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5" r:id="rId9"/>
    <p:sldId id="267" r:id="rId10"/>
    <p:sldId id="268" r:id="rId11"/>
    <p:sldId id="269" r:id="rId12"/>
    <p:sldId id="270" r:id="rId13"/>
    <p:sldId id="263" r:id="rId14"/>
    <p:sldId id="264"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9" autoAdjust="0"/>
    <p:restoredTop sz="94660"/>
  </p:normalViewPr>
  <p:slideViewPr>
    <p:cSldViewPr snapToGrid="0">
      <p:cViewPr varScale="1">
        <p:scale>
          <a:sx n="74" d="100"/>
          <a:sy n="74" d="100"/>
        </p:scale>
        <p:origin x="-76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5983E0-0DF8-4548-BB58-5C7D5EB36C20}"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638B-57DC-4350-A455-FBE10FC2712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25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5983E0-0DF8-4548-BB58-5C7D5EB36C20}"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638B-57DC-4350-A455-FBE10FC27124}" type="slidenum">
              <a:rPr lang="en-US" smtClean="0"/>
              <a:t>‹#›</a:t>
            </a:fld>
            <a:endParaRPr lang="en-US"/>
          </a:p>
        </p:txBody>
      </p:sp>
    </p:spTree>
    <p:extLst>
      <p:ext uri="{BB962C8B-B14F-4D97-AF65-F5344CB8AC3E}">
        <p14:creationId xmlns:p14="http://schemas.microsoft.com/office/powerpoint/2010/main" val="268902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5983E0-0DF8-4548-BB58-5C7D5EB36C20}"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638B-57DC-4350-A455-FBE10FC27124}" type="slidenum">
              <a:rPr lang="en-US" smtClean="0"/>
              <a:t>‹#›</a:t>
            </a:fld>
            <a:endParaRPr lang="en-US"/>
          </a:p>
        </p:txBody>
      </p:sp>
    </p:spTree>
    <p:extLst>
      <p:ext uri="{BB962C8B-B14F-4D97-AF65-F5344CB8AC3E}">
        <p14:creationId xmlns:p14="http://schemas.microsoft.com/office/powerpoint/2010/main" val="2257495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5983E0-0DF8-4548-BB58-5C7D5EB36C20}"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638B-57DC-4350-A455-FBE10FC27124}" type="slidenum">
              <a:rPr lang="en-US" smtClean="0"/>
              <a:t>‹#›</a:t>
            </a:fld>
            <a:endParaRPr lang="en-US"/>
          </a:p>
        </p:txBody>
      </p:sp>
    </p:spTree>
    <p:extLst>
      <p:ext uri="{BB962C8B-B14F-4D97-AF65-F5344CB8AC3E}">
        <p14:creationId xmlns:p14="http://schemas.microsoft.com/office/powerpoint/2010/main" val="1370456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5983E0-0DF8-4548-BB58-5C7D5EB36C20}"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638B-57DC-4350-A455-FBE10FC2712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885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5983E0-0DF8-4548-BB58-5C7D5EB36C20}"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C638B-57DC-4350-A455-FBE10FC27124}" type="slidenum">
              <a:rPr lang="en-US" smtClean="0"/>
              <a:t>‹#›</a:t>
            </a:fld>
            <a:endParaRPr lang="en-US"/>
          </a:p>
        </p:txBody>
      </p:sp>
    </p:spTree>
    <p:extLst>
      <p:ext uri="{BB962C8B-B14F-4D97-AF65-F5344CB8AC3E}">
        <p14:creationId xmlns:p14="http://schemas.microsoft.com/office/powerpoint/2010/main" val="1519528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5983E0-0DF8-4548-BB58-5C7D5EB36C20}" type="datetimeFigureOut">
              <a:rPr lang="en-US" smtClean="0"/>
              <a:t>9/7/2018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7C638B-57DC-4350-A455-FBE10FC27124}" type="slidenum">
              <a:rPr lang="en-US" smtClean="0"/>
              <a:t>‹#›</a:t>
            </a:fld>
            <a:endParaRPr lang="en-US"/>
          </a:p>
        </p:txBody>
      </p:sp>
    </p:spTree>
    <p:extLst>
      <p:ext uri="{BB962C8B-B14F-4D97-AF65-F5344CB8AC3E}">
        <p14:creationId xmlns:p14="http://schemas.microsoft.com/office/powerpoint/2010/main" val="2779258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5983E0-0DF8-4548-BB58-5C7D5EB36C20}" type="datetimeFigureOut">
              <a:rPr lang="en-US" smtClean="0"/>
              <a:t>9/7/2018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7C638B-57DC-4350-A455-FBE10FC27124}" type="slidenum">
              <a:rPr lang="en-US" smtClean="0"/>
              <a:t>‹#›</a:t>
            </a:fld>
            <a:endParaRPr lang="en-US"/>
          </a:p>
        </p:txBody>
      </p:sp>
    </p:spTree>
    <p:extLst>
      <p:ext uri="{BB962C8B-B14F-4D97-AF65-F5344CB8AC3E}">
        <p14:creationId xmlns:p14="http://schemas.microsoft.com/office/powerpoint/2010/main" val="2430876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85983E0-0DF8-4548-BB58-5C7D5EB36C20}" type="datetimeFigureOut">
              <a:rPr lang="en-US" smtClean="0"/>
              <a:t>9/7/2018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57C638B-57DC-4350-A455-FBE10FC27124}" type="slidenum">
              <a:rPr lang="en-US" smtClean="0"/>
              <a:t>‹#›</a:t>
            </a:fld>
            <a:endParaRPr lang="en-US"/>
          </a:p>
        </p:txBody>
      </p:sp>
    </p:spTree>
    <p:extLst>
      <p:ext uri="{BB962C8B-B14F-4D97-AF65-F5344CB8AC3E}">
        <p14:creationId xmlns:p14="http://schemas.microsoft.com/office/powerpoint/2010/main" val="2381942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85983E0-0DF8-4548-BB58-5C7D5EB36C20}" type="datetimeFigureOut">
              <a:rPr lang="en-US" smtClean="0"/>
              <a:t>9/7/2018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7C638B-57DC-4350-A455-FBE10FC27124}" type="slidenum">
              <a:rPr lang="en-US" smtClean="0"/>
              <a:t>‹#›</a:t>
            </a:fld>
            <a:endParaRPr lang="en-US"/>
          </a:p>
        </p:txBody>
      </p:sp>
    </p:spTree>
    <p:extLst>
      <p:ext uri="{BB962C8B-B14F-4D97-AF65-F5344CB8AC3E}">
        <p14:creationId xmlns:p14="http://schemas.microsoft.com/office/powerpoint/2010/main" val="3935657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5983E0-0DF8-4548-BB58-5C7D5EB36C20}"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C638B-57DC-4350-A455-FBE10FC27124}" type="slidenum">
              <a:rPr lang="en-US" smtClean="0"/>
              <a:t>‹#›</a:t>
            </a:fld>
            <a:endParaRPr lang="en-US"/>
          </a:p>
        </p:txBody>
      </p:sp>
    </p:spTree>
    <p:extLst>
      <p:ext uri="{BB962C8B-B14F-4D97-AF65-F5344CB8AC3E}">
        <p14:creationId xmlns:p14="http://schemas.microsoft.com/office/powerpoint/2010/main" val="2589028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85983E0-0DF8-4548-BB58-5C7D5EB36C20}" type="datetimeFigureOut">
              <a:rPr lang="en-US" smtClean="0"/>
              <a:t>9/7/2018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57C638B-57DC-4350-A455-FBE10FC2712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710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medicalnewstoday.com/articles/8887.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1218" y="187684"/>
            <a:ext cx="9144000" cy="1189457"/>
          </a:xfrm>
        </p:spPr>
        <p:txBody>
          <a:bodyPr>
            <a:normAutofit/>
          </a:bodyPr>
          <a:lstStyle/>
          <a:p>
            <a:pPr algn="ctr"/>
            <a:r>
              <a:rPr lang="en-US" sz="4000" b="1" dirty="0" smtClean="0"/>
              <a:t>IDENTIFICATION OF ARRHYTHMIA USING     </a:t>
            </a:r>
            <a:br>
              <a:rPr lang="en-US" sz="4000" b="1" dirty="0" smtClean="0"/>
            </a:br>
            <a:r>
              <a:rPr lang="en-US" sz="4000" b="1" dirty="0"/>
              <a:t> </a:t>
            </a:r>
            <a:r>
              <a:rPr lang="en-US" sz="4000" b="1" dirty="0" smtClean="0"/>
              <a:t>           ELECTROCARDIOGRAM DATA</a:t>
            </a:r>
            <a:endParaRPr lang="en-US" sz="4000" b="1" dirty="0"/>
          </a:p>
        </p:txBody>
      </p:sp>
      <p:sp>
        <p:nvSpPr>
          <p:cNvPr id="3" name="Subtitle 2"/>
          <p:cNvSpPr>
            <a:spLocks noGrp="1"/>
          </p:cNvSpPr>
          <p:nvPr>
            <p:ph type="subTitle" idx="1"/>
          </p:nvPr>
        </p:nvSpPr>
        <p:spPr>
          <a:xfrm>
            <a:off x="1100051" y="4641010"/>
            <a:ext cx="10058400" cy="957609"/>
          </a:xfrm>
        </p:spPr>
        <p:txBody>
          <a:bodyPr>
            <a:normAutofit fontScale="92500" lnSpcReduction="20000"/>
          </a:bodyPr>
          <a:lstStyle/>
          <a:p>
            <a:pPr algn="ctr"/>
            <a:r>
              <a:rPr lang="en-US" sz="1600" b="1" dirty="0" smtClean="0"/>
              <a:t>AMAN AGRAWAL</a:t>
            </a:r>
            <a:r>
              <a:rPr lang="en-US" sz="1600" dirty="0" smtClean="0"/>
              <a:t> -</a:t>
            </a:r>
            <a:r>
              <a:rPr lang="en-US" sz="1600" b="1" dirty="0" smtClean="0"/>
              <a:t>20155056</a:t>
            </a:r>
            <a:endParaRPr lang="en-US" sz="1600" dirty="0" smtClean="0"/>
          </a:p>
          <a:p>
            <a:pPr algn="ctr"/>
            <a:r>
              <a:rPr lang="en-US" sz="1600" b="1" dirty="0" smtClean="0"/>
              <a:t>DEEPANJAN SAHA-20152048</a:t>
            </a:r>
          </a:p>
          <a:p>
            <a:pPr algn="ctr"/>
            <a:r>
              <a:rPr lang="en-US" sz="1600" b="1" dirty="0" smtClean="0"/>
              <a:t>PAWAN KUMAR THAPA-20155032</a:t>
            </a:r>
            <a:endParaRPr lang="en-US" sz="1600" b="1" dirty="0"/>
          </a:p>
        </p:txBody>
      </p:sp>
      <p:sp>
        <p:nvSpPr>
          <p:cNvPr id="6" name="TextBox 5"/>
          <p:cNvSpPr txBox="1"/>
          <p:nvPr/>
        </p:nvSpPr>
        <p:spPr>
          <a:xfrm>
            <a:off x="1351128" y="2511188"/>
            <a:ext cx="9319747" cy="2492990"/>
          </a:xfrm>
          <a:prstGeom prst="rect">
            <a:avLst/>
          </a:prstGeom>
          <a:noFill/>
        </p:spPr>
        <p:txBody>
          <a:bodyPr wrap="square" rtlCol="0">
            <a:spAutoFit/>
          </a:bodyPr>
          <a:lstStyle/>
          <a:p>
            <a:pPr algn="ctr"/>
            <a:r>
              <a:rPr lang="en-US" dirty="0" smtClean="0"/>
              <a:t>Presented to</a:t>
            </a:r>
          </a:p>
          <a:p>
            <a:pPr algn="ctr"/>
            <a:r>
              <a:rPr lang="en-US" sz="2400" b="1" dirty="0" smtClean="0"/>
              <a:t>Dr. </a:t>
            </a:r>
            <a:r>
              <a:rPr lang="en-US" sz="2400" b="1" dirty="0" err="1" smtClean="0"/>
              <a:t>Harnath</a:t>
            </a:r>
            <a:r>
              <a:rPr lang="en-US" sz="2400" b="1" dirty="0" smtClean="0"/>
              <a:t> </a:t>
            </a:r>
            <a:r>
              <a:rPr lang="en-US" sz="2400" b="1" dirty="0" err="1" smtClean="0"/>
              <a:t>Kar</a:t>
            </a:r>
            <a:endParaRPr lang="en-US" sz="2400" b="1" dirty="0" smtClean="0"/>
          </a:p>
          <a:p>
            <a:pPr algn="ctr"/>
            <a:r>
              <a:rPr lang="en-US" sz="2400" dirty="0" smtClean="0"/>
              <a:t>DEPARTMENT OF ELECTRONICS AND COMMUNICATION ENGINEERING</a:t>
            </a:r>
          </a:p>
          <a:p>
            <a:pPr algn="ctr"/>
            <a:r>
              <a:rPr lang="en-US" sz="2400" dirty="0" smtClean="0"/>
              <a:t>MOTILAL NEHRU NATIONAL INSTITUTE OF TECHNOLOGY</a:t>
            </a:r>
          </a:p>
          <a:p>
            <a:pPr algn="ctr"/>
            <a:r>
              <a:rPr lang="en-US" sz="2400" dirty="0" smtClean="0"/>
              <a:t>ALLAHABAD-211004 , INDIA</a:t>
            </a:r>
          </a:p>
          <a:p>
            <a:endParaRPr lang="en-US" sz="2400" dirty="0" smtClean="0"/>
          </a:p>
          <a:p>
            <a:endParaRPr lang="en-US" dirty="0"/>
          </a:p>
        </p:txBody>
      </p:sp>
      <p:pic>
        <p:nvPicPr>
          <p:cNvPr id="7" name="Picture 6"/>
          <p:cNvPicPr/>
          <p:nvPr/>
        </p:nvPicPr>
        <p:blipFill>
          <a:blip r:embed="rId2" cstate="print"/>
          <a:srcRect/>
          <a:stretch>
            <a:fillRect/>
          </a:stretch>
        </p:blipFill>
        <p:spPr bwMode="auto">
          <a:xfrm>
            <a:off x="5288704" y="1349334"/>
            <a:ext cx="1367342" cy="1440160"/>
          </a:xfrm>
          <a:prstGeom prst="rect">
            <a:avLst/>
          </a:prstGeom>
          <a:noFill/>
          <a:ln w="9525">
            <a:noFill/>
            <a:miter lim="800000"/>
            <a:headEnd/>
            <a:tailEnd/>
          </a:ln>
        </p:spPr>
      </p:pic>
    </p:spTree>
    <p:extLst>
      <p:ext uri="{BB962C8B-B14F-4D97-AF65-F5344CB8AC3E}">
        <p14:creationId xmlns:p14="http://schemas.microsoft.com/office/powerpoint/2010/main" val="373963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SAMPLE OUTPUT</a:t>
            </a:r>
            <a:endParaRPr lang="en-US" dirty="0"/>
          </a:p>
        </p:txBody>
      </p:sp>
      <p:pic>
        <p:nvPicPr>
          <p:cNvPr id="2050" name="Picture 2" descr="C:\Users\DELL\Desktop\Derivativ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58002" y="1803040"/>
            <a:ext cx="5363633" cy="402272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DELL\Desktop\samp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540" y="1815919"/>
            <a:ext cx="5203068" cy="390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89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SAMPLE OUTPUT</a:t>
            </a:r>
          </a:p>
        </p:txBody>
      </p:sp>
      <p:pic>
        <p:nvPicPr>
          <p:cNvPr id="3074" name="Picture 2" descr="C:\Users\DELL\Desktop\Squa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2" y="1756111"/>
            <a:ext cx="5363633" cy="40227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DELL\Desktop\Threshold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3324" y="1880315"/>
            <a:ext cx="4915436" cy="3686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848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SAMPLE OUTPUT</a:t>
            </a:r>
          </a:p>
        </p:txBody>
      </p:sp>
      <p:pic>
        <p:nvPicPr>
          <p:cNvPr id="4098" name="Picture 2" descr="C:\Users\DELL\Desktop\Moving_windo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8572" y="1910657"/>
            <a:ext cx="5363633" cy="40227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DELL\Desktop\Threshold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6252" y="1970466"/>
            <a:ext cx="5104327" cy="3828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745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6377" y="319177"/>
            <a:ext cx="9109495" cy="830997"/>
          </a:xfrm>
          <a:prstGeom prst="rect">
            <a:avLst/>
          </a:prstGeom>
          <a:noFill/>
        </p:spPr>
        <p:txBody>
          <a:bodyPr wrap="square" rtlCol="0">
            <a:spAutoFit/>
          </a:bodyPr>
          <a:lstStyle/>
          <a:p>
            <a:pPr algn="ctr"/>
            <a:r>
              <a:rPr lang="en-US" sz="4800" dirty="0" smtClean="0"/>
              <a:t>TOOLS / RESOURCES</a:t>
            </a:r>
            <a:endParaRPr lang="en-US" sz="4800" dirty="0"/>
          </a:p>
        </p:txBody>
      </p:sp>
      <p:sp>
        <p:nvSpPr>
          <p:cNvPr id="3" name="TextBox 2"/>
          <p:cNvSpPr txBox="1"/>
          <p:nvPr/>
        </p:nvSpPr>
        <p:spPr>
          <a:xfrm>
            <a:off x="1052423" y="1906438"/>
            <a:ext cx="10161917" cy="1569660"/>
          </a:xfrm>
          <a:prstGeom prst="rect">
            <a:avLst/>
          </a:prstGeom>
          <a:noFill/>
        </p:spPr>
        <p:txBody>
          <a:bodyPr wrap="square" rtlCol="0">
            <a:spAutoFit/>
          </a:bodyPr>
          <a:lstStyle/>
          <a:p>
            <a:pPr marL="285750" indent="-285750">
              <a:buFont typeface="Courier New" pitchFamily="49" charset="0"/>
              <a:buChar char="o"/>
            </a:pPr>
            <a:r>
              <a:rPr lang="en-US" sz="2400" b="1" dirty="0" err="1" smtClean="0"/>
              <a:t>Langueage</a:t>
            </a:r>
            <a:r>
              <a:rPr lang="en-US" sz="2400" b="1" dirty="0" smtClean="0"/>
              <a:t> Used</a:t>
            </a:r>
            <a:r>
              <a:rPr lang="en-US" sz="2400" dirty="0" smtClean="0"/>
              <a:t>:   Python3</a:t>
            </a:r>
          </a:p>
          <a:p>
            <a:pPr marL="285750" indent="-285750">
              <a:buFont typeface="Courier New" pitchFamily="49" charset="0"/>
              <a:buChar char="o"/>
            </a:pPr>
            <a:r>
              <a:rPr lang="en-US" sz="2400" b="1" dirty="0" smtClean="0"/>
              <a:t>Libraries Used</a:t>
            </a:r>
            <a:r>
              <a:rPr lang="en-US" sz="2400" dirty="0" smtClean="0"/>
              <a:t>:    </a:t>
            </a:r>
            <a:r>
              <a:rPr lang="en-US" sz="2400" dirty="0" err="1" smtClean="0"/>
              <a:t>Scikit</a:t>
            </a:r>
            <a:r>
              <a:rPr lang="en-US" sz="2400" dirty="0" smtClean="0"/>
              <a:t>-Learn, </a:t>
            </a:r>
            <a:r>
              <a:rPr lang="en-US" sz="2400" dirty="0" err="1" smtClean="0"/>
              <a:t>Matplotlib</a:t>
            </a:r>
            <a:r>
              <a:rPr lang="en-US" sz="2400" dirty="0" smtClean="0"/>
              <a:t>, </a:t>
            </a:r>
            <a:r>
              <a:rPr lang="en-US" sz="2400" dirty="0" err="1" smtClean="0"/>
              <a:t>Numpy</a:t>
            </a:r>
            <a:r>
              <a:rPr lang="en-US" sz="2400" dirty="0" smtClean="0"/>
              <a:t>, </a:t>
            </a:r>
            <a:r>
              <a:rPr lang="en-US" sz="2400" dirty="0" err="1" smtClean="0"/>
              <a:t>Scipy</a:t>
            </a:r>
            <a:r>
              <a:rPr lang="en-US" sz="2400" dirty="0" smtClean="0"/>
              <a:t>, </a:t>
            </a:r>
            <a:r>
              <a:rPr lang="en-US" sz="2400" dirty="0" err="1" smtClean="0"/>
              <a:t>Tensorflow</a:t>
            </a:r>
            <a:endParaRPr lang="en-US" sz="2400" dirty="0" smtClean="0"/>
          </a:p>
          <a:p>
            <a:pPr marL="285750" indent="-285750">
              <a:buFont typeface="Courier New" pitchFamily="49" charset="0"/>
              <a:buChar char="o"/>
            </a:pPr>
            <a:r>
              <a:rPr lang="en-US" sz="2400" b="1" dirty="0" smtClean="0"/>
              <a:t>Database Used</a:t>
            </a:r>
            <a:r>
              <a:rPr lang="en-US" sz="2400" dirty="0" smtClean="0"/>
              <a:t>:    </a:t>
            </a:r>
            <a:r>
              <a:rPr lang="en-IN" sz="2400" dirty="0" smtClean="0"/>
              <a:t>MIT-BIH </a:t>
            </a:r>
            <a:r>
              <a:rPr lang="en-IN" sz="2400" dirty="0"/>
              <a:t>Arrhythmia </a:t>
            </a:r>
            <a:r>
              <a:rPr lang="en-IN" sz="2400" dirty="0" smtClean="0"/>
              <a:t>Database </a:t>
            </a:r>
            <a:r>
              <a:rPr lang="en-IN" sz="2400" dirty="0"/>
              <a:t>developed by MIT in collaboration with Boston’s Beth Israel Hospital (BIH)</a:t>
            </a:r>
            <a:endParaRPr lang="en-US" sz="2400" dirty="0"/>
          </a:p>
        </p:txBody>
      </p:sp>
    </p:spTree>
    <p:extLst>
      <p:ext uri="{BB962C8B-B14F-4D97-AF65-F5344CB8AC3E}">
        <p14:creationId xmlns:p14="http://schemas.microsoft.com/office/powerpoint/2010/main" val="3028590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REFERENCES</a:t>
            </a:r>
            <a:endParaRPr lang="en-US" dirty="0">
              <a:latin typeface="+mn-lt"/>
            </a:endParaRPr>
          </a:p>
        </p:txBody>
      </p:sp>
      <p:sp>
        <p:nvSpPr>
          <p:cNvPr id="3" name="Content Placeholder 2"/>
          <p:cNvSpPr>
            <a:spLocks noGrp="1"/>
          </p:cNvSpPr>
          <p:nvPr>
            <p:ph idx="1"/>
          </p:nvPr>
        </p:nvSpPr>
        <p:spPr/>
        <p:txBody>
          <a:bodyPr/>
          <a:lstStyle/>
          <a:p>
            <a:pPr>
              <a:buFont typeface="Courier New" pitchFamily="49" charset="0"/>
              <a:buChar char="o"/>
            </a:pPr>
            <a:r>
              <a:rPr lang="en-US" dirty="0" smtClean="0"/>
              <a:t>   J</a:t>
            </a:r>
            <a:r>
              <a:rPr lang="en-US" dirty="0"/>
              <a:t>. Pan and W. J. Tompkins, “A real-time QRS detection algorithm.” IEEE Trans on </a:t>
            </a:r>
            <a:r>
              <a:rPr lang="en-US" dirty="0" smtClean="0"/>
              <a:t>biomedical </a:t>
            </a:r>
            <a:r>
              <a:rPr lang="nl-NL" dirty="0" smtClean="0"/>
              <a:t>engineering</a:t>
            </a:r>
            <a:r>
              <a:rPr lang="nl-NL" dirty="0"/>
              <a:t>, vol. 32, no. 3, pp. 230–6, Mar. 1985</a:t>
            </a:r>
            <a:r>
              <a:rPr lang="nl-NL" dirty="0" smtClean="0"/>
              <a:t>.</a:t>
            </a:r>
          </a:p>
          <a:p>
            <a:pPr>
              <a:buFont typeface="Courier New" pitchFamily="49" charset="0"/>
              <a:buChar char="o"/>
            </a:pPr>
            <a:r>
              <a:rPr lang="en-US" dirty="0" smtClean="0"/>
              <a:t>   Arrhythmia</a:t>
            </a:r>
            <a:r>
              <a:rPr lang="en-US" dirty="0"/>
              <a:t>: Causes, symptoms, types and treatment written by Christian </a:t>
            </a:r>
            <a:r>
              <a:rPr lang="en-US" dirty="0" err="1" smtClean="0"/>
              <a:t>Nordqvist</a:t>
            </a:r>
            <a:r>
              <a:rPr lang="en-US" dirty="0"/>
              <a:t> </a:t>
            </a:r>
            <a:r>
              <a:rPr lang="en-US" dirty="0" smtClean="0"/>
              <a:t>(</a:t>
            </a:r>
            <a:r>
              <a:rPr lang="en-US" dirty="0" smtClean="0">
                <a:hlinkClick r:id="rId2"/>
              </a:rPr>
              <a:t>https</a:t>
            </a:r>
            <a:r>
              <a:rPr lang="en-US" dirty="0">
                <a:hlinkClick r:id="rId2"/>
              </a:rPr>
              <a:t>://www.medicalnewstoday.com/articles/8887.php</a:t>
            </a:r>
            <a:r>
              <a:rPr lang="en-US" dirty="0" smtClean="0"/>
              <a:t>)</a:t>
            </a:r>
          </a:p>
          <a:p>
            <a:pPr>
              <a:buFont typeface="Courier New" pitchFamily="49" charset="0"/>
              <a:buChar char="o"/>
            </a:pPr>
            <a:r>
              <a:rPr lang="en-US" dirty="0" smtClean="0"/>
              <a:t>,MG. </a:t>
            </a:r>
            <a:r>
              <a:rPr lang="en-US" dirty="0" err="1" smtClean="0"/>
              <a:t>Tsipouras</a:t>
            </a:r>
            <a:r>
              <a:rPr lang="en-US" dirty="0" smtClean="0"/>
              <a:t>, DI </a:t>
            </a:r>
            <a:r>
              <a:rPr lang="en-US" dirty="0" err="1" smtClean="0"/>
              <a:t>Fortiadis</a:t>
            </a:r>
            <a:r>
              <a:rPr lang="en-US" dirty="0"/>
              <a:t> </a:t>
            </a:r>
            <a:r>
              <a:rPr lang="en-US" dirty="0" smtClean="0"/>
              <a:t>and D </a:t>
            </a:r>
            <a:r>
              <a:rPr lang="en-US" dirty="0" err="1" smtClean="0"/>
              <a:t>Sideris</a:t>
            </a:r>
            <a:r>
              <a:rPr lang="en-US" dirty="0" smtClean="0"/>
              <a:t>, “</a:t>
            </a:r>
            <a:r>
              <a:rPr lang="en-US" dirty="0" err="1" smtClean="0"/>
              <a:t>Arythmia</a:t>
            </a:r>
            <a:r>
              <a:rPr lang="en-US" dirty="0" smtClean="0"/>
              <a:t> Classification using the R-R interval Duration Signal.”</a:t>
            </a:r>
          </a:p>
          <a:p>
            <a:pPr>
              <a:buFont typeface="Courier New" pitchFamily="49" charset="0"/>
              <a:buChar char="o"/>
            </a:pPr>
            <a:endParaRPr lang="nl-NL" dirty="0"/>
          </a:p>
        </p:txBody>
      </p:sp>
    </p:spTree>
    <p:extLst>
      <p:ext uri="{BB962C8B-B14F-4D97-AF65-F5344CB8AC3E}">
        <p14:creationId xmlns:p14="http://schemas.microsoft.com/office/powerpoint/2010/main" val="276803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latin typeface="+mn-lt"/>
              </a:rPr>
              <a:t>THANK</a:t>
            </a:r>
            <a:br>
              <a:rPr lang="en-US" dirty="0" smtClean="0">
                <a:latin typeface="+mn-lt"/>
              </a:rPr>
            </a:br>
            <a:r>
              <a:rPr lang="en-US" dirty="0" smtClean="0">
                <a:latin typeface="+mn-lt"/>
              </a:rPr>
              <a:t>YOU</a:t>
            </a:r>
            <a:endParaRPr lang="en-US" dirty="0">
              <a:latin typeface="+mn-lt"/>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545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smtClean="0"/>
              <a:t>  INTRODUCTION</a:t>
            </a:r>
          </a:p>
          <a:p>
            <a:pPr>
              <a:buFont typeface="Wingdings" panose="05000000000000000000" pitchFamily="2" charset="2"/>
              <a:buChar char="v"/>
            </a:pPr>
            <a:r>
              <a:rPr lang="en-US" dirty="0" smtClean="0"/>
              <a:t>  MOTIVATION</a:t>
            </a:r>
          </a:p>
          <a:p>
            <a:pPr>
              <a:buFont typeface="Wingdings" panose="05000000000000000000" pitchFamily="2" charset="2"/>
              <a:buChar char="v"/>
            </a:pPr>
            <a:r>
              <a:rPr lang="en-US" dirty="0" smtClean="0"/>
              <a:t>  OBJECTIVE</a:t>
            </a:r>
          </a:p>
          <a:p>
            <a:pPr>
              <a:buFont typeface="Wingdings" panose="05000000000000000000" pitchFamily="2" charset="2"/>
              <a:buChar char="v"/>
            </a:pPr>
            <a:r>
              <a:rPr lang="en-US" dirty="0" smtClean="0"/>
              <a:t>  WORKFLOW</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307193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0285" y="1216322"/>
            <a:ext cx="9851366" cy="5078313"/>
          </a:xfrm>
          <a:prstGeom prst="rect">
            <a:avLst/>
          </a:prstGeom>
          <a:noFill/>
        </p:spPr>
        <p:txBody>
          <a:bodyPr wrap="square" rtlCol="0">
            <a:spAutoFit/>
          </a:bodyPr>
          <a:lstStyle/>
          <a:p>
            <a:pPr algn="ctr"/>
            <a:r>
              <a:rPr lang="en-US" b="1" dirty="0" smtClean="0"/>
              <a:t>What is Arrhythmia </a:t>
            </a:r>
            <a:r>
              <a:rPr lang="en-US" dirty="0" smtClean="0"/>
              <a:t>?</a:t>
            </a:r>
          </a:p>
          <a:p>
            <a:r>
              <a:rPr lang="en-US" dirty="0"/>
              <a:t>Heart arrhythmia, also known as irregular heartbeat or cardiac dysrhythmia, is a group of conditions where the heartbeat is irregular, too slow, or too </a:t>
            </a:r>
            <a:r>
              <a:rPr lang="en-US" dirty="0" smtClean="0"/>
              <a:t>fast</a:t>
            </a:r>
          </a:p>
          <a:p>
            <a:endParaRPr lang="en-US" dirty="0"/>
          </a:p>
          <a:p>
            <a:pPr algn="ctr"/>
            <a:r>
              <a:rPr lang="en-US" b="1" dirty="0" smtClean="0"/>
              <a:t>Types of Arrhythmia</a:t>
            </a:r>
          </a:p>
          <a:p>
            <a:pPr marL="285750" indent="-285750">
              <a:buFont typeface="Courier New" panose="02070309020205020404" pitchFamily="49" charset="0"/>
              <a:buChar char="o"/>
            </a:pPr>
            <a:r>
              <a:rPr lang="en-US" dirty="0" smtClean="0"/>
              <a:t>Slow </a:t>
            </a:r>
            <a:r>
              <a:rPr lang="en-US" dirty="0"/>
              <a:t>heartbeat: bradycardia.</a:t>
            </a:r>
          </a:p>
          <a:p>
            <a:pPr marL="285750" indent="-285750">
              <a:buFont typeface="Courier New" panose="02070309020205020404" pitchFamily="49" charset="0"/>
              <a:buChar char="o"/>
            </a:pPr>
            <a:r>
              <a:rPr lang="en-US" dirty="0"/>
              <a:t>Fast heartbeat: </a:t>
            </a:r>
            <a:r>
              <a:rPr lang="en-US" dirty="0" smtClean="0"/>
              <a:t>tachycardia.</a:t>
            </a:r>
            <a:endParaRPr lang="en-US" dirty="0"/>
          </a:p>
          <a:p>
            <a:pPr marL="285750" indent="-285750">
              <a:buFont typeface="Courier New" panose="02070309020205020404" pitchFamily="49" charset="0"/>
              <a:buChar char="o"/>
            </a:pPr>
            <a:r>
              <a:rPr lang="en-US" dirty="0"/>
              <a:t>Irregular heartbeat: flutter or fibrillation.</a:t>
            </a:r>
          </a:p>
          <a:p>
            <a:pPr marL="285750" indent="-285750">
              <a:buFont typeface="Courier New" panose="02070309020205020404" pitchFamily="49" charset="0"/>
              <a:buChar char="o"/>
            </a:pPr>
            <a:r>
              <a:rPr lang="en-US" dirty="0"/>
              <a:t>Early heartbeat: premature </a:t>
            </a:r>
            <a:r>
              <a:rPr lang="en-US" dirty="0" smtClean="0"/>
              <a:t>contraction</a:t>
            </a:r>
            <a:endParaRPr lang="en-US" dirty="0"/>
          </a:p>
          <a:p>
            <a:endParaRPr lang="en-US" b="1" dirty="0" smtClean="0"/>
          </a:p>
          <a:p>
            <a:pPr algn="ctr"/>
            <a:r>
              <a:rPr lang="en-US" b="1" dirty="0" smtClean="0"/>
              <a:t>Causes of Arrhythmia</a:t>
            </a:r>
          </a:p>
          <a:p>
            <a:r>
              <a:rPr lang="en-US" dirty="0"/>
              <a:t>Any interruption to the electrical impulses that cause the heart to contract can result in </a:t>
            </a:r>
            <a:r>
              <a:rPr lang="en-US" dirty="0" smtClean="0"/>
              <a:t>arrhythmia</a:t>
            </a:r>
          </a:p>
          <a:p>
            <a:r>
              <a:rPr lang="en-US" dirty="0" smtClean="0"/>
              <a:t>Some common causes are </a:t>
            </a:r>
          </a:p>
          <a:p>
            <a:pPr marL="285750" indent="-285750">
              <a:buFont typeface="Courier New" panose="02070309020205020404" pitchFamily="49" charset="0"/>
              <a:buChar char="o"/>
            </a:pPr>
            <a:r>
              <a:rPr lang="en-US" dirty="0"/>
              <a:t>alcohol abuse</a:t>
            </a:r>
          </a:p>
          <a:p>
            <a:pPr marL="285750" indent="-285750">
              <a:buFont typeface="Courier New" panose="02070309020205020404" pitchFamily="49" charset="0"/>
              <a:buChar char="o"/>
            </a:pPr>
            <a:r>
              <a:rPr lang="en-US" dirty="0"/>
              <a:t>diabetes</a:t>
            </a:r>
          </a:p>
          <a:p>
            <a:pPr marL="285750" indent="-285750">
              <a:buFont typeface="Courier New" panose="02070309020205020404" pitchFamily="49" charset="0"/>
              <a:buChar char="o"/>
            </a:pPr>
            <a:r>
              <a:rPr lang="en-US" dirty="0"/>
              <a:t>drug abuse</a:t>
            </a:r>
          </a:p>
          <a:p>
            <a:pPr marL="285750" indent="-285750">
              <a:buFont typeface="Courier New" panose="02070309020205020404" pitchFamily="49" charset="0"/>
              <a:buChar char="o"/>
            </a:pPr>
            <a:r>
              <a:rPr lang="en-US" dirty="0"/>
              <a:t>excessive coffee consumption</a:t>
            </a:r>
          </a:p>
          <a:p>
            <a:pPr marL="285750" indent="-285750">
              <a:buFont typeface="Courier New" panose="02070309020205020404" pitchFamily="49" charset="0"/>
              <a:buChar char="o"/>
            </a:pPr>
            <a:r>
              <a:rPr lang="en-US" dirty="0" smtClean="0"/>
              <a:t>smoking</a:t>
            </a:r>
            <a:endParaRPr lang="en-US" dirty="0"/>
          </a:p>
        </p:txBody>
      </p:sp>
      <p:sp>
        <p:nvSpPr>
          <p:cNvPr id="4" name="TextBox 3"/>
          <p:cNvSpPr txBox="1"/>
          <p:nvPr/>
        </p:nvSpPr>
        <p:spPr>
          <a:xfrm>
            <a:off x="871268" y="250166"/>
            <a:ext cx="10291313" cy="830997"/>
          </a:xfrm>
          <a:prstGeom prst="rect">
            <a:avLst/>
          </a:prstGeom>
          <a:noFill/>
        </p:spPr>
        <p:txBody>
          <a:bodyPr wrap="square" rtlCol="0">
            <a:spAutoFit/>
          </a:bodyPr>
          <a:lstStyle/>
          <a:p>
            <a:pPr algn="ctr"/>
            <a:r>
              <a:rPr lang="en-US" sz="4800" dirty="0" smtClean="0"/>
              <a:t>INTRODUCTION</a:t>
            </a:r>
            <a:endParaRPr lang="en-US" sz="4800" dirty="0"/>
          </a:p>
        </p:txBody>
      </p:sp>
    </p:spTree>
    <p:extLst>
      <p:ext uri="{BB962C8B-B14F-4D97-AF65-F5344CB8AC3E}">
        <p14:creationId xmlns:p14="http://schemas.microsoft.com/office/powerpoint/2010/main" val="853003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6709" y="301925"/>
            <a:ext cx="8911087" cy="830997"/>
          </a:xfrm>
          <a:prstGeom prst="rect">
            <a:avLst/>
          </a:prstGeom>
          <a:noFill/>
        </p:spPr>
        <p:txBody>
          <a:bodyPr wrap="square" rtlCol="0">
            <a:spAutoFit/>
          </a:bodyPr>
          <a:lstStyle/>
          <a:p>
            <a:pPr algn="ctr"/>
            <a:r>
              <a:rPr lang="en-US" sz="4800" dirty="0" smtClean="0"/>
              <a:t>OUR MOTIVATION</a:t>
            </a:r>
            <a:endParaRPr lang="en-US" sz="4800" dirty="0"/>
          </a:p>
        </p:txBody>
      </p:sp>
      <p:sp>
        <p:nvSpPr>
          <p:cNvPr id="3" name="TextBox 2"/>
          <p:cNvSpPr txBox="1"/>
          <p:nvPr/>
        </p:nvSpPr>
        <p:spPr>
          <a:xfrm>
            <a:off x="457200" y="1283731"/>
            <a:ext cx="8755812" cy="1052423"/>
          </a:xfrm>
          <a:prstGeom prst="rect">
            <a:avLst/>
          </a:prstGeom>
          <a:noFill/>
        </p:spPr>
        <p:txBody>
          <a:bodyPr wrap="square" rtlCol="0">
            <a:spAutoFit/>
          </a:bodyPr>
          <a:lstStyle/>
          <a:p>
            <a:endParaRPr lang="en-US" dirty="0"/>
          </a:p>
        </p:txBody>
      </p:sp>
      <p:sp>
        <p:nvSpPr>
          <p:cNvPr id="4" name="TextBox 3"/>
          <p:cNvSpPr txBox="1"/>
          <p:nvPr/>
        </p:nvSpPr>
        <p:spPr>
          <a:xfrm>
            <a:off x="897146" y="1725282"/>
            <a:ext cx="10049774" cy="3416320"/>
          </a:xfrm>
          <a:prstGeom prst="rect">
            <a:avLst/>
          </a:prstGeom>
          <a:noFill/>
        </p:spPr>
        <p:txBody>
          <a:bodyPr wrap="square" rtlCol="0">
            <a:spAutoFit/>
          </a:bodyPr>
          <a:lstStyle/>
          <a:p>
            <a:r>
              <a:rPr lang="en-US" dirty="0" smtClean="0"/>
              <a:t>More than 10 million cases of arrhythmia are reported in India every year. If arrhythmia prevail in patient for a long time then it can cause severe damage to heart resulting in:</a:t>
            </a:r>
          </a:p>
          <a:p>
            <a:pPr marL="285750" indent="-285750">
              <a:buFont typeface="Courier New" panose="02070309020205020404" pitchFamily="49" charset="0"/>
              <a:buChar char="o"/>
            </a:pPr>
            <a:endParaRPr lang="en-US" dirty="0" smtClean="0"/>
          </a:p>
          <a:p>
            <a:r>
              <a:rPr lang="en-US" b="1" dirty="0"/>
              <a:t>Stroke</a:t>
            </a:r>
            <a:r>
              <a:rPr lang="en-US" dirty="0"/>
              <a:t> - fibrillation (quivering) means that the heart is not pumping properly. This can cause blood to collect in pools and clots can form. If one of the clots dislodges it may travel to a brain artery, blocking it, and causing a stroke. Stroke can cause brain damage and can sometimes be fatal</a:t>
            </a:r>
            <a:r>
              <a:rPr lang="en-US" dirty="0" smtClean="0"/>
              <a:t>.</a:t>
            </a:r>
          </a:p>
          <a:p>
            <a:endParaRPr lang="en-US" dirty="0"/>
          </a:p>
          <a:p>
            <a:r>
              <a:rPr lang="en-US" b="1" dirty="0"/>
              <a:t>Heart failure</a:t>
            </a:r>
            <a:r>
              <a:rPr lang="en-US" dirty="0"/>
              <a:t> - prolonged tachycardia or bradycardia can result in the heart not pumping enough blood to the body and its organs - this is heart failure. Treatment can usually help improve this</a:t>
            </a:r>
          </a:p>
          <a:p>
            <a:endParaRPr lang="en-US" dirty="0" smtClean="0"/>
          </a:p>
          <a:p>
            <a:r>
              <a:rPr lang="en-US" dirty="0" smtClean="0"/>
              <a:t>Since it is a widespread disease if diagnosed at an early stage could save many lives.</a:t>
            </a:r>
          </a:p>
          <a:p>
            <a:endParaRPr lang="en-US" dirty="0"/>
          </a:p>
        </p:txBody>
      </p:sp>
    </p:spTree>
    <p:extLst>
      <p:ext uri="{BB962C8B-B14F-4D97-AF65-F5344CB8AC3E}">
        <p14:creationId xmlns:p14="http://schemas.microsoft.com/office/powerpoint/2010/main" val="757567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5720" y="474453"/>
            <a:ext cx="9376913" cy="830997"/>
          </a:xfrm>
          <a:prstGeom prst="rect">
            <a:avLst/>
          </a:prstGeom>
          <a:noFill/>
        </p:spPr>
        <p:txBody>
          <a:bodyPr wrap="square" rtlCol="0">
            <a:spAutoFit/>
          </a:bodyPr>
          <a:lstStyle/>
          <a:p>
            <a:pPr algn="ctr"/>
            <a:r>
              <a:rPr lang="en-US" sz="4800" dirty="0" smtClean="0"/>
              <a:t>ABOUT THE DATASET</a:t>
            </a:r>
            <a:endParaRPr lang="en-US" sz="4800" dirty="0"/>
          </a:p>
        </p:txBody>
      </p:sp>
      <p:sp>
        <p:nvSpPr>
          <p:cNvPr id="3" name="TextBox 2"/>
          <p:cNvSpPr txBox="1"/>
          <p:nvPr/>
        </p:nvSpPr>
        <p:spPr>
          <a:xfrm>
            <a:off x="759125" y="1966823"/>
            <a:ext cx="5322498" cy="3693319"/>
          </a:xfrm>
          <a:prstGeom prst="rect">
            <a:avLst/>
          </a:prstGeom>
          <a:noFill/>
        </p:spPr>
        <p:txBody>
          <a:bodyPr wrap="square" rtlCol="0">
            <a:spAutoFit/>
          </a:bodyPr>
          <a:lstStyle/>
          <a:p>
            <a:pPr marL="285750" indent="-285750">
              <a:buFont typeface="Courier New" panose="02070309020205020404" pitchFamily="49" charset="0"/>
              <a:buChar char="o"/>
            </a:pPr>
            <a:r>
              <a:rPr lang="en-US" dirty="0" smtClean="0"/>
              <a:t>The MIT-BIH Arrhythmia Database contains 48 half-hour excerpts of two-channel ambulatory ECG recordings, obtained from 47 subjects studied by the BIH Arrhythmia Laboratory between 1975 and 1979.</a:t>
            </a:r>
          </a:p>
          <a:p>
            <a:endParaRPr lang="en-US" dirty="0" smtClean="0"/>
          </a:p>
          <a:p>
            <a:pPr marL="285750" indent="-285750">
              <a:buFont typeface="Courier New" panose="02070309020205020404" pitchFamily="49" charset="0"/>
              <a:buChar char="o"/>
            </a:pPr>
            <a:r>
              <a:rPr lang="en-US" dirty="0" smtClean="0"/>
              <a:t>The recordings were digitized at 360 samples per second per channel with 11-bit resolution over a 10 mV range</a:t>
            </a:r>
            <a:r>
              <a:rPr lang="en-US" dirty="0" smtClean="0"/>
              <a:t>.</a:t>
            </a:r>
          </a:p>
          <a:p>
            <a:pPr marL="285750" indent="-285750">
              <a:buFont typeface="Courier New" panose="02070309020205020404" pitchFamily="49" charset="0"/>
              <a:buChar char="o"/>
            </a:pPr>
            <a:r>
              <a:rPr lang="en-US" dirty="0" smtClean="0"/>
              <a:t>Each ECG record consist of 2 channels </a:t>
            </a:r>
            <a:r>
              <a:rPr lang="en-US" dirty="0" err="1" smtClean="0"/>
              <a:t>i.e</a:t>
            </a:r>
            <a:r>
              <a:rPr lang="en-US" dirty="0" smtClean="0"/>
              <a:t>, Modified Lead Limb II and V5 lead.</a:t>
            </a:r>
            <a:endParaRPr lang="en-US" dirty="0" smtClean="0"/>
          </a:p>
          <a:p>
            <a:pPr marL="285750" indent="-285750">
              <a:buFont typeface="Courier New" panose="02070309020205020404" pitchFamily="49" charset="0"/>
              <a:buChar char="o"/>
            </a:pPr>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1623" y="1346452"/>
            <a:ext cx="5840083" cy="4380062"/>
          </a:xfrm>
          <a:prstGeom prst="rect">
            <a:avLst/>
          </a:prstGeom>
        </p:spPr>
      </p:pic>
    </p:spTree>
    <p:extLst>
      <p:ext uri="{BB962C8B-B14F-4D97-AF65-F5344CB8AC3E}">
        <p14:creationId xmlns:p14="http://schemas.microsoft.com/office/powerpoint/2010/main" val="2795585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5019" y="641329"/>
            <a:ext cx="4960187" cy="4813801"/>
          </a:xfrm>
          <a:prstGeom prst="rect">
            <a:avLst/>
          </a:prstGeom>
        </p:spPr>
      </p:pic>
    </p:spTree>
    <p:extLst>
      <p:ext uri="{BB962C8B-B14F-4D97-AF65-F5344CB8AC3E}">
        <p14:creationId xmlns:p14="http://schemas.microsoft.com/office/powerpoint/2010/main" val="2642934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35501" y="146649"/>
            <a:ext cx="8790317" cy="830997"/>
          </a:xfrm>
          <a:prstGeom prst="rect">
            <a:avLst/>
          </a:prstGeom>
          <a:noFill/>
        </p:spPr>
        <p:txBody>
          <a:bodyPr wrap="square" rtlCol="0">
            <a:spAutoFit/>
          </a:bodyPr>
          <a:lstStyle/>
          <a:p>
            <a:pPr algn="ctr"/>
            <a:r>
              <a:rPr lang="en-US" sz="4800" dirty="0" smtClean="0"/>
              <a:t>WORKFLOW</a:t>
            </a:r>
            <a:endParaRPr lang="en-US" sz="4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888" y="999786"/>
            <a:ext cx="8402223" cy="4858428"/>
          </a:xfrm>
          <a:prstGeom prst="rect">
            <a:avLst/>
          </a:prstGeom>
        </p:spPr>
      </p:pic>
    </p:spTree>
    <p:extLst>
      <p:ext uri="{BB962C8B-B14F-4D97-AF65-F5344CB8AC3E}">
        <p14:creationId xmlns:p14="http://schemas.microsoft.com/office/powerpoint/2010/main" val="1392906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WORK DONE SO FAR</a:t>
            </a:r>
            <a:endParaRPr lang="en-US"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0632" y="2135960"/>
            <a:ext cx="5811061" cy="1743318"/>
          </a:xfrm>
        </p:spPr>
      </p:pic>
      <p:sp>
        <p:nvSpPr>
          <p:cNvPr id="6" name="TextBox 5"/>
          <p:cNvSpPr txBox="1"/>
          <p:nvPr/>
        </p:nvSpPr>
        <p:spPr>
          <a:xfrm>
            <a:off x="1481070" y="4237149"/>
            <a:ext cx="8796271" cy="1477328"/>
          </a:xfrm>
          <a:prstGeom prst="rect">
            <a:avLst/>
          </a:prstGeom>
          <a:noFill/>
        </p:spPr>
        <p:txBody>
          <a:bodyPr wrap="square" rtlCol="0">
            <a:spAutoFit/>
          </a:bodyPr>
          <a:lstStyle/>
          <a:p>
            <a:pPr marL="285750" indent="-285750">
              <a:buFont typeface="Courier New" pitchFamily="49" charset="0"/>
              <a:buChar char="o"/>
            </a:pPr>
            <a:r>
              <a:rPr lang="en-US" dirty="0" smtClean="0"/>
              <a:t>Preprocessing  step includes passing the V5 channel signal through </a:t>
            </a:r>
            <a:r>
              <a:rPr lang="en-US" dirty="0" err="1" smtClean="0"/>
              <a:t>bandpass</a:t>
            </a:r>
            <a:r>
              <a:rPr lang="en-US" dirty="0" smtClean="0"/>
              <a:t> filter, then </a:t>
            </a:r>
            <a:r>
              <a:rPr lang="en-US" dirty="0" err="1" smtClean="0"/>
              <a:t>preivetive</a:t>
            </a:r>
            <a:r>
              <a:rPr lang="en-US" dirty="0" smtClean="0"/>
              <a:t>, then through squaring, then </a:t>
            </a:r>
            <a:r>
              <a:rPr lang="en-US" dirty="0" err="1" smtClean="0"/>
              <a:t>thresholding</a:t>
            </a:r>
            <a:r>
              <a:rPr lang="en-US" dirty="0" smtClean="0"/>
              <a:t> , then moving average, and again through </a:t>
            </a:r>
            <a:r>
              <a:rPr lang="en-US" dirty="0" err="1" smtClean="0"/>
              <a:t>thresholding</a:t>
            </a:r>
            <a:r>
              <a:rPr lang="en-US" dirty="0" smtClean="0"/>
              <a:t>.</a:t>
            </a:r>
          </a:p>
          <a:p>
            <a:pPr marL="285750" indent="-285750">
              <a:buFont typeface="Courier New" pitchFamily="49" charset="0"/>
              <a:buChar char="o"/>
            </a:pPr>
            <a:r>
              <a:rPr lang="en-US" dirty="0" smtClean="0"/>
              <a:t>R-R interval detection block involves edge detection, then finding the time stamp of the rising edge and storing the difference between 2 time stamp.</a:t>
            </a:r>
            <a:endParaRPr lang="en-US" dirty="0"/>
          </a:p>
        </p:txBody>
      </p:sp>
    </p:spTree>
    <p:extLst>
      <p:ext uri="{BB962C8B-B14F-4D97-AF65-F5344CB8AC3E}">
        <p14:creationId xmlns:p14="http://schemas.microsoft.com/office/powerpoint/2010/main" val="19794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SAMPLE OUTPUT</a:t>
            </a:r>
            <a:endParaRPr lang="en-US" dirty="0">
              <a:latin typeface="+mn-lt"/>
            </a:endParaRPr>
          </a:p>
        </p:txBody>
      </p:sp>
      <p:pic>
        <p:nvPicPr>
          <p:cNvPr id="1029" name="Picture 5" descr="C:\Users\DELL\Desktop\inpu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2509" y="1910657"/>
            <a:ext cx="5363633" cy="40227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ELL\Desktop\Filte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0947" y="1909291"/>
            <a:ext cx="5683876" cy="4262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700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206</TotalTime>
  <Words>384</Words>
  <Application>Microsoft Office PowerPoint</Application>
  <PresentationFormat>Custom</PresentationFormat>
  <Paragraphs>62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Retrospect</vt:lpstr>
      <vt:lpstr>IDENTIFICATION OF ARRHYTHMIA USING                  ELECTROCARDIOGRAM DATA</vt:lpstr>
      <vt:lpstr>CONTENT</vt:lpstr>
      <vt:lpstr>PowerPoint Presentation</vt:lpstr>
      <vt:lpstr>PowerPoint Presentation</vt:lpstr>
      <vt:lpstr>PowerPoint Presentation</vt:lpstr>
      <vt:lpstr>PowerPoint Presentation</vt:lpstr>
      <vt:lpstr>PowerPoint Presentation</vt:lpstr>
      <vt:lpstr>WORK DONE SO FAR</vt:lpstr>
      <vt:lpstr>SAMPLE OUTPUT</vt:lpstr>
      <vt:lpstr>SAMPLE OUTPUT</vt:lpstr>
      <vt:lpstr>SAMPLE OUTPUT</vt:lpstr>
      <vt:lpstr>SAMPLE OUTPUT</vt:lpstr>
      <vt:lpstr>PowerPoint Presentation</vt:lpstr>
      <vt:lpstr>REFERENCES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ARRHYTHMIA USING                  ELECTROCARDIOGRAM DATA</dc:title>
  <dc:creator>Pawan Thapa</dc:creator>
  <cp:lastModifiedBy>DELL</cp:lastModifiedBy>
  <cp:revision>19</cp:revision>
  <dcterms:created xsi:type="dcterms:W3CDTF">2018-09-04T17:38:54Z</dcterms:created>
  <dcterms:modified xsi:type="dcterms:W3CDTF">2018-09-07T05:22:28Z</dcterms:modified>
</cp:coreProperties>
</file>