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76" r:id="rId5"/>
    <p:sldId id="258" r:id="rId6"/>
    <p:sldId id="281" r:id="rId7"/>
    <p:sldId id="290" r:id="rId8"/>
    <p:sldId id="291" r:id="rId9"/>
    <p:sldId id="292" r:id="rId10"/>
    <p:sldId id="259" r:id="rId11"/>
    <p:sldId id="272" r:id="rId12"/>
    <p:sldId id="273" r:id="rId13"/>
    <p:sldId id="277" r:id="rId14"/>
    <p:sldId id="278" r:id="rId15"/>
    <p:sldId id="279" r:id="rId16"/>
    <p:sldId id="280" r:id="rId17"/>
    <p:sldId id="261" r:id="rId18"/>
    <p:sldId id="269" r:id="rId19"/>
    <p:sldId id="262" r:id="rId20"/>
    <p:sldId id="274" r:id="rId21"/>
    <p:sldId id="287" r:id="rId22"/>
    <p:sldId id="263" r:id="rId23"/>
    <p:sldId id="266" r:id="rId24"/>
    <p:sldId id="265" r:id="rId25"/>
    <p:sldId id="293" r:id="rId26"/>
    <p:sldId id="288" r:id="rId27"/>
    <p:sldId id="294" r:id="rId28"/>
    <p:sldId id="264" r:id="rId29"/>
    <p:sldId id="270" r:id="rId30"/>
    <p:sldId id="271" r:id="rId31"/>
    <p:sldId id="275" r:id="rId32"/>
    <p:sldId id="295" r:id="rId33"/>
    <p:sldId id="26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2" d="100"/>
          <a:sy n="112" d="100"/>
        </p:scale>
        <p:origin x="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789CFA-6A03-468A-8C68-06370D64976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4557F8E-8919-4A75-BF4F-3627AC620410}">
      <dgm:prSet phldrT="[Text]"/>
      <dgm:spPr/>
      <dgm:t>
        <a:bodyPr/>
        <a:lstStyle/>
        <a:p>
          <a:r>
            <a:rPr lang="en-US" dirty="0"/>
            <a:t>Easy and Flexible Onboarding</a:t>
          </a:r>
        </a:p>
      </dgm:t>
    </dgm:pt>
    <dgm:pt modelId="{F0439404-6958-4832-BAA3-289EDBCE5C5B}" type="parTrans" cxnId="{989796C2-5D40-4D81-B45C-07D9DB3D5C6E}">
      <dgm:prSet/>
      <dgm:spPr/>
      <dgm:t>
        <a:bodyPr/>
        <a:lstStyle/>
        <a:p>
          <a:endParaRPr lang="en-US"/>
        </a:p>
      </dgm:t>
    </dgm:pt>
    <dgm:pt modelId="{D5E9C402-D3EC-404B-AF34-DA35BEA2F17E}" type="sibTrans" cxnId="{989796C2-5D40-4D81-B45C-07D9DB3D5C6E}">
      <dgm:prSet/>
      <dgm:spPr/>
      <dgm:t>
        <a:bodyPr/>
        <a:lstStyle/>
        <a:p>
          <a:endParaRPr lang="en-US"/>
        </a:p>
      </dgm:t>
    </dgm:pt>
    <dgm:pt modelId="{BEC0B3DC-562A-4A4A-B1AC-AAF61D5C8E56}">
      <dgm:prSet phldrT="[Text]"/>
      <dgm:spPr/>
      <dgm:t>
        <a:bodyPr/>
        <a:lstStyle/>
        <a:p>
          <a:r>
            <a:rPr lang="en-US" dirty="0"/>
            <a:t>Easy to Navigate User Panel</a:t>
          </a:r>
        </a:p>
      </dgm:t>
    </dgm:pt>
    <dgm:pt modelId="{73807B48-E3DE-4C5E-8E18-CC4362B08170}" type="parTrans" cxnId="{BC83D6E8-CF43-4393-BD6E-88E76CFFDFEC}">
      <dgm:prSet/>
      <dgm:spPr/>
      <dgm:t>
        <a:bodyPr/>
        <a:lstStyle/>
        <a:p>
          <a:endParaRPr lang="en-US"/>
        </a:p>
      </dgm:t>
    </dgm:pt>
    <dgm:pt modelId="{A76D16FF-5A6D-4330-B815-DC2956823C1F}" type="sibTrans" cxnId="{BC83D6E8-CF43-4393-BD6E-88E76CFFDFEC}">
      <dgm:prSet/>
      <dgm:spPr/>
      <dgm:t>
        <a:bodyPr/>
        <a:lstStyle/>
        <a:p>
          <a:endParaRPr lang="en-US"/>
        </a:p>
      </dgm:t>
    </dgm:pt>
    <dgm:pt modelId="{EE22902E-CC6E-4400-AA63-3591F9C78F32}">
      <dgm:prSet phldrT="[Text]"/>
      <dgm:spPr/>
      <dgm:t>
        <a:bodyPr/>
        <a:lstStyle/>
        <a:p>
          <a:r>
            <a:rPr lang="en-US" dirty="0"/>
            <a:t>Optimal Search Strategy</a:t>
          </a:r>
        </a:p>
      </dgm:t>
    </dgm:pt>
    <dgm:pt modelId="{ACF2031C-15D9-4DC2-8BA0-0045185F3453}" type="parTrans" cxnId="{34F2494C-0998-45F7-8262-BD435274C4A9}">
      <dgm:prSet/>
      <dgm:spPr/>
      <dgm:t>
        <a:bodyPr/>
        <a:lstStyle/>
        <a:p>
          <a:endParaRPr lang="en-US"/>
        </a:p>
      </dgm:t>
    </dgm:pt>
    <dgm:pt modelId="{C1629062-867E-4C73-BE60-1D76D02EE513}" type="sibTrans" cxnId="{34F2494C-0998-45F7-8262-BD435274C4A9}">
      <dgm:prSet/>
      <dgm:spPr/>
      <dgm:t>
        <a:bodyPr/>
        <a:lstStyle/>
        <a:p>
          <a:endParaRPr lang="en-US"/>
        </a:p>
      </dgm:t>
    </dgm:pt>
    <dgm:pt modelId="{19746B28-6BA7-4272-840B-ED3CE33FCA0D}">
      <dgm:prSet phldrT="[Text]"/>
      <dgm:spPr/>
      <dgm:t>
        <a:bodyPr/>
        <a:lstStyle/>
        <a:p>
          <a:r>
            <a:rPr lang="en-US" dirty="0"/>
            <a:t>Content Marketing</a:t>
          </a:r>
        </a:p>
      </dgm:t>
    </dgm:pt>
    <dgm:pt modelId="{5B66FA5F-3957-447A-B24E-37E7FC000D30}" type="parTrans" cxnId="{D8710D14-8EE3-4C23-AFC8-96652A60FDD2}">
      <dgm:prSet/>
      <dgm:spPr/>
      <dgm:t>
        <a:bodyPr/>
        <a:lstStyle/>
        <a:p>
          <a:endParaRPr lang="en-US"/>
        </a:p>
      </dgm:t>
    </dgm:pt>
    <dgm:pt modelId="{C6536794-7071-46E5-804D-36A0ED202A7A}" type="sibTrans" cxnId="{D8710D14-8EE3-4C23-AFC8-96652A60FDD2}">
      <dgm:prSet/>
      <dgm:spPr/>
      <dgm:t>
        <a:bodyPr/>
        <a:lstStyle/>
        <a:p>
          <a:endParaRPr lang="en-US"/>
        </a:p>
      </dgm:t>
    </dgm:pt>
    <dgm:pt modelId="{26F4D862-83CB-44C4-A773-E40ECAF56354}">
      <dgm:prSet/>
      <dgm:spPr/>
      <dgm:t>
        <a:bodyPr/>
        <a:lstStyle/>
        <a:p>
          <a:r>
            <a:rPr lang="en-US" dirty="0"/>
            <a:t>Faster One Click Checkout</a:t>
          </a:r>
        </a:p>
      </dgm:t>
    </dgm:pt>
    <dgm:pt modelId="{9E9BDDBB-15FF-4F60-99CE-698FC3ACF44B}" type="parTrans" cxnId="{36E66025-0572-42C0-957D-5F8F8127436F}">
      <dgm:prSet/>
      <dgm:spPr/>
      <dgm:t>
        <a:bodyPr/>
        <a:lstStyle/>
        <a:p>
          <a:endParaRPr lang="en-US"/>
        </a:p>
      </dgm:t>
    </dgm:pt>
    <dgm:pt modelId="{8424DDE2-2A7D-4044-8620-0FF4D293CB00}" type="sibTrans" cxnId="{36E66025-0572-42C0-957D-5F8F8127436F}">
      <dgm:prSet/>
      <dgm:spPr/>
      <dgm:t>
        <a:bodyPr/>
        <a:lstStyle/>
        <a:p>
          <a:endParaRPr lang="en-US"/>
        </a:p>
      </dgm:t>
    </dgm:pt>
    <dgm:pt modelId="{AAFD2630-7044-4A7E-9F8D-CE40A1FFF676}">
      <dgm:prSet/>
      <dgm:spPr/>
      <dgm:t>
        <a:bodyPr/>
        <a:lstStyle/>
        <a:p>
          <a:r>
            <a:rPr lang="en-US"/>
            <a:t>Review on Product Pages</a:t>
          </a:r>
          <a:endParaRPr lang="en-US" dirty="0"/>
        </a:p>
      </dgm:t>
    </dgm:pt>
    <dgm:pt modelId="{C2DA20C4-6F82-4452-B33C-9971EAA797DF}" type="parTrans" cxnId="{B24270F4-E21F-42D9-AED0-37D6DA28298D}">
      <dgm:prSet/>
      <dgm:spPr/>
      <dgm:t>
        <a:bodyPr/>
        <a:lstStyle/>
        <a:p>
          <a:endParaRPr lang="en-US"/>
        </a:p>
      </dgm:t>
    </dgm:pt>
    <dgm:pt modelId="{8787095B-7818-48EA-B976-1667F352CE60}" type="sibTrans" cxnId="{B24270F4-E21F-42D9-AED0-37D6DA28298D}">
      <dgm:prSet/>
      <dgm:spPr/>
      <dgm:t>
        <a:bodyPr/>
        <a:lstStyle/>
        <a:p>
          <a:endParaRPr lang="en-US"/>
        </a:p>
      </dgm:t>
    </dgm:pt>
    <dgm:pt modelId="{13AEF868-419B-4BCE-A5CF-BF565014F1B5}" type="pres">
      <dgm:prSet presAssocID="{1A789CFA-6A03-468A-8C68-06370D64976E}" presName="diagram" presStyleCnt="0">
        <dgm:presLayoutVars>
          <dgm:dir/>
          <dgm:resizeHandles val="exact"/>
        </dgm:presLayoutVars>
      </dgm:prSet>
      <dgm:spPr/>
    </dgm:pt>
    <dgm:pt modelId="{78E9EF4D-59B8-40E2-B753-982D42ED3434}" type="pres">
      <dgm:prSet presAssocID="{24557F8E-8919-4A75-BF4F-3627AC620410}" presName="node" presStyleLbl="node1" presStyleIdx="0" presStyleCnt="6">
        <dgm:presLayoutVars>
          <dgm:bulletEnabled val="1"/>
        </dgm:presLayoutVars>
      </dgm:prSet>
      <dgm:spPr/>
    </dgm:pt>
    <dgm:pt modelId="{20223506-DD16-4CE1-9093-4AE06B0BB104}" type="pres">
      <dgm:prSet presAssocID="{D5E9C402-D3EC-404B-AF34-DA35BEA2F17E}" presName="sibTrans" presStyleCnt="0"/>
      <dgm:spPr/>
    </dgm:pt>
    <dgm:pt modelId="{75058D74-256E-45A4-A3D2-A480EDE6512F}" type="pres">
      <dgm:prSet presAssocID="{BEC0B3DC-562A-4A4A-B1AC-AAF61D5C8E56}" presName="node" presStyleLbl="node1" presStyleIdx="1" presStyleCnt="6">
        <dgm:presLayoutVars>
          <dgm:bulletEnabled val="1"/>
        </dgm:presLayoutVars>
      </dgm:prSet>
      <dgm:spPr/>
    </dgm:pt>
    <dgm:pt modelId="{04DC1A55-242F-4160-BB36-D9BF7722713C}" type="pres">
      <dgm:prSet presAssocID="{A76D16FF-5A6D-4330-B815-DC2956823C1F}" presName="sibTrans" presStyleCnt="0"/>
      <dgm:spPr/>
    </dgm:pt>
    <dgm:pt modelId="{069DC93F-47A7-4700-BEEC-CFCC685717B7}" type="pres">
      <dgm:prSet presAssocID="{EE22902E-CC6E-4400-AA63-3591F9C78F32}" presName="node" presStyleLbl="node1" presStyleIdx="2" presStyleCnt="6">
        <dgm:presLayoutVars>
          <dgm:bulletEnabled val="1"/>
        </dgm:presLayoutVars>
      </dgm:prSet>
      <dgm:spPr/>
    </dgm:pt>
    <dgm:pt modelId="{A758350C-EA84-4C49-B52F-A66CFB724EDA}" type="pres">
      <dgm:prSet presAssocID="{C1629062-867E-4C73-BE60-1D76D02EE513}" presName="sibTrans" presStyleCnt="0"/>
      <dgm:spPr/>
    </dgm:pt>
    <dgm:pt modelId="{34A0A7C7-8D29-413F-B74F-55A1873B962E}" type="pres">
      <dgm:prSet presAssocID="{19746B28-6BA7-4272-840B-ED3CE33FCA0D}" presName="node" presStyleLbl="node1" presStyleIdx="3" presStyleCnt="6">
        <dgm:presLayoutVars>
          <dgm:bulletEnabled val="1"/>
        </dgm:presLayoutVars>
      </dgm:prSet>
      <dgm:spPr/>
    </dgm:pt>
    <dgm:pt modelId="{D857EB81-E044-455D-B727-071DB478778A}" type="pres">
      <dgm:prSet presAssocID="{C6536794-7071-46E5-804D-36A0ED202A7A}" presName="sibTrans" presStyleCnt="0"/>
      <dgm:spPr/>
    </dgm:pt>
    <dgm:pt modelId="{2CA29280-D8BA-4763-AF06-77EEAAE2C5A2}" type="pres">
      <dgm:prSet presAssocID="{AAFD2630-7044-4A7E-9F8D-CE40A1FFF676}" presName="node" presStyleLbl="node1" presStyleIdx="4" presStyleCnt="6">
        <dgm:presLayoutVars>
          <dgm:bulletEnabled val="1"/>
        </dgm:presLayoutVars>
      </dgm:prSet>
      <dgm:spPr/>
    </dgm:pt>
    <dgm:pt modelId="{E95F882B-6D43-4150-9603-B4D80F820FCE}" type="pres">
      <dgm:prSet presAssocID="{8787095B-7818-48EA-B976-1667F352CE60}" presName="sibTrans" presStyleCnt="0"/>
      <dgm:spPr/>
    </dgm:pt>
    <dgm:pt modelId="{9058D758-76E7-48DF-AA37-91372E400051}" type="pres">
      <dgm:prSet presAssocID="{26F4D862-83CB-44C4-A773-E40ECAF56354}" presName="node" presStyleLbl="node1" presStyleIdx="5" presStyleCnt="6">
        <dgm:presLayoutVars>
          <dgm:bulletEnabled val="1"/>
        </dgm:presLayoutVars>
      </dgm:prSet>
      <dgm:spPr/>
    </dgm:pt>
  </dgm:ptLst>
  <dgm:cxnLst>
    <dgm:cxn modelId="{99E3FD09-88C5-461E-80B1-4CD979F39EC0}" type="presOf" srcId="{26F4D862-83CB-44C4-A773-E40ECAF56354}" destId="{9058D758-76E7-48DF-AA37-91372E400051}" srcOrd="0" destOrd="0" presId="urn:microsoft.com/office/officeart/2005/8/layout/default"/>
    <dgm:cxn modelId="{D8710D14-8EE3-4C23-AFC8-96652A60FDD2}" srcId="{1A789CFA-6A03-468A-8C68-06370D64976E}" destId="{19746B28-6BA7-4272-840B-ED3CE33FCA0D}" srcOrd="3" destOrd="0" parTransId="{5B66FA5F-3957-447A-B24E-37E7FC000D30}" sibTransId="{C6536794-7071-46E5-804D-36A0ED202A7A}"/>
    <dgm:cxn modelId="{8023891F-D0AD-44FB-8FEB-0C6D64B98BCD}" type="presOf" srcId="{24557F8E-8919-4A75-BF4F-3627AC620410}" destId="{78E9EF4D-59B8-40E2-B753-982D42ED3434}" srcOrd="0" destOrd="0" presId="urn:microsoft.com/office/officeart/2005/8/layout/default"/>
    <dgm:cxn modelId="{36E66025-0572-42C0-957D-5F8F8127436F}" srcId="{1A789CFA-6A03-468A-8C68-06370D64976E}" destId="{26F4D862-83CB-44C4-A773-E40ECAF56354}" srcOrd="5" destOrd="0" parTransId="{9E9BDDBB-15FF-4F60-99CE-698FC3ACF44B}" sibTransId="{8424DDE2-2A7D-4044-8620-0FF4D293CB00}"/>
    <dgm:cxn modelId="{FB0D0939-D5FE-4B53-B176-1278E288BC93}" type="presOf" srcId="{19746B28-6BA7-4272-840B-ED3CE33FCA0D}" destId="{34A0A7C7-8D29-413F-B74F-55A1873B962E}" srcOrd="0" destOrd="0" presId="urn:microsoft.com/office/officeart/2005/8/layout/default"/>
    <dgm:cxn modelId="{34F2494C-0998-45F7-8262-BD435274C4A9}" srcId="{1A789CFA-6A03-468A-8C68-06370D64976E}" destId="{EE22902E-CC6E-4400-AA63-3591F9C78F32}" srcOrd="2" destOrd="0" parTransId="{ACF2031C-15D9-4DC2-8BA0-0045185F3453}" sibTransId="{C1629062-867E-4C73-BE60-1D76D02EE513}"/>
    <dgm:cxn modelId="{55DDE657-CDD9-4952-9EF0-F07DC2910A39}" type="presOf" srcId="{EE22902E-CC6E-4400-AA63-3591F9C78F32}" destId="{069DC93F-47A7-4700-BEEC-CFCC685717B7}" srcOrd="0" destOrd="0" presId="urn:microsoft.com/office/officeart/2005/8/layout/default"/>
    <dgm:cxn modelId="{37A22272-2986-42EF-A7D7-A2BFFA7AA3A8}" type="presOf" srcId="{BEC0B3DC-562A-4A4A-B1AC-AAF61D5C8E56}" destId="{75058D74-256E-45A4-A3D2-A480EDE6512F}" srcOrd="0" destOrd="0" presId="urn:microsoft.com/office/officeart/2005/8/layout/default"/>
    <dgm:cxn modelId="{2B35FCAB-290C-434E-AA42-013D0836CB73}" type="presOf" srcId="{1A789CFA-6A03-468A-8C68-06370D64976E}" destId="{13AEF868-419B-4BCE-A5CF-BF565014F1B5}" srcOrd="0" destOrd="0" presId="urn:microsoft.com/office/officeart/2005/8/layout/default"/>
    <dgm:cxn modelId="{989796C2-5D40-4D81-B45C-07D9DB3D5C6E}" srcId="{1A789CFA-6A03-468A-8C68-06370D64976E}" destId="{24557F8E-8919-4A75-BF4F-3627AC620410}" srcOrd="0" destOrd="0" parTransId="{F0439404-6958-4832-BAA3-289EDBCE5C5B}" sibTransId="{D5E9C402-D3EC-404B-AF34-DA35BEA2F17E}"/>
    <dgm:cxn modelId="{43B288CC-95A7-49EE-9D0F-03130547C9AC}" type="presOf" srcId="{AAFD2630-7044-4A7E-9F8D-CE40A1FFF676}" destId="{2CA29280-D8BA-4763-AF06-77EEAAE2C5A2}" srcOrd="0" destOrd="0" presId="urn:microsoft.com/office/officeart/2005/8/layout/default"/>
    <dgm:cxn modelId="{BC83D6E8-CF43-4393-BD6E-88E76CFFDFEC}" srcId="{1A789CFA-6A03-468A-8C68-06370D64976E}" destId="{BEC0B3DC-562A-4A4A-B1AC-AAF61D5C8E56}" srcOrd="1" destOrd="0" parTransId="{73807B48-E3DE-4C5E-8E18-CC4362B08170}" sibTransId="{A76D16FF-5A6D-4330-B815-DC2956823C1F}"/>
    <dgm:cxn modelId="{B24270F4-E21F-42D9-AED0-37D6DA28298D}" srcId="{1A789CFA-6A03-468A-8C68-06370D64976E}" destId="{AAFD2630-7044-4A7E-9F8D-CE40A1FFF676}" srcOrd="4" destOrd="0" parTransId="{C2DA20C4-6F82-4452-B33C-9971EAA797DF}" sibTransId="{8787095B-7818-48EA-B976-1667F352CE60}"/>
    <dgm:cxn modelId="{DF03CB0A-E196-413E-85F3-DE81E8C0F941}" type="presParOf" srcId="{13AEF868-419B-4BCE-A5CF-BF565014F1B5}" destId="{78E9EF4D-59B8-40E2-B753-982D42ED3434}" srcOrd="0" destOrd="0" presId="urn:microsoft.com/office/officeart/2005/8/layout/default"/>
    <dgm:cxn modelId="{DCE0E488-110A-4388-879A-86AE8AC1D430}" type="presParOf" srcId="{13AEF868-419B-4BCE-A5CF-BF565014F1B5}" destId="{20223506-DD16-4CE1-9093-4AE06B0BB104}" srcOrd="1" destOrd="0" presId="urn:microsoft.com/office/officeart/2005/8/layout/default"/>
    <dgm:cxn modelId="{5FCC7B4F-F9E9-4B54-B204-D6CF01B6E90B}" type="presParOf" srcId="{13AEF868-419B-4BCE-A5CF-BF565014F1B5}" destId="{75058D74-256E-45A4-A3D2-A480EDE6512F}" srcOrd="2" destOrd="0" presId="urn:microsoft.com/office/officeart/2005/8/layout/default"/>
    <dgm:cxn modelId="{30E05EE0-7EE5-4910-9BD9-75D5E401C79F}" type="presParOf" srcId="{13AEF868-419B-4BCE-A5CF-BF565014F1B5}" destId="{04DC1A55-242F-4160-BB36-D9BF7722713C}" srcOrd="3" destOrd="0" presId="urn:microsoft.com/office/officeart/2005/8/layout/default"/>
    <dgm:cxn modelId="{F4502C40-9CDD-4FC7-9752-AB817062D2CF}" type="presParOf" srcId="{13AEF868-419B-4BCE-A5CF-BF565014F1B5}" destId="{069DC93F-47A7-4700-BEEC-CFCC685717B7}" srcOrd="4" destOrd="0" presId="urn:microsoft.com/office/officeart/2005/8/layout/default"/>
    <dgm:cxn modelId="{0DA3F85D-83ED-45E3-B48F-6240FE03D443}" type="presParOf" srcId="{13AEF868-419B-4BCE-A5CF-BF565014F1B5}" destId="{A758350C-EA84-4C49-B52F-A66CFB724EDA}" srcOrd="5" destOrd="0" presId="urn:microsoft.com/office/officeart/2005/8/layout/default"/>
    <dgm:cxn modelId="{1EB739B8-4E70-43FF-89FF-76D840F141CC}" type="presParOf" srcId="{13AEF868-419B-4BCE-A5CF-BF565014F1B5}" destId="{34A0A7C7-8D29-413F-B74F-55A1873B962E}" srcOrd="6" destOrd="0" presId="urn:microsoft.com/office/officeart/2005/8/layout/default"/>
    <dgm:cxn modelId="{5FB18EC1-4EF3-476D-9E4F-70CA7548047B}" type="presParOf" srcId="{13AEF868-419B-4BCE-A5CF-BF565014F1B5}" destId="{D857EB81-E044-455D-B727-071DB478778A}" srcOrd="7" destOrd="0" presId="urn:microsoft.com/office/officeart/2005/8/layout/default"/>
    <dgm:cxn modelId="{F0118FBB-C099-4DA8-9938-DCCC5FBDF417}" type="presParOf" srcId="{13AEF868-419B-4BCE-A5CF-BF565014F1B5}" destId="{2CA29280-D8BA-4763-AF06-77EEAAE2C5A2}" srcOrd="8" destOrd="0" presId="urn:microsoft.com/office/officeart/2005/8/layout/default"/>
    <dgm:cxn modelId="{EB2BE454-171F-43BE-B938-8F9DECF49721}" type="presParOf" srcId="{13AEF868-419B-4BCE-A5CF-BF565014F1B5}" destId="{E95F882B-6D43-4150-9603-B4D80F820FCE}" srcOrd="9" destOrd="0" presId="urn:microsoft.com/office/officeart/2005/8/layout/default"/>
    <dgm:cxn modelId="{9D9C6E3E-CB89-49C6-A488-FC877F9AD887}" type="presParOf" srcId="{13AEF868-419B-4BCE-A5CF-BF565014F1B5}" destId="{9058D758-76E7-48DF-AA37-91372E40005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9EF4D-59B8-40E2-B753-982D42ED3434}">
      <dsp:nvSpPr>
        <dsp:cNvPr id="0" name=""/>
        <dsp:cNvSpPr/>
      </dsp:nvSpPr>
      <dsp:spPr>
        <a:xfrm>
          <a:off x="0" y="78184"/>
          <a:ext cx="2786062" cy="167163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Easy and Flexible Onboarding</a:t>
          </a:r>
        </a:p>
      </dsp:txBody>
      <dsp:txXfrm>
        <a:off x="0" y="78184"/>
        <a:ext cx="2786062" cy="1671637"/>
      </dsp:txXfrm>
    </dsp:sp>
    <dsp:sp modelId="{75058D74-256E-45A4-A3D2-A480EDE6512F}">
      <dsp:nvSpPr>
        <dsp:cNvPr id="0" name=""/>
        <dsp:cNvSpPr/>
      </dsp:nvSpPr>
      <dsp:spPr>
        <a:xfrm>
          <a:off x="3064668" y="78184"/>
          <a:ext cx="2786062" cy="167163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Easy to Navigate User Panel</a:t>
          </a:r>
        </a:p>
      </dsp:txBody>
      <dsp:txXfrm>
        <a:off x="3064668" y="78184"/>
        <a:ext cx="2786062" cy="1671637"/>
      </dsp:txXfrm>
    </dsp:sp>
    <dsp:sp modelId="{069DC93F-47A7-4700-BEEC-CFCC685717B7}">
      <dsp:nvSpPr>
        <dsp:cNvPr id="0" name=""/>
        <dsp:cNvSpPr/>
      </dsp:nvSpPr>
      <dsp:spPr>
        <a:xfrm>
          <a:off x="6129337" y="78184"/>
          <a:ext cx="2786062" cy="167163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Optimal Search Strategy</a:t>
          </a:r>
        </a:p>
      </dsp:txBody>
      <dsp:txXfrm>
        <a:off x="6129337" y="78184"/>
        <a:ext cx="2786062" cy="1671637"/>
      </dsp:txXfrm>
    </dsp:sp>
    <dsp:sp modelId="{34A0A7C7-8D29-413F-B74F-55A1873B962E}">
      <dsp:nvSpPr>
        <dsp:cNvPr id="0" name=""/>
        <dsp:cNvSpPr/>
      </dsp:nvSpPr>
      <dsp:spPr>
        <a:xfrm>
          <a:off x="0" y="2028428"/>
          <a:ext cx="2786062" cy="167163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Content Marketing</a:t>
          </a:r>
        </a:p>
      </dsp:txBody>
      <dsp:txXfrm>
        <a:off x="0" y="2028428"/>
        <a:ext cx="2786062" cy="1671637"/>
      </dsp:txXfrm>
    </dsp:sp>
    <dsp:sp modelId="{2CA29280-D8BA-4763-AF06-77EEAAE2C5A2}">
      <dsp:nvSpPr>
        <dsp:cNvPr id="0" name=""/>
        <dsp:cNvSpPr/>
      </dsp:nvSpPr>
      <dsp:spPr>
        <a:xfrm>
          <a:off x="3064668" y="2028428"/>
          <a:ext cx="2786062" cy="167163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Review on Product Pages</a:t>
          </a:r>
          <a:endParaRPr lang="en-US" sz="3300" kern="1200" dirty="0"/>
        </a:p>
      </dsp:txBody>
      <dsp:txXfrm>
        <a:off x="3064668" y="2028428"/>
        <a:ext cx="2786062" cy="1671637"/>
      </dsp:txXfrm>
    </dsp:sp>
    <dsp:sp modelId="{9058D758-76E7-48DF-AA37-91372E400051}">
      <dsp:nvSpPr>
        <dsp:cNvPr id="0" name=""/>
        <dsp:cNvSpPr/>
      </dsp:nvSpPr>
      <dsp:spPr>
        <a:xfrm>
          <a:off x="6129337" y="2028428"/>
          <a:ext cx="2786062" cy="167163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Faster One Click Checkout</a:t>
          </a:r>
        </a:p>
      </dsp:txBody>
      <dsp:txXfrm>
        <a:off x="6129337" y="2028428"/>
        <a:ext cx="2786062" cy="167163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4/17/20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pp.axure.cloud/app/project/ikbpet/overview" TargetMode="External"/><Relationship Id="rId2" Type="http://schemas.openxmlformats.org/officeDocument/2006/relationships/hyperlink" Target="https://app.moqups.com/vUAjRgxwbR/edi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11"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4"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2" name="Title 1"/>
          <p:cNvSpPr>
            <a:spLocks noGrp="1"/>
          </p:cNvSpPr>
          <p:nvPr>
            <p:ph type="ctrTitle"/>
          </p:nvPr>
        </p:nvSpPr>
        <p:spPr>
          <a:xfrm>
            <a:off x="987215" y="1318590"/>
            <a:ext cx="5102159" cy="4220820"/>
          </a:xfrm>
        </p:spPr>
        <p:txBody>
          <a:bodyPr anchor="ctr">
            <a:normAutofit/>
          </a:bodyPr>
          <a:lstStyle/>
          <a:p>
            <a:r>
              <a:rPr lang="en-US" dirty="0">
                <a:solidFill>
                  <a:srgbClr val="FFFFFF"/>
                </a:solidFill>
              </a:rPr>
              <a:t>ZENSATION STORE</a:t>
            </a:r>
          </a:p>
        </p:txBody>
      </p:sp>
      <p:sp>
        <p:nvSpPr>
          <p:cNvPr id="3" name="Subtitle 2"/>
          <p:cNvSpPr>
            <a:spLocks noGrp="1"/>
          </p:cNvSpPr>
          <p:nvPr>
            <p:ph type="subTitle" idx="1"/>
          </p:nvPr>
        </p:nvSpPr>
        <p:spPr>
          <a:xfrm>
            <a:off x="7712032" y="804334"/>
            <a:ext cx="3675634" cy="5249332"/>
          </a:xfrm>
        </p:spPr>
        <p:txBody>
          <a:bodyPr anchor="ctr">
            <a:normAutofit/>
          </a:bodyPr>
          <a:lstStyle/>
          <a:p>
            <a:r>
              <a:rPr lang="en-US" dirty="0">
                <a:solidFill>
                  <a:schemeClr val="tx1"/>
                </a:solidFill>
              </a:rPr>
              <a:t>Group 4 Final Presentation</a:t>
            </a:r>
          </a:p>
          <a:p>
            <a:r>
              <a:rPr lang="en-US" dirty="0">
                <a:solidFill>
                  <a:schemeClr val="tx1"/>
                </a:solidFill>
              </a:rPr>
              <a:t>By</a:t>
            </a:r>
          </a:p>
          <a:p>
            <a:r>
              <a:rPr lang="en-US" b="1" dirty="0" err="1">
                <a:solidFill>
                  <a:schemeClr val="tx1"/>
                </a:solidFill>
              </a:rPr>
              <a:t>Deepank</a:t>
            </a:r>
            <a:r>
              <a:rPr lang="en-US" b="1" dirty="0">
                <a:solidFill>
                  <a:schemeClr val="tx1"/>
                </a:solidFill>
              </a:rPr>
              <a:t> Khurana(001352458)</a:t>
            </a:r>
          </a:p>
          <a:p>
            <a:r>
              <a:rPr lang="en-US" b="1" dirty="0">
                <a:solidFill>
                  <a:schemeClr val="tx1"/>
                </a:solidFill>
              </a:rPr>
              <a:t>Dimple </a:t>
            </a:r>
            <a:r>
              <a:rPr lang="en-US" b="1" dirty="0" err="1">
                <a:solidFill>
                  <a:schemeClr val="tx1"/>
                </a:solidFill>
              </a:rPr>
              <a:t>Zatkia</a:t>
            </a:r>
            <a:r>
              <a:rPr lang="en-US" b="1" dirty="0">
                <a:solidFill>
                  <a:schemeClr val="tx1"/>
                </a:solidFill>
              </a:rPr>
              <a:t>(001474071)</a:t>
            </a:r>
          </a:p>
          <a:p>
            <a:r>
              <a:rPr lang="en-US" b="1" dirty="0" err="1">
                <a:solidFill>
                  <a:schemeClr val="tx1"/>
                </a:solidFill>
              </a:rPr>
              <a:t>Sindhura</a:t>
            </a:r>
            <a:r>
              <a:rPr lang="en-US" b="1" dirty="0">
                <a:solidFill>
                  <a:schemeClr val="tx1"/>
                </a:solidFill>
              </a:rPr>
              <a:t> </a:t>
            </a:r>
            <a:r>
              <a:rPr lang="en-US" b="1" dirty="0" err="1">
                <a:solidFill>
                  <a:schemeClr val="tx1"/>
                </a:solidFill>
              </a:rPr>
              <a:t>Kolli</a:t>
            </a:r>
            <a:r>
              <a:rPr lang="en-US" b="1" dirty="0">
                <a:solidFill>
                  <a:schemeClr val="tx1"/>
                </a:solidFill>
              </a:rPr>
              <a:t>(001387687)</a:t>
            </a:r>
          </a:p>
          <a:p>
            <a:endParaRPr lang="en-US" dirty="0">
              <a:solidFill>
                <a:schemeClr val="tx1"/>
              </a:solidFill>
            </a:endParaRPr>
          </a:p>
        </p:txBody>
      </p:sp>
    </p:spTree>
    <p:extLst>
      <p:ext uri="{BB962C8B-B14F-4D97-AF65-F5344CB8AC3E}">
        <p14:creationId xmlns:p14="http://schemas.microsoft.com/office/powerpoint/2010/main" val="339535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Plane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0154606"/>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6661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FDF0-CE4D-4675-9769-F99C83A23954}"/>
              </a:ext>
            </a:extLst>
          </p:cNvPr>
          <p:cNvSpPr>
            <a:spLocks noGrp="1"/>
          </p:cNvSpPr>
          <p:nvPr>
            <p:ph type="title"/>
          </p:nvPr>
        </p:nvSpPr>
        <p:spPr>
          <a:xfrm>
            <a:off x="2592926" y="203200"/>
            <a:ext cx="8911687" cy="1280890"/>
          </a:xfrm>
        </p:spPr>
        <p:txBody>
          <a:bodyPr/>
          <a:lstStyle/>
          <a:p>
            <a:r>
              <a:rPr lang="en-US" dirty="0"/>
              <a:t>Personas</a:t>
            </a:r>
          </a:p>
        </p:txBody>
      </p:sp>
      <p:sp>
        <p:nvSpPr>
          <p:cNvPr id="6" name="Content Placeholder 5">
            <a:extLst>
              <a:ext uri="{FF2B5EF4-FFF2-40B4-BE49-F238E27FC236}">
                <a16:creationId xmlns:a16="http://schemas.microsoft.com/office/drawing/2014/main" id="{E273717D-B30E-4B22-B0AA-19D2A2832B5C}"/>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8486EEED-B13F-436B-AEB9-4C21AB41252C}"/>
              </a:ext>
            </a:extLst>
          </p:cNvPr>
          <p:cNvPicPr>
            <a:picLocks noChangeAspect="1"/>
          </p:cNvPicPr>
          <p:nvPr/>
        </p:nvPicPr>
        <p:blipFill>
          <a:blip r:embed="rId2"/>
          <a:stretch>
            <a:fillRect/>
          </a:stretch>
        </p:blipFill>
        <p:spPr>
          <a:xfrm>
            <a:off x="1906905" y="946778"/>
            <a:ext cx="9963150" cy="5806447"/>
          </a:xfrm>
          <a:prstGeom prst="rect">
            <a:avLst/>
          </a:prstGeom>
        </p:spPr>
      </p:pic>
    </p:spTree>
    <p:extLst>
      <p:ext uri="{BB962C8B-B14F-4D97-AF65-F5344CB8AC3E}">
        <p14:creationId xmlns:p14="http://schemas.microsoft.com/office/powerpoint/2010/main" val="194779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BE78-8939-4464-8E67-A9085B2EF106}"/>
              </a:ext>
            </a:extLst>
          </p:cNvPr>
          <p:cNvSpPr>
            <a:spLocks noGrp="1"/>
          </p:cNvSpPr>
          <p:nvPr>
            <p:ph type="title"/>
          </p:nvPr>
        </p:nvSpPr>
        <p:spPr>
          <a:xfrm>
            <a:off x="2481165" y="136430"/>
            <a:ext cx="8911687" cy="1280890"/>
          </a:xfrm>
        </p:spPr>
        <p:txBody>
          <a:bodyPr/>
          <a:lstStyle/>
          <a:p>
            <a:r>
              <a:rPr lang="en-US" dirty="0"/>
              <a:t>Personas</a:t>
            </a:r>
          </a:p>
        </p:txBody>
      </p:sp>
      <p:sp>
        <p:nvSpPr>
          <p:cNvPr id="3" name="Content Placeholder 2">
            <a:extLst>
              <a:ext uri="{FF2B5EF4-FFF2-40B4-BE49-F238E27FC236}">
                <a16:creationId xmlns:a16="http://schemas.microsoft.com/office/drawing/2014/main" id="{5FCCF9EC-0BAE-4695-8FF6-29FEBB35908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3E7D598-2214-4FC2-9F35-3B4DCB2F57E8}"/>
              </a:ext>
            </a:extLst>
          </p:cNvPr>
          <p:cNvPicPr>
            <a:picLocks noChangeAspect="1"/>
          </p:cNvPicPr>
          <p:nvPr/>
        </p:nvPicPr>
        <p:blipFill>
          <a:blip r:embed="rId2"/>
          <a:stretch>
            <a:fillRect/>
          </a:stretch>
        </p:blipFill>
        <p:spPr>
          <a:xfrm>
            <a:off x="1930074" y="741680"/>
            <a:ext cx="10058726" cy="5979890"/>
          </a:xfrm>
          <a:prstGeom prst="rect">
            <a:avLst/>
          </a:prstGeom>
        </p:spPr>
      </p:pic>
    </p:spTree>
    <p:extLst>
      <p:ext uri="{BB962C8B-B14F-4D97-AF65-F5344CB8AC3E}">
        <p14:creationId xmlns:p14="http://schemas.microsoft.com/office/powerpoint/2010/main" val="1629928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5429" y="2177144"/>
            <a:ext cx="11599817" cy="3135086"/>
          </a:xfrm>
        </p:spPr>
        <p:txBody>
          <a:bodyPr>
            <a:normAutofit/>
          </a:bodyPr>
          <a:lstStyle/>
          <a:p>
            <a:pPr algn="ctr"/>
            <a:r>
              <a:rPr lang="en-US" sz="6600" u="sng" dirty="0"/>
              <a:t>IBM DESIGN</a:t>
            </a:r>
            <a:br>
              <a:rPr lang="en-US" sz="6600" u="sng" dirty="0"/>
            </a:br>
            <a:r>
              <a:rPr lang="en-US" sz="6600" u="sng" dirty="0"/>
              <a:t>THINKING</a:t>
            </a:r>
          </a:p>
        </p:txBody>
      </p:sp>
    </p:spTree>
    <p:extLst>
      <p:ext uri="{BB962C8B-B14F-4D97-AF65-F5344CB8AC3E}">
        <p14:creationId xmlns:p14="http://schemas.microsoft.com/office/powerpoint/2010/main" val="1041192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PRINCIPLES</a:t>
            </a:r>
          </a:p>
        </p:txBody>
      </p:sp>
      <p:sp>
        <p:nvSpPr>
          <p:cNvPr id="3" name="Content Placeholder 2"/>
          <p:cNvSpPr>
            <a:spLocks noGrp="1"/>
          </p:cNvSpPr>
          <p:nvPr>
            <p:ph idx="1"/>
          </p:nvPr>
        </p:nvSpPr>
        <p:spPr/>
        <p:txBody>
          <a:bodyPr>
            <a:normAutofit lnSpcReduction="10000"/>
          </a:bodyPr>
          <a:lstStyle/>
          <a:p>
            <a:pPr marL="0" indent="0">
              <a:buNone/>
            </a:pPr>
            <a:r>
              <a:rPr lang="en-US" dirty="0"/>
              <a:t>Our Main goal for the website is to make it Accessible to all kind of users and solve the problems that are there with the existing ecommerce websites and mobile applications. To make this happen:</a:t>
            </a:r>
          </a:p>
          <a:p>
            <a:pPr marL="0" indent="0">
              <a:buNone/>
            </a:pPr>
            <a:endParaRPr lang="en-US" dirty="0"/>
          </a:p>
          <a:p>
            <a:pPr lvl="0"/>
            <a:r>
              <a:rPr lang="en-US" dirty="0"/>
              <a:t>With user outcome being as the end goal, all user needs are met and continuous modifications were done to make sure final prototype is best in business</a:t>
            </a:r>
          </a:p>
          <a:p>
            <a:pPr lvl="0"/>
            <a:r>
              <a:rPr lang="en-US" dirty="0"/>
              <a:t>Multiples teams are hired with each team has specific role and responsibilities. Technical and Business experts worked alongside developers and researchers to make sure all requirements are met</a:t>
            </a:r>
          </a:p>
          <a:p>
            <a:pPr lvl="0"/>
            <a:r>
              <a:rPr lang="en-US" dirty="0"/>
              <a:t>Multiple team brought many innovative and challenging ideas and after careful discussions, the ideas were incorporated in the prototypes</a:t>
            </a:r>
          </a:p>
          <a:p>
            <a:endParaRPr lang="en-US" dirty="0"/>
          </a:p>
        </p:txBody>
      </p:sp>
    </p:spTree>
    <p:extLst>
      <p:ext uri="{BB962C8B-B14F-4D97-AF65-F5344CB8AC3E}">
        <p14:creationId xmlns:p14="http://schemas.microsoft.com/office/powerpoint/2010/main" val="2239857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LOOP</a:t>
            </a:r>
          </a:p>
        </p:txBody>
      </p:sp>
      <p:sp>
        <p:nvSpPr>
          <p:cNvPr id="3" name="Content Placeholder 2"/>
          <p:cNvSpPr>
            <a:spLocks noGrp="1"/>
          </p:cNvSpPr>
          <p:nvPr>
            <p:ph idx="1"/>
          </p:nvPr>
        </p:nvSpPr>
        <p:spPr/>
        <p:txBody>
          <a:bodyPr/>
          <a:lstStyle/>
          <a:p>
            <a:pPr marL="0" lvl="0" indent="0">
              <a:buNone/>
            </a:pPr>
            <a:r>
              <a:rPr lang="en-US" dirty="0"/>
              <a:t>We OBSERVED! We REFLECTED!! We DELIVERED</a:t>
            </a:r>
          </a:p>
          <a:p>
            <a:pPr lvl="0"/>
            <a:r>
              <a:rPr lang="en-US" dirty="0"/>
              <a:t>UI/UX research team worked directly with the user. They observed user habits, patterns, gathered information and conducted surveys </a:t>
            </a:r>
          </a:p>
          <a:p>
            <a:pPr lvl="0"/>
            <a:r>
              <a:rPr lang="en-US" dirty="0"/>
              <a:t>Based on User feedback , we reflected that on our design and made changes and then additional users were again interviewed for additional feedback</a:t>
            </a:r>
          </a:p>
          <a:p>
            <a:pPr lvl="0"/>
            <a:r>
              <a:rPr lang="en-US" dirty="0"/>
              <a:t>With this continuous process we were able to generated the most optimal Design that meets business and user requirements</a:t>
            </a:r>
          </a:p>
        </p:txBody>
      </p:sp>
    </p:spTree>
    <p:extLst>
      <p:ext uri="{BB962C8B-B14F-4D97-AF65-F5344CB8AC3E}">
        <p14:creationId xmlns:p14="http://schemas.microsoft.com/office/powerpoint/2010/main" val="1735336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KEYS</a:t>
            </a:r>
          </a:p>
        </p:txBody>
      </p:sp>
      <p:sp>
        <p:nvSpPr>
          <p:cNvPr id="3" name="Content Placeholder 2"/>
          <p:cNvSpPr>
            <a:spLocks noGrp="1"/>
          </p:cNvSpPr>
          <p:nvPr>
            <p:ph idx="1"/>
          </p:nvPr>
        </p:nvSpPr>
        <p:spPr/>
        <p:txBody>
          <a:bodyPr>
            <a:normAutofit/>
          </a:bodyPr>
          <a:lstStyle/>
          <a:p>
            <a:pPr marL="0" lvl="0" indent="0">
              <a:buNone/>
            </a:pPr>
            <a:r>
              <a:rPr lang="en-US" dirty="0"/>
              <a:t>We understand that Individuals have limited capabilities and the project in hand a much bigger scope. So, for critical decisions, experts were hired and their opinion were sorted.</a:t>
            </a:r>
          </a:p>
          <a:p>
            <a:pPr lvl="0"/>
            <a:r>
              <a:rPr lang="en-US" dirty="0"/>
              <a:t>In addition to having expert members, the stakeholders were also involved in all critical decision making  </a:t>
            </a:r>
          </a:p>
          <a:p>
            <a:pPr lvl="0"/>
            <a:r>
              <a:rPr lang="en-US" dirty="0"/>
              <a:t>We continuously worked with real time users to get their inputs and make sure that realistic user expectations are met and we make the user interface as simple as possible.</a:t>
            </a:r>
          </a:p>
          <a:p>
            <a:pPr lvl="0"/>
            <a:r>
              <a:rPr lang="en-US" dirty="0"/>
              <a:t>Regular sprint were held where each teams performance was monitored, feedback was give and issues were resolved</a:t>
            </a:r>
          </a:p>
          <a:p>
            <a:endParaRPr lang="en-US" dirty="0"/>
          </a:p>
        </p:txBody>
      </p:sp>
    </p:spTree>
    <p:extLst>
      <p:ext uri="{BB962C8B-B14F-4D97-AF65-F5344CB8AC3E}">
        <p14:creationId xmlns:p14="http://schemas.microsoft.com/office/powerpoint/2010/main" val="3527044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5" y="597984"/>
            <a:ext cx="8911687" cy="743136"/>
          </a:xfrm>
        </p:spPr>
        <p:txBody>
          <a:bodyPr/>
          <a:lstStyle/>
          <a:p>
            <a:r>
              <a:rPr lang="en-US" dirty="0"/>
              <a:t>Scope Plane</a:t>
            </a:r>
          </a:p>
        </p:txBody>
      </p:sp>
      <p:sp>
        <p:nvSpPr>
          <p:cNvPr id="3" name="Content Placeholder 2"/>
          <p:cNvSpPr>
            <a:spLocks noGrp="1"/>
          </p:cNvSpPr>
          <p:nvPr>
            <p:ph idx="1"/>
          </p:nvPr>
        </p:nvSpPr>
        <p:spPr>
          <a:xfrm>
            <a:off x="2589212" y="2209629"/>
            <a:ext cx="8915400" cy="3701593"/>
          </a:xfrm>
        </p:spPr>
        <p:txBody>
          <a:bodyPr>
            <a:normAutofit lnSpcReduction="10000"/>
          </a:bodyPr>
          <a:lstStyle/>
          <a:p>
            <a:r>
              <a:rPr lang="en-US" dirty="0"/>
              <a:t>The user should easily navigate the website</a:t>
            </a:r>
          </a:p>
          <a:p>
            <a:r>
              <a:rPr lang="en-US" dirty="0"/>
              <a:t>The user should be able to make a account on the website</a:t>
            </a:r>
          </a:p>
          <a:p>
            <a:r>
              <a:rPr lang="en-US" dirty="0"/>
              <a:t>The user should be able to search for products based on his/her requirements</a:t>
            </a:r>
          </a:p>
          <a:p>
            <a:r>
              <a:rPr lang="en-US" dirty="0"/>
              <a:t>Selling store should be able to list their product without any hassle</a:t>
            </a:r>
          </a:p>
          <a:p>
            <a:r>
              <a:rPr lang="en-US" dirty="0"/>
              <a:t>User should be able to add or remove products from the cart</a:t>
            </a:r>
          </a:p>
          <a:p>
            <a:r>
              <a:rPr lang="en-US" dirty="0"/>
              <a:t>Payment should always go through. User shouldn’t face any issue during checkout</a:t>
            </a:r>
          </a:p>
          <a:p>
            <a:r>
              <a:rPr lang="en-US" dirty="0"/>
              <a:t>Seller should be able to accept or decline orders without any hassle</a:t>
            </a:r>
          </a:p>
          <a:p>
            <a:r>
              <a:rPr lang="en-US" dirty="0"/>
              <a:t>User should be able to cancel or return the order in a certain time frame</a:t>
            </a:r>
          </a:p>
        </p:txBody>
      </p:sp>
      <p:sp>
        <p:nvSpPr>
          <p:cNvPr id="4" name="TextBox 3"/>
          <p:cNvSpPr txBox="1"/>
          <p:nvPr/>
        </p:nvSpPr>
        <p:spPr>
          <a:xfrm>
            <a:off x="2589212" y="1603772"/>
            <a:ext cx="3907382" cy="369332"/>
          </a:xfrm>
          <a:prstGeom prst="rect">
            <a:avLst/>
          </a:prstGeom>
          <a:noFill/>
        </p:spPr>
        <p:txBody>
          <a:bodyPr wrap="square" rtlCol="0">
            <a:spAutoFit/>
          </a:bodyPr>
          <a:lstStyle/>
          <a:p>
            <a:r>
              <a:rPr lang="en-US" b="1" i="1" u="sng" dirty="0">
                <a:solidFill>
                  <a:schemeClr val="accent1"/>
                </a:solidFill>
              </a:rPr>
              <a:t>Functional Requirements</a:t>
            </a:r>
          </a:p>
        </p:txBody>
      </p:sp>
    </p:spTree>
    <p:extLst>
      <p:ext uri="{BB962C8B-B14F-4D97-AF65-F5344CB8AC3E}">
        <p14:creationId xmlns:p14="http://schemas.microsoft.com/office/powerpoint/2010/main" val="1228215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Plane</a:t>
            </a:r>
          </a:p>
        </p:txBody>
      </p:sp>
      <p:sp>
        <p:nvSpPr>
          <p:cNvPr id="3" name="Content Placeholder 2"/>
          <p:cNvSpPr>
            <a:spLocks noGrp="1"/>
          </p:cNvSpPr>
          <p:nvPr>
            <p:ph sz="half" idx="1"/>
          </p:nvPr>
        </p:nvSpPr>
        <p:spPr>
          <a:xfrm>
            <a:off x="2589211" y="2126221"/>
            <a:ext cx="7879092" cy="4360303"/>
          </a:xfrm>
        </p:spPr>
        <p:txBody>
          <a:bodyPr>
            <a:normAutofit/>
          </a:bodyPr>
          <a:lstStyle/>
          <a:p>
            <a:r>
              <a:rPr lang="en-US" dirty="0"/>
              <a:t>Elaborated Images and visual clips should be provided for the user.</a:t>
            </a:r>
          </a:p>
          <a:p>
            <a:r>
              <a:rPr lang="en-US" dirty="0"/>
              <a:t>There should be shortcut menus provided to the user for easy navigation.</a:t>
            </a:r>
          </a:p>
          <a:p>
            <a:r>
              <a:rPr lang="en-US" dirty="0"/>
              <a:t>Homepage should be attractive and pretty easy to use.</a:t>
            </a:r>
          </a:p>
          <a:p>
            <a:r>
              <a:rPr lang="en-US" dirty="0"/>
              <a:t>The product displays the updated details of costs, ratings, delivery of the product.</a:t>
            </a:r>
          </a:p>
          <a:p>
            <a:r>
              <a:rPr lang="en-US" dirty="0"/>
              <a:t>The site should provide information about various brand </a:t>
            </a:r>
          </a:p>
          <a:p>
            <a:r>
              <a:rPr lang="en-US" dirty="0"/>
              <a:t>Gifts cards and membership plan should be available in the application</a:t>
            </a:r>
          </a:p>
          <a:p>
            <a:endParaRPr lang="en-US" dirty="0"/>
          </a:p>
          <a:p>
            <a:endParaRPr lang="en-US" dirty="0"/>
          </a:p>
        </p:txBody>
      </p:sp>
      <p:sp>
        <p:nvSpPr>
          <p:cNvPr id="4" name="TextBox 3"/>
          <p:cNvSpPr txBox="1"/>
          <p:nvPr/>
        </p:nvSpPr>
        <p:spPr>
          <a:xfrm>
            <a:off x="2589212" y="1603772"/>
            <a:ext cx="3907382" cy="369332"/>
          </a:xfrm>
          <a:prstGeom prst="rect">
            <a:avLst/>
          </a:prstGeom>
          <a:noFill/>
        </p:spPr>
        <p:txBody>
          <a:bodyPr wrap="square" rtlCol="0">
            <a:spAutoFit/>
          </a:bodyPr>
          <a:lstStyle/>
          <a:p>
            <a:r>
              <a:rPr lang="en-US" b="1" i="1" u="sng" dirty="0">
                <a:solidFill>
                  <a:schemeClr val="accent1"/>
                </a:solidFill>
              </a:rPr>
              <a:t>Content Requirements</a:t>
            </a:r>
          </a:p>
        </p:txBody>
      </p:sp>
    </p:spTree>
    <p:extLst>
      <p:ext uri="{BB962C8B-B14F-4D97-AF65-F5344CB8AC3E}">
        <p14:creationId xmlns:p14="http://schemas.microsoft.com/office/powerpoint/2010/main" val="384749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41756" y="697230"/>
            <a:ext cx="8911687" cy="400678"/>
          </a:xfrm>
        </p:spPr>
        <p:txBody>
          <a:bodyPr>
            <a:noAutofit/>
          </a:bodyPr>
          <a:lstStyle/>
          <a:p>
            <a:r>
              <a:rPr lang="en-US" dirty="0"/>
              <a:t>      Structural Plane</a:t>
            </a:r>
            <a:br>
              <a:rPr lang="en-US" dirty="0"/>
            </a:br>
            <a:r>
              <a:rPr lang="en-US" dirty="0"/>
              <a:t>      </a:t>
            </a:r>
            <a:r>
              <a:rPr lang="en-US" sz="2000" b="1" i="1" u="sng" dirty="0">
                <a:solidFill>
                  <a:schemeClr val="accent1"/>
                </a:solidFill>
                <a:latin typeface="+mn-lt"/>
                <a:ea typeface="+mn-ea"/>
                <a:cs typeface="+mn-cs"/>
              </a:rPr>
              <a:t>Conceptual Model</a:t>
            </a:r>
          </a:p>
        </p:txBody>
      </p:sp>
      <p:sp>
        <p:nvSpPr>
          <p:cNvPr id="3" name="Content Placeholder 2"/>
          <p:cNvSpPr>
            <a:spLocks noGrp="1"/>
          </p:cNvSpPr>
          <p:nvPr>
            <p:ph sz="half" idx="1"/>
          </p:nvPr>
        </p:nvSpPr>
        <p:spPr>
          <a:xfrm>
            <a:off x="2490952" y="1988820"/>
            <a:ext cx="7641020" cy="3771272"/>
          </a:xfrm>
        </p:spPr>
        <p:txBody>
          <a:bodyPr>
            <a:normAutofit/>
          </a:bodyPr>
          <a:lstStyle/>
          <a:p>
            <a:r>
              <a:rPr lang="en-US" dirty="0"/>
              <a:t>The homepage should include the features of application in brief.</a:t>
            </a:r>
          </a:p>
          <a:p>
            <a:r>
              <a:rPr lang="en-US" dirty="0"/>
              <a:t>The site should be tested correctly with three layers of error handling that is prevention, correction, recovery.</a:t>
            </a:r>
          </a:p>
          <a:p>
            <a:r>
              <a:rPr lang="en-US" dirty="0"/>
              <a:t>The homepage should consists of interactive menus that lands to jewelry, Clothing, Accessories, Home &amp; living, Music, Movies etc.</a:t>
            </a:r>
          </a:p>
          <a:p>
            <a:r>
              <a:rPr lang="en-US" dirty="0"/>
              <a:t>The site should define patterns and sequences in which options will be presented to users.</a:t>
            </a:r>
          </a:p>
        </p:txBody>
      </p:sp>
    </p:spTree>
    <p:extLst>
      <p:ext uri="{BB962C8B-B14F-4D97-AF65-F5344CB8AC3E}">
        <p14:creationId xmlns:p14="http://schemas.microsoft.com/office/powerpoint/2010/main" val="372861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DESIGN</a:t>
            </a:r>
          </a:p>
        </p:txBody>
      </p:sp>
      <p:sp>
        <p:nvSpPr>
          <p:cNvPr id="3" name="Content Placeholder 2"/>
          <p:cNvSpPr>
            <a:spLocks noGrp="1"/>
          </p:cNvSpPr>
          <p:nvPr>
            <p:ph idx="1"/>
          </p:nvPr>
        </p:nvSpPr>
        <p:spPr/>
        <p:txBody>
          <a:bodyPr/>
          <a:lstStyle/>
          <a:p>
            <a:r>
              <a:rPr lang="en-US" dirty="0"/>
              <a:t>E-Commerce is a process of buying, selling, transferring or exchanging products, services, and information via electronic networks or computers</a:t>
            </a:r>
          </a:p>
          <a:p>
            <a:r>
              <a:rPr lang="en-US" dirty="0"/>
              <a:t>With the boom of E-Commerce, there are hundreds of websites on the web with each aimed at bringing something unique to the market</a:t>
            </a:r>
          </a:p>
          <a:p>
            <a:r>
              <a:rPr lang="en-US" dirty="0"/>
              <a:t>The existing Online E-Commerce stores brings different sellers to one platform</a:t>
            </a:r>
          </a:p>
          <a:p>
            <a:r>
              <a:rPr lang="en-US" dirty="0"/>
              <a:t>But there is hardly 2-3 ecommerce stores that has wider customer reach, lower cost of operations, global products and increasing internet penetration</a:t>
            </a:r>
          </a:p>
          <a:p>
            <a:r>
              <a:rPr lang="en-US" dirty="0"/>
              <a:t>Logistics and shipment services are one of the biggest challenges faced by E-Commerce industry</a:t>
            </a:r>
          </a:p>
          <a:p>
            <a:endParaRPr lang="en-US" dirty="0"/>
          </a:p>
        </p:txBody>
      </p:sp>
    </p:spTree>
    <p:extLst>
      <p:ext uri="{BB962C8B-B14F-4D97-AF65-F5344CB8AC3E}">
        <p14:creationId xmlns:p14="http://schemas.microsoft.com/office/powerpoint/2010/main" val="2585807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ED89-B441-4AA8-A2BE-F4369A2A9457}"/>
              </a:ext>
            </a:extLst>
          </p:cNvPr>
          <p:cNvSpPr>
            <a:spLocks noGrp="1"/>
          </p:cNvSpPr>
          <p:nvPr>
            <p:ph type="title"/>
          </p:nvPr>
        </p:nvSpPr>
        <p:spPr>
          <a:xfrm>
            <a:off x="2007476" y="606958"/>
            <a:ext cx="8911687" cy="717010"/>
          </a:xfrm>
        </p:spPr>
        <p:txBody>
          <a:bodyPr/>
          <a:lstStyle/>
          <a:p>
            <a:r>
              <a:rPr lang="en-US" dirty="0"/>
              <a:t>Structural Plane</a:t>
            </a:r>
          </a:p>
        </p:txBody>
      </p:sp>
      <p:sp>
        <p:nvSpPr>
          <p:cNvPr id="5" name="Content Placeholder 4">
            <a:extLst>
              <a:ext uri="{FF2B5EF4-FFF2-40B4-BE49-F238E27FC236}">
                <a16:creationId xmlns:a16="http://schemas.microsoft.com/office/drawing/2014/main" id="{DF6504AD-F151-4B0D-B6C9-76CAB9806B27}"/>
              </a:ext>
            </a:extLst>
          </p:cNvPr>
          <p:cNvSpPr>
            <a:spLocks noGrp="1"/>
          </p:cNvSpPr>
          <p:nvPr>
            <p:ph idx="1"/>
          </p:nvPr>
        </p:nvSpPr>
        <p:spPr>
          <a:xfrm>
            <a:off x="2007476" y="1564735"/>
            <a:ext cx="9493423" cy="5063497"/>
          </a:xfrm>
        </p:spPr>
        <p:txBody>
          <a:bodyPr/>
          <a:lstStyle/>
          <a:p>
            <a:pPr marL="0" indent="0">
              <a:buNone/>
            </a:pPr>
            <a:r>
              <a:rPr lang="en-US" b="1" i="1" u="sng" dirty="0">
                <a:solidFill>
                  <a:schemeClr val="accent1"/>
                </a:solidFill>
              </a:rPr>
              <a:t>Error Handling</a:t>
            </a:r>
          </a:p>
          <a:p>
            <a:pPr marL="0" indent="0">
              <a:buNone/>
            </a:pPr>
            <a:endParaRPr lang="en-US" b="1" i="1" u="sng" dirty="0">
              <a:solidFill>
                <a:schemeClr val="accent1"/>
              </a:solidFill>
            </a:endParaRPr>
          </a:p>
          <a:p>
            <a:pPr>
              <a:lnSpc>
                <a:spcPct val="90000"/>
              </a:lnSpc>
            </a:pPr>
            <a:r>
              <a:rPr lang="en-US" sz="1700" dirty="0"/>
              <a:t>The application provides smooth onboarding process which reduces user error.</a:t>
            </a:r>
          </a:p>
          <a:p>
            <a:pPr>
              <a:lnSpc>
                <a:spcPct val="90000"/>
              </a:lnSpc>
            </a:pPr>
            <a:r>
              <a:rPr lang="en-US" sz="1700" dirty="0"/>
              <a:t>Simple user interaction by provision of checkboxes, radio buttons, date picker help in prevention of errors.</a:t>
            </a:r>
          </a:p>
          <a:p>
            <a:pPr>
              <a:lnSpc>
                <a:spcPct val="90000"/>
              </a:lnSpc>
            </a:pPr>
            <a:r>
              <a:rPr lang="en-US" sz="1700" dirty="0"/>
              <a:t>While entering the data, it provides appropriate information as to how data needs to be filled.</a:t>
            </a:r>
          </a:p>
          <a:p>
            <a:pPr>
              <a:lnSpc>
                <a:spcPct val="90000"/>
              </a:lnSpc>
            </a:pPr>
            <a:r>
              <a:rPr lang="en-US" sz="1700" dirty="0"/>
              <a:t>User should have an option to edit the data entered. If it is incorrect then user can go back to the previous activity to edit.</a:t>
            </a:r>
          </a:p>
        </p:txBody>
      </p:sp>
    </p:spTree>
    <p:extLst>
      <p:ext uri="{BB962C8B-B14F-4D97-AF65-F5344CB8AC3E}">
        <p14:creationId xmlns:p14="http://schemas.microsoft.com/office/powerpoint/2010/main" val="1248375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MATERIAL DESIGN</a:t>
            </a:r>
          </a:p>
        </p:txBody>
      </p:sp>
      <p:sp>
        <p:nvSpPr>
          <p:cNvPr id="3" name="Content Placeholder 2"/>
          <p:cNvSpPr>
            <a:spLocks noGrp="1"/>
          </p:cNvSpPr>
          <p:nvPr>
            <p:ph idx="1"/>
          </p:nvPr>
        </p:nvSpPr>
        <p:spPr/>
        <p:txBody>
          <a:bodyPr/>
          <a:lstStyle/>
          <a:p>
            <a:pPr marL="0" indent="0">
              <a:buNone/>
            </a:pPr>
            <a:r>
              <a:rPr lang="en-US" dirty="0"/>
              <a:t>Google Material Design was incorporated in our website to provide continuity throughout the application</a:t>
            </a:r>
          </a:p>
          <a:p>
            <a:r>
              <a:rPr lang="en-US" dirty="0"/>
              <a:t>The Images used for products has plain background in order to highlight the product and avoid distraction</a:t>
            </a:r>
          </a:p>
          <a:p>
            <a:r>
              <a:rPr lang="en-US" dirty="0"/>
              <a:t>The color used across the website is pleasant and constant. Application’s primary and secondary colors ensure that there is pretty good contrast between the elements so all user can see and use application</a:t>
            </a:r>
          </a:p>
          <a:p>
            <a:r>
              <a:rPr lang="en-US" dirty="0"/>
              <a:t>All the text is in black font and it was made sure that readability of the website remains good</a:t>
            </a:r>
          </a:p>
          <a:p>
            <a:r>
              <a:rPr lang="en-US" dirty="0"/>
              <a:t>Writing style is also consistent throughout the whole website</a:t>
            </a:r>
          </a:p>
          <a:p>
            <a:pPr marL="0" indent="0">
              <a:buNone/>
            </a:pPr>
            <a:endParaRPr lang="en-US" dirty="0"/>
          </a:p>
        </p:txBody>
      </p:sp>
    </p:spTree>
    <p:extLst>
      <p:ext uri="{BB962C8B-B14F-4D97-AF65-F5344CB8AC3E}">
        <p14:creationId xmlns:p14="http://schemas.microsoft.com/office/powerpoint/2010/main" val="4129066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9100" y="123825"/>
            <a:ext cx="8911687" cy="666750"/>
          </a:xfrm>
        </p:spPr>
        <p:txBody>
          <a:bodyPr/>
          <a:lstStyle/>
          <a:p>
            <a:r>
              <a:rPr lang="en-US" dirty="0"/>
              <a:t>Information Architecture</a:t>
            </a:r>
          </a:p>
        </p:txBody>
      </p:sp>
      <p:sp>
        <p:nvSpPr>
          <p:cNvPr id="3" name="Content Placeholder 2"/>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7E37C55-B85C-4334-9AFF-7005213F54A9}"/>
              </a:ext>
            </a:extLst>
          </p:cNvPr>
          <p:cNvPicPr>
            <a:picLocks noChangeAspect="1"/>
          </p:cNvPicPr>
          <p:nvPr/>
        </p:nvPicPr>
        <p:blipFill>
          <a:blip r:embed="rId2"/>
          <a:stretch>
            <a:fillRect/>
          </a:stretch>
        </p:blipFill>
        <p:spPr>
          <a:xfrm>
            <a:off x="1676400" y="946778"/>
            <a:ext cx="10347038" cy="5787397"/>
          </a:xfrm>
          <a:prstGeom prst="rect">
            <a:avLst/>
          </a:prstGeom>
        </p:spPr>
      </p:pic>
    </p:spTree>
    <p:extLst>
      <p:ext uri="{BB962C8B-B14F-4D97-AF65-F5344CB8AC3E}">
        <p14:creationId xmlns:p14="http://schemas.microsoft.com/office/powerpoint/2010/main" val="2890964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Boarding</a:t>
            </a:r>
          </a:p>
        </p:txBody>
      </p:sp>
      <p:sp>
        <p:nvSpPr>
          <p:cNvPr id="3" name="Content Placeholder 2"/>
          <p:cNvSpPr>
            <a:spLocks noGrp="1"/>
          </p:cNvSpPr>
          <p:nvPr>
            <p:ph idx="1"/>
          </p:nvPr>
        </p:nvSpPr>
        <p:spPr>
          <a:xfrm>
            <a:off x="2589212" y="1905000"/>
            <a:ext cx="8915400" cy="4006222"/>
          </a:xfrm>
        </p:spPr>
        <p:txBody>
          <a:bodyPr>
            <a:normAutofit/>
          </a:bodyPr>
          <a:lstStyle/>
          <a:p>
            <a:r>
              <a:rPr lang="en-US" dirty="0"/>
              <a:t>The onboarding process is pretty smooth and simple</a:t>
            </a:r>
          </a:p>
          <a:p>
            <a:r>
              <a:rPr lang="en-US" dirty="0"/>
              <a:t>There is a step by step instructions about how to create an account, how to search items, how to place order etc. on the homepage</a:t>
            </a:r>
          </a:p>
          <a:p>
            <a:r>
              <a:rPr lang="en-US" dirty="0"/>
              <a:t>Sign Up and Sign In process is simple and user can use range of options to sign up/sign in such as Facebook account, Google account etc.</a:t>
            </a:r>
          </a:p>
          <a:p>
            <a:r>
              <a:rPr lang="en-US" dirty="0"/>
              <a:t>The website has reviews and star-based rating system for user reference. User can read the reviews and see overall rating for the product they are interested in</a:t>
            </a:r>
          </a:p>
          <a:p>
            <a:r>
              <a:rPr lang="en-US" dirty="0"/>
              <a:t>We also provide information regarding trending products and stores and which item is best selling so user can make informative decisions</a:t>
            </a:r>
          </a:p>
          <a:p>
            <a:pPr marL="0" indent="0">
              <a:buNone/>
            </a:pPr>
            <a:endParaRPr lang="en-US" dirty="0"/>
          </a:p>
        </p:txBody>
      </p:sp>
    </p:spTree>
    <p:extLst>
      <p:ext uri="{BB962C8B-B14F-4D97-AF65-F5344CB8AC3E}">
        <p14:creationId xmlns:p14="http://schemas.microsoft.com/office/powerpoint/2010/main" val="2313976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 Considered</a:t>
            </a:r>
          </a:p>
        </p:txBody>
      </p:sp>
      <p:sp>
        <p:nvSpPr>
          <p:cNvPr id="3" name="Content Placeholder 2"/>
          <p:cNvSpPr>
            <a:spLocks noGrp="1"/>
          </p:cNvSpPr>
          <p:nvPr>
            <p:ph idx="1"/>
          </p:nvPr>
        </p:nvSpPr>
        <p:spPr>
          <a:xfrm>
            <a:off x="2589212" y="2133600"/>
            <a:ext cx="7974013" cy="3777622"/>
          </a:xfrm>
        </p:spPr>
        <p:txBody>
          <a:bodyPr/>
          <a:lstStyle/>
          <a:p>
            <a:r>
              <a:rPr lang="en-US" dirty="0"/>
              <a:t>The user prefers a single application to buy different products.</a:t>
            </a:r>
          </a:p>
          <a:p>
            <a:r>
              <a:rPr lang="en-US" dirty="0"/>
              <a:t>The website should provide some graphical data to show user’s progress.</a:t>
            </a:r>
          </a:p>
          <a:p>
            <a:r>
              <a:rPr lang="en-US" dirty="0"/>
              <a:t>Users requires special gifts and membership plans</a:t>
            </a:r>
          </a:p>
          <a:p>
            <a:r>
              <a:rPr lang="en-US" dirty="0"/>
              <a:t>The website should give variety of different brand products.</a:t>
            </a:r>
          </a:p>
          <a:p>
            <a:r>
              <a:rPr lang="en-US" dirty="0"/>
              <a:t>The content of the website should be text based along with video/images for better understanding.</a:t>
            </a:r>
          </a:p>
          <a:p>
            <a:r>
              <a:rPr lang="en-US" dirty="0"/>
              <a:t>The website’s homepage should give overall idea of the contents included in the website.</a:t>
            </a:r>
          </a:p>
        </p:txBody>
      </p:sp>
    </p:spTree>
    <p:extLst>
      <p:ext uri="{BB962C8B-B14F-4D97-AF65-F5344CB8AC3E}">
        <p14:creationId xmlns:p14="http://schemas.microsoft.com/office/powerpoint/2010/main" val="1370700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794897" y="624110"/>
            <a:ext cx="9712998" cy="1280890"/>
          </a:xfrm>
        </p:spPr>
        <p:txBody>
          <a:bodyPr>
            <a:normAutofit/>
          </a:bodyPr>
          <a:lstStyle/>
          <a:p>
            <a:r>
              <a:rPr lang="en-US"/>
              <a:t>QA TESTING</a:t>
            </a:r>
            <a:endParaRPr lang="en-US" dirty="0"/>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895B9B3F-F631-FE4C-BCF5-FFB3B37950A1}"/>
              </a:ext>
            </a:extLst>
          </p:cNvPr>
          <p:cNvGraphicFramePr>
            <a:graphicFrameLocks noGrp="1"/>
          </p:cNvGraphicFramePr>
          <p:nvPr>
            <p:ph idx="1"/>
            <p:extLst>
              <p:ext uri="{D42A27DB-BD31-4B8C-83A1-F6EECF244321}">
                <p14:modId xmlns:p14="http://schemas.microsoft.com/office/powerpoint/2010/main" val="938191720"/>
              </p:ext>
            </p:extLst>
          </p:nvPr>
        </p:nvGraphicFramePr>
        <p:xfrm>
          <a:off x="1125415" y="1800666"/>
          <a:ext cx="10382480" cy="3829537"/>
        </p:xfrm>
        <a:graphic>
          <a:graphicData uri="http://schemas.openxmlformats.org/drawingml/2006/table">
            <a:tbl>
              <a:tblPr firstRow="1" bandRow="1"/>
              <a:tblGrid>
                <a:gridCol w="877099">
                  <a:extLst>
                    <a:ext uri="{9D8B030D-6E8A-4147-A177-3AD203B41FA5}">
                      <a16:colId xmlns:a16="http://schemas.microsoft.com/office/drawing/2014/main" val="1366301845"/>
                    </a:ext>
                  </a:extLst>
                </a:gridCol>
                <a:gridCol w="2003580">
                  <a:extLst>
                    <a:ext uri="{9D8B030D-6E8A-4147-A177-3AD203B41FA5}">
                      <a16:colId xmlns:a16="http://schemas.microsoft.com/office/drawing/2014/main" val="2512016616"/>
                    </a:ext>
                  </a:extLst>
                </a:gridCol>
                <a:gridCol w="2384147">
                  <a:extLst>
                    <a:ext uri="{9D8B030D-6E8A-4147-A177-3AD203B41FA5}">
                      <a16:colId xmlns:a16="http://schemas.microsoft.com/office/drawing/2014/main" val="1714710384"/>
                    </a:ext>
                  </a:extLst>
                </a:gridCol>
                <a:gridCol w="1610759">
                  <a:extLst>
                    <a:ext uri="{9D8B030D-6E8A-4147-A177-3AD203B41FA5}">
                      <a16:colId xmlns:a16="http://schemas.microsoft.com/office/drawing/2014/main" val="1263448572"/>
                    </a:ext>
                  </a:extLst>
                </a:gridCol>
                <a:gridCol w="1554801">
                  <a:extLst>
                    <a:ext uri="{9D8B030D-6E8A-4147-A177-3AD203B41FA5}">
                      <a16:colId xmlns:a16="http://schemas.microsoft.com/office/drawing/2014/main" val="3134793860"/>
                    </a:ext>
                  </a:extLst>
                </a:gridCol>
                <a:gridCol w="961912">
                  <a:extLst>
                    <a:ext uri="{9D8B030D-6E8A-4147-A177-3AD203B41FA5}">
                      <a16:colId xmlns:a16="http://schemas.microsoft.com/office/drawing/2014/main" val="2054082426"/>
                    </a:ext>
                  </a:extLst>
                </a:gridCol>
                <a:gridCol w="990182">
                  <a:extLst>
                    <a:ext uri="{9D8B030D-6E8A-4147-A177-3AD203B41FA5}">
                      <a16:colId xmlns:a16="http://schemas.microsoft.com/office/drawing/2014/main" val="2845267462"/>
                    </a:ext>
                  </a:extLst>
                </a:gridCol>
              </a:tblGrid>
              <a:tr h="658331">
                <a:tc>
                  <a:txBody>
                    <a:bodyPr/>
                    <a:lstStyle/>
                    <a:p>
                      <a:pPr algn="l" fontAlgn="t"/>
                      <a:r>
                        <a:rPr lang="en-US" sz="1400" b="1" dirty="0">
                          <a:effectLst/>
                        </a:rPr>
                        <a:t>Test Case ID</a:t>
                      </a:r>
                    </a:p>
                  </a:txBody>
                  <a:tcPr marL="43414" marR="43414" marT="43414" marB="43414">
                    <a:lnL w="9525" cap="flat" cmpd="sng" algn="ctr">
                      <a:solidFill>
                        <a:srgbClr val="000444"/>
                      </a:solidFill>
                      <a:prstDash val="solid"/>
                      <a:round/>
                      <a:headEnd type="none" w="med" len="med"/>
                      <a:tailEnd type="none" w="med" len="med"/>
                    </a:lnL>
                    <a:lnR w="9525" cap="flat" cmpd="sng" algn="ctr">
                      <a:solidFill>
                        <a:srgbClr val="00054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400" b="1">
                          <a:effectLst/>
                        </a:rPr>
                        <a:t>Test Scenario</a:t>
                      </a:r>
                    </a:p>
                  </a:txBody>
                  <a:tcPr marL="43414" marR="43414" marT="43414" marB="43414">
                    <a:lnL w="9525" cap="flat" cmpd="sng" algn="ctr">
                      <a:solidFill>
                        <a:srgbClr val="000544"/>
                      </a:solidFill>
                      <a:prstDash val="solid"/>
                      <a:round/>
                      <a:headEnd type="none" w="med" len="med"/>
                      <a:tailEnd type="none" w="med" len="med"/>
                    </a:lnL>
                    <a:lnR w="9525" cap="flat" cmpd="sng" algn="ctr">
                      <a:solidFill>
                        <a:srgbClr val="80094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400" b="1">
                          <a:effectLst/>
                        </a:rPr>
                        <a:t>Test Steps</a:t>
                      </a:r>
                    </a:p>
                  </a:txBody>
                  <a:tcPr marL="43414" marR="43414" marT="43414" marB="43414">
                    <a:lnL w="9525" cap="flat" cmpd="sng" algn="ctr">
                      <a:solidFill>
                        <a:srgbClr val="800944"/>
                      </a:solidFill>
                      <a:prstDash val="solid"/>
                      <a:round/>
                      <a:headEnd type="none" w="med" len="med"/>
                      <a:tailEnd type="none" w="med" len="med"/>
                    </a:lnL>
                    <a:lnR w="9525" cap="flat" cmpd="sng" algn="ctr">
                      <a:solidFill>
                        <a:srgbClr val="80324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400" b="1">
                          <a:effectLst/>
                        </a:rPr>
                        <a:t>Test Data</a:t>
                      </a:r>
                    </a:p>
                  </a:txBody>
                  <a:tcPr marL="43414" marR="43414" marT="43414" marB="43414">
                    <a:lnL w="9525" cap="flat" cmpd="sng" algn="ctr">
                      <a:solidFill>
                        <a:srgbClr val="803244"/>
                      </a:solidFill>
                      <a:prstDash val="solid"/>
                      <a:round/>
                      <a:headEnd type="none" w="med" len="med"/>
                      <a:tailEnd type="none" w="med" len="med"/>
                    </a:lnL>
                    <a:lnR w="9525" cap="flat" cmpd="sng" algn="ctr">
                      <a:solidFill>
                        <a:srgbClr val="C0354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400" b="1">
                          <a:effectLst/>
                        </a:rPr>
                        <a:t>Expected Results</a:t>
                      </a:r>
                    </a:p>
                  </a:txBody>
                  <a:tcPr marL="43414" marR="43414" marT="43414" marB="43414">
                    <a:lnL w="9525" cap="flat" cmpd="sng" algn="ctr">
                      <a:solidFill>
                        <a:srgbClr val="C03544"/>
                      </a:solidFill>
                      <a:prstDash val="solid"/>
                      <a:round/>
                      <a:headEnd type="none" w="med" len="med"/>
                      <a:tailEnd type="none" w="med" len="med"/>
                    </a:lnL>
                    <a:lnR w="9525" cap="flat" cmpd="sng" algn="ctr">
                      <a:solidFill>
                        <a:srgbClr val="00394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400" b="1">
                          <a:effectLst/>
                        </a:rPr>
                        <a:t>Actual Results</a:t>
                      </a:r>
                    </a:p>
                  </a:txBody>
                  <a:tcPr marL="43414" marR="43414" marT="43414" marB="43414">
                    <a:lnL w="9525" cap="flat" cmpd="sng" algn="ctr">
                      <a:solidFill>
                        <a:srgbClr val="003944"/>
                      </a:solidFill>
                      <a:prstDash val="solid"/>
                      <a:round/>
                      <a:headEnd type="none" w="med" len="med"/>
                      <a:tailEnd type="none" w="med" len="med"/>
                    </a:lnL>
                    <a:lnR w="9525" cap="flat" cmpd="sng" algn="ctr">
                      <a:solidFill>
                        <a:srgbClr val="403C4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400" b="1">
                          <a:effectLst/>
                        </a:rPr>
                        <a:t>Pass/Fail</a:t>
                      </a:r>
                    </a:p>
                  </a:txBody>
                  <a:tcPr marL="43414" marR="43414" marT="43414" marB="43414">
                    <a:lnL w="9525" cap="flat" cmpd="sng" algn="ctr">
                      <a:solidFill>
                        <a:srgbClr val="403C44"/>
                      </a:solidFill>
                      <a:prstDash val="solid"/>
                      <a:round/>
                      <a:headEnd type="none" w="med" len="med"/>
                      <a:tailEnd type="none" w="med" len="med"/>
                    </a:lnL>
                    <a:lnR w="12700" cap="flat" cmpd="sng" algn="ctr">
                      <a:solidFill>
                        <a:srgbClr val="E0459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327504909"/>
                  </a:ext>
                </a:extLst>
              </a:tr>
              <a:tr h="1585603">
                <a:tc>
                  <a:txBody>
                    <a:bodyPr/>
                    <a:lstStyle/>
                    <a:p>
                      <a:pPr algn="l" fontAlgn="t"/>
                      <a:r>
                        <a:rPr lang="en-US" sz="1400" dirty="0">
                          <a:effectLst/>
                        </a:rPr>
                        <a:t>TC01</a:t>
                      </a:r>
                    </a:p>
                  </a:txBody>
                  <a:tcPr marL="43414" marR="43414" marT="43414" marB="43414">
                    <a:lnL w="12700" cap="flat" cmpd="sng" algn="ctr">
                      <a:solidFill>
                        <a:srgbClr val="70439D"/>
                      </a:solidFill>
                      <a:prstDash val="solid"/>
                      <a:round/>
                      <a:headEnd type="none" w="med" len="med"/>
                      <a:tailEnd type="none" w="med" len="med"/>
                    </a:lnL>
                    <a:lnR w="12700" cap="flat" cmpd="sng" algn="ctr">
                      <a:solidFill>
                        <a:srgbClr val="308C9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Check User Signup with valid Data</a:t>
                      </a:r>
                    </a:p>
                  </a:txBody>
                  <a:tcPr marL="43414" marR="43414" marT="43414" marB="43414">
                    <a:lnL w="12700" cap="flat" cmpd="sng" algn="ctr">
                      <a:solidFill>
                        <a:srgbClr val="308C9D"/>
                      </a:solidFill>
                      <a:prstDash val="solid"/>
                      <a:round/>
                      <a:headEnd type="none" w="med" len="med"/>
                      <a:tailEnd type="none" w="med" len="med"/>
                    </a:lnL>
                    <a:lnR w="12700" cap="flat" cmpd="sng" algn="ctr">
                      <a:solidFill>
                        <a:srgbClr val="90C69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mj-lt"/>
                        <a:buAutoNum type="arabicPeriod"/>
                      </a:pPr>
                      <a:r>
                        <a:rPr lang="en-US" sz="1400" dirty="0">
                          <a:effectLst/>
                        </a:rPr>
                        <a:t>Go to site </a:t>
                      </a:r>
                      <a:r>
                        <a:rPr lang="en-US" sz="1400" dirty="0" err="1">
                          <a:effectLst/>
                        </a:rPr>
                        <a:t>ZensationSignUp</a:t>
                      </a:r>
                      <a:r>
                        <a:rPr lang="en-US" sz="1400" dirty="0">
                          <a:effectLst/>
                        </a:rPr>
                        <a:t> Page and Preview</a:t>
                      </a:r>
                    </a:p>
                    <a:p>
                      <a:pPr algn="l" fontAlgn="t">
                        <a:buFont typeface="+mj-lt"/>
                        <a:buAutoNum type="arabicPeriod"/>
                      </a:pPr>
                      <a:r>
                        <a:rPr lang="en-US" sz="1400" dirty="0">
                          <a:effectLst/>
                        </a:rPr>
                        <a:t>Enter Full Name</a:t>
                      </a:r>
                    </a:p>
                    <a:p>
                      <a:pPr algn="l" fontAlgn="t">
                        <a:buFont typeface="+mj-lt"/>
                        <a:buAutoNum type="arabicPeriod"/>
                      </a:pPr>
                      <a:r>
                        <a:rPr lang="en-US" sz="1400" dirty="0">
                          <a:effectLst/>
                        </a:rPr>
                        <a:t>Enter Email Address</a:t>
                      </a:r>
                    </a:p>
                    <a:p>
                      <a:pPr algn="l" fontAlgn="t">
                        <a:buFont typeface="+mj-lt"/>
                        <a:buAutoNum type="arabicPeriod"/>
                      </a:pPr>
                      <a:r>
                        <a:rPr lang="en-US" sz="1400" dirty="0">
                          <a:effectLst/>
                        </a:rPr>
                        <a:t>Enter Password</a:t>
                      </a:r>
                    </a:p>
                    <a:p>
                      <a:pPr algn="l" fontAlgn="t">
                        <a:buFont typeface="+mj-lt"/>
                        <a:buAutoNum type="arabicPeriod"/>
                      </a:pPr>
                      <a:r>
                        <a:rPr lang="en-US" sz="1400" dirty="0">
                          <a:effectLst/>
                        </a:rPr>
                        <a:t>Click Submit</a:t>
                      </a:r>
                    </a:p>
                  </a:txBody>
                  <a:tcPr marL="43414" marR="43414" marT="43414" marB="43414">
                    <a:lnL w="12700" cap="flat" cmpd="sng" algn="ctr">
                      <a:solidFill>
                        <a:srgbClr val="90C69C"/>
                      </a:solidFill>
                      <a:prstDash val="solid"/>
                      <a:round/>
                      <a:headEnd type="none" w="med" len="med"/>
                      <a:tailEnd type="none" w="med" len="med"/>
                    </a:lnL>
                    <a:lnR w="12700" cap="flat" cmpd="sng" algn="ctr">
                      <a:solidFill>
                        <a:srgbClr val="30C79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Full Name = John</a:t>
                      </a:r>
                    </a:p>
                    <a:p>
                      <a:pPr algn="l" fontAlgn="t"/>
                      <a:r>
                        <a:rPr lang="en-US" sz="1400" dirty="0">
                          <a:effectLst/>
                        </a:rPr>
                        <a:t>Email Address = </a:t>
                      </a:r>
                      <a:r>
                        <a:rPr lang="en-US" sz="1400" dirty="0" err="1">
                          <a:effectLst/>
                        </a:rPr>
                        <a:t>john@gmail.com</a:t>
                      </a:r>
                      <a:r>
                        <a:rPr lang="en-US" sz="1400" dirty="0">
                          <a:effectLst/>
                        </a:rPr>
                        <a:t> </a:t>
                      </a:r>
                    </a:p>
                    <a:p>
                      <a:pPr algn="l" fontAlgn="t"/>
                      <a:r>
                        <a:rPr lang="en-US" sz="1400" dirty="0">
                          <a:effectLst/>
                        </a:rPr>
                        <a:t>Password = John@123</a:t>
                      </a:r>
                    </a:p>
                  </a:txBody>
                  <a:tcPr marL="43414" marR="43414" marT="43414" marB="43414">
                    <a:lnL w="12700" cap="flat" cmpd="sng" algn="ctr">
                      <a:solidFill>
                        <a:srgbClr val="30C79C"/>
                      </a:solidFill>
                      <a:prstDash val="solid"/>
                      <a:round/>
                      <a:headEnd type="none" w="med" len="med"/>
                      <a:tailEnd type="none" w="med" len="med"/>
                    </a:lnL>
                    <a:lnR w="12700" cap="flat" cmpd="sng" algn="ctr">
                      <a:solidFill>
                        <a:srgbClr val="105B9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User should Sign up into application</a:t>
                      </a:r>
                    </a:p>
                  </a:txBody>
                  <a:tcPr marL="43414" marR="43414" marT="43414" marB="43414">
                    <a:lnL w="12700" cap="flat" cmpd="sng" algn="ctr">
                      <a:solidFill>
                        <a:srgbClr val="105B93"/>
                      </a:solidFill>
                      <a:prstDash val="solid"/>
                      <a:round/>
                      <a:headEnd type="none" w="med" len="med"/>
                      <a:tailEnd type="none" w="med" len="med"/>
                    </a:lnL>
                    <a:lnR w="12700" cap="flat" cmpd="sng" algn="ctr">
                      <a:solidFill>
                        <a:srgbClr val="F0679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As Expected</a:t>
                      </a:r>
                    </a:p>
                  </a:txBody>
                  <a:tcPr marL="43414" marR="43414" marT="43414" marB="43414">
                    <a:lnL w="12700" cap="flat" cmpd="sng" algn="ctr">
                      <a:solidFill>
                        <a:srgbClr val="F06793"/>
                      </a:solidFill>
                      <a:prstDash val="solid"/>
                      <a:round/>
                      <a:headEnd type="none" w="med" len="med"/>
                      <a:tailEnd type="none" w="med" len="med"/>
                    </a:lnL>
                    <a:lnR w="12700" cap="flat" cmpd="sng" algn="ctr">
                      <a:solidFill>
                        <a:srgbClr val="A0A49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Pass</a:t>
                      </a:r>
                    </a:p>
                  </a:txBody>
                  <a:tcPr marL="43414" marR="43414" marT="43414" marB="43414">
                    <a:lnL w="12700" cap="flat" cmpd="sng" algn="ctr">
                      <a:solidFill>
                        <a:srgbClr val="A0A490"/>
                      </a:solidFill>
                      <a:prstDash val="solid"/>
                      <a:round/>
                      <a:headEnd type="none" w="med" len="med"/>
                      <a:tailEnd type="none" w="med" len="med"/>
                    </a:lnL>
                    <a:lnR w="12700" cap="flat" cmpd="sng" algn="ctr">
                      <a:solidFill>
                        <a:srgbClr val="20739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43362308"/>
                  </a:ext>
                </a:extLst>
              </a:tr>
              <a:tr h="1585603">
                <a:tc>
                  <a:txBody>
                    <a:bodyPr/>
                    <a:lstStyle/>
                    <a:p>
                      <a:pPr algn="l" fontAlgn="t"/>
                      <a:r>
                        <a:rPr lang="en-US" sz="1400" dirty="0">
                          <a:effectLst/>
                        </a:rPr>
                        <a:t>TC02</a:t>
                      </a:r>
                    </a:p>
                  </a:txBody>
                  <a:tcPr marL="43414" marR="43414" marT="43414" marB="43414">
                    <a:lnL w="12700" cap="flat" cmpd="sng" algn="ctr">
                      <a:solidFill>
                        <a:srgbClr val="50B595"/>
                      </a:solidFill>
                      <a:prstDash val="solid"/>
                      <a:round/>
                      <a:headEnd type="none" w="med" len="med"/>
                      <a:tailEnd type="none" w="med" len="med"/>
                    </a:lnL>
                    <a:lnR w="12700" cap="flat" cmpd="sng" algn="ctr">
                      <a:solidFill>
                        <a:srgbClr val="70B39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C0B990"/>
                      </a:solidFill>
                      <a:prstDash val="solid"/>
                      <a:round/>
                      <a:headEnd type="none" w="med" len="med"/>
                      <a:tailEnd type="none" w="med" len="med"/>
                    </a:lnB>
                    <a:solidFill>
                      <a:srgbClr val="F9F9F9"/>
                    </a:solidFill>
                  </a:tcPr>
                </a:tc>
                <a:tc>
                  <a:txBody>
                    <a:bodyPr/>
                    <a:lstStyle/>
                    <a:p>
                      <a:pPr algn="l" fontAlgn="t"/>
                      <a:r>
                        <a:rPr lang="en-US" sz="1400" dirty="0">
                          <a:effectLst/>
                        </a:rPr>
                        <a:t>Check User Signup with invalid Data</a:t>
                      </a:r>
                    </a:p>
                  </a:txBody>
                  <a:tcPr marL="43414" marR="43414" marT="43414" marB="43414">
                    <a:lnL w="12700" cap="flat" cmpd="sng" algn="ctr">
                      <a:solidFill>
                        <a:srgbClr val="70B395"/>
                      </a:solidFill>
                      <a:prstDash val="solid"/>
                      <a:round/>
                      <a:headEnd type="none" w="med" len="med"/>
                      <a:tailEnd type="none" w="med" len="med"/>
                    </a:lnL>
                    <a:lnR w="12700" cap="flat" cmpd="sng" algn="ctr">
                      <a:solidFill>
                        <a:srgbClr val="309D9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50B595"/>
                      </a:solidFill>
                      <a:prstDash val="solid"/>
                      <a:round/>
                      <a:headEnd type="none" w="med" len="med"/>
                      <a:tailEnd type="none" w="med" len="med"/>
                    </a:lnB>
                    <a:solidFill>
                      <a:srgbClr val="F9F9F9"/>
                    </a:solidFill>
                  </a:tcPr>
                </a:tc>
                <a:tc>
                  <a:txBody>
                    <a:bodyPr/>
                    <a:lstStyle/>
                    <a:p>
                      <a:pPr algn="l" fontAlgn="t">
                        <a:buFont typeface="+mj-lt"/>
                        <a:buAutoNum type="arabicPeriod"/>
                      </a:pPr>
                      <a:r>
                        <a:rPr lang="en-US" sz="1400" dirty="0">
                          <a:effectLst/>
                        </a:rPr>
                        <a:t>Go to site </a:t>
                      </a:r>
                      <a:r>
                        <a:rPr lang="en-US" sz="1400" dirty="0" err="1">
                          <a:effectLst/>
                        </a:rPr>
                        <a:t>ZensationSignUp</a:t>
                      </a:r>
                      <a:r>
                        <a:rPr lang="en-US" sz="1400" dirty="0">
                          <a:effectLst/>
                        </a:rPr>
                        <a:t> Page and Preview</a:t>
                      </a:r>
                    </a:p>
                    <a:p>
                      <a:pPr algn="l" fontAlgn="t">
                        <a:buFont typeface="+mj-lt"/>
                        <a:buAutoNum type="arabicPeriod"/>
                      </a:pPr>
                      <a:r>
                        <a:rPr lang="en-US" sz="1400" dirty="0">
                          <a:effectLst/>
                        </a:rPr>
                        <a:t>Enter Full Name</a:t>
                      </a:r>
                    </a:p>
                    <a:p>
                      <a:pPr algn="l" fontAlgn="t">
                        <a:buFont typeface="+mj-lt"/>
                        <a:buAutoNum type="arabicPeriod"/>
                      </a:pPr>
                      <a:r>
                        <a:rPr lang="en-US" sz="1400" dirty="0">
                          <a:effectLst/>
                        </a:rPr>
                        <a:t>Enter Email Address</a:t>
                      </a:r>
                    </a:p>
                    <a:p>
                      <a:pPr algn="l" fontAlgn="t">
                        <a:buFont typeface="+mj-lt"/>
                        <a:buAutoNum type="arabicPeriod"/>
                      </a:pPr>
                      <a:r>
                        <a:rPr lang="en-US" sz="1400" dirty="0">
                          <a:effectLst/>
                        </a:rPr>
                        <a:t>Enter Password</a:t>
                      </a:r>
                    </a:p>
                    <a:p>
                      <a:pPr algn="l" fontAlgn="t">
                        <a:buFont typeface="+mj-lt"/>
                        <a:buAutoNum type="arabicPeriod"/>
                      </a:pPr>
                      <a:r>
                        <a:rPr lang="en-US" sz="1400" dirty="0">
                          <a:effectLst/>
                        </a:rPr>
                        <a:t>Click Submit</a:t>
                      </a:r>
                    </a:p>
                  </a:txBody>
                  <a:tcPr marL="43414" marR="43414" marT="43414" marB="43414">
                    <a:lnL w="12700" cap="flat" cmpd="sng" algn="ctr">
                      <a:solidFill>
                        <a:srgbClr val="309D90"/>
                      </a:solidFill>
                      <a:prstDash val="solid"/>
                      <a:round/>
                      <a:headEnd type="none" w="med" len="med"/>
                      <a:tailEnd type="none" w="med" len="med"/>
                    </a:lnL>
                    <a:lnR w="12700" cap="flat" cmpd="sng" algn="ctr">
                      <a:solidFill>
                        <a:srgbClr val="E0AA9D"/>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609B90"/>
                      </a:solidFill>
                      <a:prstDash val="solid"/>
                      <a:round/>
                      <a:headEnd type="none" w="med" len="med"/>
                      <a:tailEnd type="none" w="med" len="med"/>
                    </a:lnB>
                    <a:solidFill>
                      <a:srgbClr val="F9F9F9"/>
                    </a:solidFill>
                  </a:tcPr>
                </a:tc>
                <a:tc>
                  <a:txBody>
                    <a:bodyPr/>
                    <a:lstStyle/>
                    <a:p>
                      <a:pPr algn="l" fontAlgn="t"/>
                      <a:r>
                        <a:rPr lang="en-US" sz="1400" dirty="0">
                          <a:effectLst/>
                        </a:rPr>
                        <a:t>Full Name = John</a:t>
                      </a:r>
                    </a:p>
                    <a:p>
                      <a:pPr algn="l" fontAlgn="t"/>
                      <a:r>
                        <a:rPr lang="en-US" sz="1400" dirty="0">
                          <a:effectLst/>
                        </a:rPr>
                        <a:t>Email Address = john</a:t>
                      </a:r>
                    </a:p>
                    <a:p>
                      <a:pPr algn="l" fontAlgn="t"/>
                      <a:r>
                        <a:rPr lang="en-US" sz="1400" dirty="0">
                          <a:effectLst/>
                        </a:rPr>
                        <a:t>Password = Joh123</a:t>
                      </a:r>
                    </a:p>
                  </a:txBody>
                  <a:tcPr marL="43414" marR="43414" marT="43414" marB="43414">
                    <a:lnL w="12700" cap="flat" cmpd="sng" algn="ctr">
                      <a:solidFill>
                        <a:srgbClr val="E0AA9D"/>
                      </a:solidFill>
                      <a:prstDash val="solid"/>
                      <a:round/>
                      <a:headEnd type="none" w="med" len="med"/>
                      <a:tailEnd type="none" w="med" len="med"/>
                    </a:lnL>
                    <a:lnR w="12700" cap="flat" cmpd="sng" algn="ctr">
                      <a:solidFill>
                        <a:srgbClr val="708A9D"/>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C0919D"/>
                      </a:solidFill>
                      <a:prstDash val="solid"/>
                      <a:round/>
                      <a:headEnd type="none" w="med" len="med"/>
                      <a:tailEnd type="none" w="med" len="med"/>
                    </a:lnB>
                    <a:solidFill>
                      <a:srgbClr val="F9F9F9"/>
                    </a:solidFill>
                  </a:tcPr>
                </a:tc>
                <a:tc>
                  <a:txBody>
                    <a:bodyPr/>
                    <a:lstStyle/>
                    <a:p>
                      <a:pPr algn="l" fontAlgn="t"/>
                      <a:r>
                        <a:rPr lang="en-US" sz="1400" dirty="0">
                          <a:effectLst/>
                        </a:rPr>
                        <a:t>User should not Sign up into application</a:t>
                      </a:r>
                    </a:p>
                  </a:txBody>
                  <a:tcPr marL="43414" marR="43414" marT="43414" marB="43414">
                    <a:lnL w="12700" cap="flat" cmpd="sng" algn="ctr">
                      <a:solidFill>
                        <a:srgbClr val="708A9D"/>
                      </a:solidFill>
                      <a:prstDash val="solid"/>
                      <a:round/>
                      <a:headEnd type="none" w="med" len="med"/>
                      <a:tailEnd type="none" w="med" len="med"/>
                    </a:lnL>
                    <a:lnR w="12700" cap="flat" cmpd="sng" algn="ctr">
                      <a:solidFill>
                        <a:srgbClr val="00889D"/>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908A9D"/>
                      </a:solidFill>
                      <a:prstDash val="solid"/>
                      <a:round/>
                      <a:headEnd type="none" w="med" len="med"/>
                      <a:tailEnd type="none" w="med" len="med"/>
                    </a:lnB>
                    <a:solidFill>
                      <a:srgbClr val="F9F9F9"/>
                    </a:solidFill>
                  </a:tcPr>
                </a:tc>
                <a:tc>
                  <a:txBody>
                    <a:bodyPr/>
                    <a:lstStyle/>
                    <a:p>
                      <a:pPr algn="l" fontAlgn="t"/>
                      <a:r>
                        <a:rPr lang="en-US" sz="1400" dirty="0">
                          <a:effectLst/>
                        </a:rPr>
                        <a:t>As Expected</a:t>
                      </a:r>
                    </a:p>
                  </a:txBody>
                  <a:tcPr marL="43414" marR="43414" marT="43414" marB="43414">
                    <a:lnL w="12700" cap="flat" cmpd="sng" algn="ctr">
                      <a:solidFill>
                        <a:srgbClr val="00889D"/>
                      </a:solidFill>
                      <a:prstDash val="solid"/>
                      <a:round/>
                      <a:headEnd type="none" w="med" len="med"/>
                      <a:tailEnd type="none" w="med" len="med"/>
                    </a:lnL>
                    <a:lnR w="12700" cap="flat" cmpd="sng" algn="ctr">
                      <a:solidFill>
                        <a:srgbClr val="F0829D"/>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508A9D"/>
                      </a:solidFill>
                      <a:prstDash val="solid"/>
                      <a:round/>
                      <a:headEnd type="none" w="med" len="med"/>
                      <a:tailEnd type="none" w="med" len="med"/>
                    </a:lnB>
                    <a:solidFill>
                      <a:srgbClr val="F9F9F9"/>
                    </a:solidFill>
                  </a:tcPr>
                </a:tc>
                <a:tc>
                  <a:txBody>
                    <a:bodyPr/>
                    <a:lstStyle/>
                    <a:p>
                      <a:pPr algn="l" fontAlgn="t"/>
                      <a:r>
                        <a:rPr lang="en-US" sz="1400" dirty="0">
                          <a:effectLst/>
                        </a:rPr>
                        <a:t>Pass</a:t>
                      </a:r>
                    </a:p>
                  </a:txBody>
                  <a:tcPr marL="43414" marR="43414" marT="43414" marB="43414">
                    <a:lnL w="12700" cap="flat" cmpd="sng" algn="ctr">
                      <a:solidFill>
                        <a:srgbClr val="F0829D"/>
                      </a:solidFill>
                      <a:prstDash val="solid"/>
                      <a:round/>
                      <a:headEnd type="none" w="med" len="med"/>
                      <a:tailEnd type="none" w="med" len="med"/>
                    </a:lnL>
                    <a:lnR w="12700" cap="flat" cmpd="sng" algn="ctr">
                      <a:solidFill>
                        <a:srgbClr val="00839D"/>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0839D"/>
                      </a:solidFill>
                      <a:prstDash val="solid"/>
                      <a:round/>
                      <a:headEnd type="none" w="med" len="med"/>
                      <a:tailEnd type="none" w="med" len="med"/>
                    </a:lnB>
                    <a:solidFill>
                      <a:srgbClr val="F9F9F9"/>
                    </a:solidFill>
                  </a:tcPr>
                </a:tc>
                <a:extLst>
                  <a:ext uri="{0D108BD9-81ED-4DB2-BD59-A6C34878D82A}">
                    <a16:rowId xmlns:a16="http://schemas.microsoft.com/office/drawing/2014/main" val="3699240011"/>
                  </a:ext>
                </a:extLst>
              </a:tr>
            </a:tbl>
          </a:graphicData>
        </a:graphic>
      </p:graphicFrame>
    </p:spTree>
    <p:extLst>
      <p:ext uri="{BB962C8B-B14F-4D97-AF65-F5344CB8AC3E}">
        <p14:creationId xmlns:p14="http://schemas.microsoft.com/office/powerpoint/2010/main" val="1110505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794897" y="624110"/>
            <a:ext cx="9712998" cy="1280890"/>
          </a:xfrm>
        </p:spPr>
        <p:txBody>
          <a:bodyPr>
            <a:normAutofit/>
          </a:bodyPr>
          <a:lstStyle/>
          <a:p>
            <a:r>
              <a:rPr lang="en-US"/>
              <a:t>QA TESTING</a:t>
            </a:r>
            <a:endParaRPr lang="en-US" dirty="0"/>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895B9B3F-F631-FE4C-BCF5-FFB3B37950A1}"/>
              </a:ext>
            </a:extLst>
          </p:cNvPr>
          <p:cNvGraphicFramePr>
            <a:graphicFrameLocks noGrp="1"/>
          </p:cNvGraphicFramePr>
          <p:nvPr>
            <p:ph idx="1"/>
            <p:extLst>
              <p:ext uri="{D42A27DB-BD31-4B8C-83A1-F6EECF244321}">
                <p14:modId xmlns:p14="http://schemas.microsoft.com/office/powerpoint/2010/main" val="3617459208"/>
              </p:ext>
            </p:extLst>
          </p:nvPr>
        </p:nvGraphicFramePr>
        <p:xfrm>
          <a:off x="1125415" y="1800666"/>
          <a:ext cx="10382480" cy="3829537"/>
        </p:xfrm>
        <a:graphic>
          <a:graphicData uri="http://schemas.openxmlformats.org/drawingml/2006/table">
            <a:tbl>
              <a:tblPr firstRow="1" bandRow="1"/>
              <a:tblGrid>
                <a:gridCol w="877099">
                  <a:extLst>
                    <a:ext uri="{9D8B030D-6E8A-4147-A177-3AD203B41FA5}">
                      <a16:colId xmlns:a16="http://schemas.microsoft.com/office/drawing/2014/main" val="1366301845"/>
                    </a:ext>
                  </a:extLst>
                </a:gridCol>
                <a:gridCol w="2003580">
                  <a:extLst>
                    <a:ext uri="{9D8B030D-6E8A-4147-A177-3AD203B41FA5}">
                      <a16:colId xmlns:a16="http://schemas.microsoft.com/office/drawing/2014/main" val="2512016616"/>
                    </a:ext>
                  </a:extLst>
                </a:gridCol>
                <a:gridCol w="2384147">
                  <a:extLst>
                    <a:ext uri="{9D8B030D-6E8A-4147-A177-3AD203B41FA5}">
                      <a16:colId xmlns:a16="http://schemas.microsoft.com/office/drawing/2014/main" val="1714710384"/>
                    </a:ext>
                  </a:extLst>
                </a:gridCol>
                <a:gridCol w="1610759">
                  <a:extLst>
                    <a:ext uri="{9D8B030D-6E8A-4147-A177-3AD203B41FA5}">
                      <a16:colId xmlns:a16="http://schemas.microsoft.com/office/drawing/2014/main" val="1263448572"/>
                    </a:ext>
                  </a:extLst>
                </a:gridCol>
                <a:gridCol w="1554801">
                  <a:extLst>
                    <a:ext uri="{9D8B030D-6E8A-4147-A177-3AD203B41FA5}">
                      <a16:colId xmlns:a16="http://schemas.microsoft.com/office/drawing/2014/main" val="3134793860"/>
                    </a:ext>
                  </a:extLst>
                </a:gridCol>
                <a:gridCol w="961912">
                  <a:extLst>
                    <a:ext uri="{9D8B030D-6E8A-4147-A177-3AD203B41FA5}">
                      <a16:colId xmlns:a16="http://schemas.microsoft.com/office/drawing/2014/main" val="2054082426"/>
                    </a:ext>
                  </a:extLst>
                </a:gridCol>
                <a:gridCol w="990182">
                  <a:extLst>
                    <a:ext uri="{9D8B030D-6E8A-4147-A177-3AD203B41FA5}">
                      <a16:colId xmlns:a16="http://schemas.microsoft.com/office/drawing/2014/main" val="2845267462"/>
                    </a:ext>
                  </a:extLst>
                </a:gridCol>
              </a:tblGrid>
              <a:tr h="658331">
                <a:tc>
                  <a:txBody>
                    <a:bodyPr/>
                    <a:lstStyle/>
                    <a:p>
                      <a:pPr algn="l" fontAlgn="t"/>
                      <a:r>
                        <a:rPr lang="en-US" sz="1400" b="1" dirty="0">
                          <a:effectLst/>
                        </a:rPr>
                        <a:t>Test Case ID</a:t>
                      </a:r>
                    </a:p>
                  </a:txBody>
                  <a:tcPr marL="43414" marR="43414" marT="43414" marB="43414">
                    <a:lnL w="9525" cap="flat" cmpd="sng" algn="ctr">
                      <a:solidFill>
                        <a:srgbClr val="000444"/>
                      </a:solidFill>
                      <a:prstDash val="solid"/>
                      <a:round/>
                      <a:headEnd type="none" w="med" len="med"/>
                      <a:tailEnd type="none" w="med" len="med"/>
                    </a:lnL>
                    <a:lnR w="9525" cap="flat" cmpd="sng" algn="ctr">
                      <a:solidFill>
                        <a:srgbClr val="00054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400" b="1">
                          <a:effectLst/>
                        </a:rPr>
                        <a:t>Test Scenario</a:t>
                      </a:r>
                    </a:p>
                  </a:txBody>
                  <a:tcPr marL="43414" marR="43414" marT="43414" marB="43414">
                    <a:lnL w="9525" cap="flat" cmpd="sng" algn="ctr">
                      <a:solidFill>
                        <a:srgbClr val="000544"/>
                      </a:solidFill>
                      <a:prstDash val="solid"/>
                      <a:round/>
                      <a:headEnd type="none" w="med" len="med"/>
                      <a:tailEnd type="none" w="med" len="med"/>
                    </a:lnL>
                    <a:lnR w="9525" cap="flat" cmpd="sng" algn="ctr">
                      <a:solidFill>
                        <a:srgbClr val="80094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400" b="1">
                          <a:effectLst/>
                        </a:rPr>
                        <a:t>Test Steps</a:t>
                      </a:r>
                    </a:p>
                  </a:txBody>
                  <a:tcPr marL="43414" marR="43414" marT="43414" marB="43414">
                    <a:lnL w="9525" cap="flat" cmpd="sng" algn="ctr">
                      <a:solidFill>
                        <a:srgbClr val="800944"/>
                      </a:solidFill>
                      <a:prstDash val="solid"/>
                      <a:round/>
                      <a:headEnd type="none" w="med" len="med"/>
                      <a:tailEnd type="none" w="med" len="med"/>
                    </a:lnL>
                    <a:lnR w="9525" cap="flat" cmpd="sng" algn="ctr">
                      <a:solidFill>
                        <a:srgbClr val="80324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400" b="1">
                          <a:effectLst/>
                        </a:rPr>
                        <a:t>Test Data</a:t>
                      </a:r>
                    </a:p>
                  </a:txBody>
                  <a:tcPr marL="43414" marR="43414" marT="43414" marB="43414">
                    <a:lnL w="9525" cap="flat" cmpd="sng" algn="ctr">
                      <a:solidFill>
                        <a:srgbClr val="803244"/>
                      </a:solidFill>
                      <a:prstDash val="solid"/>
                      <a:round/>
                      <a:headEnd type="none" w="med" len="med"/>
                      <a:tailEnd type="none" w="med" len="med"/>
                    </a:lnL>
                    <a:lnR w="9525" cap="flat" cmpd="sng" algn="ctr">
                      <a:solidFill>
                        <a:srgbClr val="C0354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400" b="1">
                          <a:effectLst/>
                        </a:rPr>
                        <a:t>Expected Results</a:t>
                      </a:r>
                    </a:p>
                  </a:txBody>
                  <a:tcPr marL="43414" marR="43414" marT="43414" marB="43414">
                    <a:lnL w="9525" cap="flat" cmpd="sng" algn="ctr">
                      <a:solidFill>
                        <a:srgbClr val="C03544"/>
                      </a:solidFill>
                      <a:prstDash val="solid"/>
                      <a:round/>
                      <a:headEnd type="none" w="med" len="med"/>
                      <a:tailEnd type="none" w="med" len="med"/>
                    </a:lnL>
                    <a:lnR w="9525" cap="flat" cmpd="sng" algn="ctr">
                      <a:solidFill>
                        <a:srgbClr val="00394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400" b="1">
                          <a:effectLst/>
                        </a:rPr>
                        <a:t>Actual Results</a:t>
                      </a:r>
                    </a:p>
                  </a:txBody>
                  <a:tcPr marL="43414" marR="43414" marT="43414" marB="43414">
                    <a:lnL w="9525" cap="flat" cmpd="sng" algn="ctr">
                      <a:solidFill>
                        <a:srgbClr val="003944"/>
                      </a:solidFill>
                      <a:prstDash val="solid"/>
                      <a:round/>
                      <a:headEnd type="none" w="med" len="med"/>
                      <a:tailEnd type="none" w="med" len="med"/>
                    </a:lnL>
                    <a:lnR w="9525" cap="flat" cmpd="sng" algn="ctr">
                      <a:solidFill>
                        <a:srgbClr val="403C4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400" b="1">
                          <a:effectLst/>
                        </a:rPr>
                        <a:t>Pass/Fail</a:t>
                      </a:r>
                    </a:p>
                  </a:txBody>
                  <a:tcPr marL="43414" marR="43414" marT="43414" marB="43414">
                    <a:lnL w="9525" cap="flat" cmpd="sng" algn="ctr">
                      <a:solidFill>
                        <a:srgbClr val="403C44"/>
                      </a:solidFill>
                      <a:prstDash val="solid"/>
                      <a:round/>
                      <a:headEnd type="none" w="med" len="med"/>
                      <a:tailEnd type="none" w="med" len="med"/>
                    </a:lnL>
                    <a:lnR w="12700" cap="flat" cmpd="sng" algn="ctr">
                      <a:solidFill>
                        <a:srgbClr val="E0459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327504909"/>
                  </a:ext>
                </a:extLst>
              </a:tr>
              <a:tr h="1585603">
                <a:tc>
                  <a:txBody>
                    <a:bodyPr/>
                    <a:lstStyle/>
                    <a:p>
                      <a:pPr algn="l" fontAlgn="t"/>
                      <a:r>
                        <a:rPr lang="en-US" sz="1400" dirty="0">
                          <a:effectLst/>
                        </a:rPr>
                        <a:t>TC03</a:t>
                      </a:r>
                    </a:p>
                  </a:txBody>
                  <a:tcPr marL="43414" marR="43414" marT="43414" marB="43414">
                    <a:lnL w="12700" cap="flat" cmpd="sng" algn="ctr">
                      <a:solidFill>
                        <a:srgbClr val="70439D"/>
                      </a:solidFill>
                      <a:prstDash val="solid"/>
                      <a:round/>
                      <a:headEnd type="none" w="med" len="med"/>
                      <a:tailEnd type="none" w="med" len="med"/>
                    </a:lnL>
                    <a:lnR w="12700" cap="flat" cmpd="sng" algn="ctr">
                      <a:solidFill>
                        <a:srgbClr val="308C9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Check User Login with valid Data</a:t>
                      </a:r>
                    </a:p>
                  </a:txBody>
                  <a:tcPr marL="43414" marR="43414" marT="43414" marB="43414">
                    <a:lnL w="12700" cap="flat" cmpd="sng" algn="ctr">
                      <a:solidFill>
                        <a:srgbClr val="308C9D"/>
                      </a:solidFill>
                      <a:prstDash val="solid"/>
                      <a:round/>
                      <a:headEnd type="none" w="med" len="med"/>
                      <a:tailEnd type="none" w="med" len="med"/>
                    </a:lnL>
                    <a:lnR w="12700" cap="flat" cmpd="sng" algn="ctr">
                      <a:solidFill>
                        <a:srgbClr val="90C69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mj-lt"/>
                        <a:buAutoNum type="arabicPeriod"/>
                      </a:pPr>
                      <a:r>
                        <a:rPr lang="en-US" sz="1400" dirty="0">
                          <a:effectLst/>
                        </a:rPr>
                        <a:t>Go to site </a:t>
                      </a:r>
                      <a:r>
                        <a:rPr lang="en-US" sz="1400" dirty="0" err="1">
                          <a:effectLst/>
                        </a:rPr>
                        <a:t>ZensationSignIn</a:t>
                      </a:r>
                      <a:r>
                        <a:rPr lang="en-US" sz="1400" dirty="0">
                          <a:effectLst/>
                        </a:rPr>
                        <a:t> Page and Preview</a:t>
                      </a:r>
                    </a:p>
                    <a:p>
                      <a:pPr algn="l" fontAlgn="t">
                        <a:buFont typeface="+mj-lt"/>
                        <a:buAutoNum type="arabicPeriod"/>
                      </a:pPr>
                      <a:r>
                        <a:rPr lang="en-US" sz="1400" dirty="0">
                          <a:effectLst/>
                        </a:rPr>
                        <a:t>Enter </a:t>
                      </a:r>
                      <a:r>
                        <a:rPr lang="en-US" sz="1400" dirty="0" err="1">
                          <a:effectLst/>
                        </a:rPr>
                        <a:t>UserId</a:t>
                      </a:r>
                      <a:endParaRPr lang="en-US" sz="1400" dirty="0">
                        <a:effectLst/>
                      </a:endParaRPr>
                    </a:p>
                    <a:p>
                      <a:pPr algn="l" fontAlgn="t">
                        <a:buFont typeface="+mj-lt"/>
                        <a:buAutoNum type="arabicPeriod"/>
                      </a:pPr>
                      <a:r>
                        <a:rPr lang="en-US" sz="1400" dirty="0">
                          <a:effectLst/>
                        </a:rPr>
                        <a:t>Enter Password</a:t>
                      </a:r>
                    </a:p>
                    <a:p>
                      <a:pPr algn="l" fontAlgn="t">
                        <a:buFont typeface="+mj-lt"/>
                        <a:buAutoNum type="arabicPeriod"/>
                      </a:pPr>
                      <a:r>
                        <a:rPr lang="en-US" sz="1400" dirty="0">
                          <a:effectLst/>
                        </a:rPr>
                        <a:t>Click Submit</a:t>
                      </a:r>
                    </a:p>
                  </a:txBody>
                  <a:tcPr marL="43414" marR="43414" marT="43414" marB="43414">
                    <a:lnL w="12700" cap="flat" cmpd="sng" algn="ctr">
                      <a:solidFill>
                        <a:srgbClr val="90C69C"/>
                      </a:solidFill>
                      <a:prstDash val="solid"/>
                      <a:round/>
                      <a:headEnd type="none" w="med" len="med"/>
                      <a:tailEnd type="none" w="med" len="med"/>
                    </a:lnL>
                    <a:lnR w="12700" cap="flat" cmpd="sng" algn="ctr">
                      <a:solidFill>
                        <a:srgbClr val="30C79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effectLst/>
                        </a:rPr>
                        <a:t>Userid</a:t>
                      </a:r>
                      <a:r>
                        <a:rPr lang="en-US" sz="1400" dirty="0">
                          <a:effectLst/>
                        </a:rPr>
                        <a:t> = </a:t>
                      </a:r>
                      <a:r>
                        <a:rPr lang="en-US" sz="1400" dirty="0" err="1">
                          <a:effectLst/>
                        </a:rPr>
                        <a:t>john@gmail.com</a:t>
                      </a:r>
                      <a:r>
                        <a:rPr lang="en-US" sz="1400" dirty="0">
                          <a:effectLst/>
                        </a:rPr>
                        <a:t> </a:t>
                      </a:r>
                    </a:p>
                    <a:p>
                      <a:pPr algn="l" fontAlgn="t"/>
                      <a:r>
                        <a:rPr lang="en-US" sz="1400" dirty="0">
                          <a:effectLst/>
                        </a:rPr>
                        <a:t>Password = John@123</a:t>
                      </a:r>
                    </a:p>
                  </a:txBody>
                  <a:tcPr marL="43414" marR="43414" marT="43414" marB="43414">
                    <a:lnL w="12700" cap="flat" cmpd="sng" algn="ctr">
                      <a:solidFill>
                        <a:srgbClr val="30C79C"/>
                      </a:solidFill>
                      <a:prstDash val="solid"/>
                      <a:round/>
                      <a:headEnd type="none" w="med" len="med"/>
                      <a:tailEnd type="none" w="med" len="med"/>
                    </a:lnL>
                    <a:lnR w="12700" cap="flat" cmpd="sng" algn="ctr">
                      <a:solidFill>
                        <a:srgbClr val="105B9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User should Login into application</a:t>
                      </a:r>
                    </a:p>
                  </a:txBody>
                  <a:tcPr marL="43414" marR="43414" marT="43414" marB="43414">
                    <a:lnL w="12700" cap="flat" cmpd="sng" algn="ctr">
                      <a:solidFill>
                        <a:srgbClr val="105B93"/>
                      </a:solidFill>
                      <a:prstDash val="solid"/>
                      <a:round/>
                      <a:headEnd type="none" w="med" len="med"/>
                      <a:tailEnd type="none" w="med" len="med"/>
                    </a:lnL>
                    <a:lnR w="12700" cap="flat" cmpd="sng" algn="ctr">
                      <a:solidFill>
                        <a:srgbClr val="F0679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As Expected</a:t>
                      </a:r>
                    </a:p>
                  </a:txBody>
                  <a:tcPr marL="43414" marR="43414" marT="43414" marB="43414">
                    <a:lnL w="12700" cap="flat" cmpd="sng" algn="ctr">
                      <a:solidFill>
                        <a:srgbClr val="F06793"/>
                      </a:solidFill>
                      <a:prstDash val="solid"/>
                      <a:round/>
                      <a:headEnd type="none" w="med" len="med"/>
                      <a:tailEnd type="none" w="med" len="med"/>
                    </a:lnL>
                    <a:lnR w="12700" cap="flat" cmpd="sng" algn="ctr">
                      <a:solidFill>
                        <a:srgbClr val="A0A49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Pass</a:t>
                      </a:r>
                    </a:p>
                  </a:txBody>
                  <a:tcPr marL="43414" marR="43414" marT="43414" marB="43414">
                    <a:lnL w="12700" cap="flat" cmpd="sng" algn="ctr">
                      <a:solidFill>
                        <a:srgbClr val="A0A490"/>
                      </a:solidFill>
                      <a:prstDash val="solid"/>
                      <a:round/>
                      <a:headEnd type="none" w="med" len="med"/>
                      <a:tailEnd type="none" w="med" len="med"/>
                    </a:lnL>
                    <a:lnR w="12700" cap="flat" cmpd="sng" algn="ctr">
                      <a:solidFill>
                        <a:srgbClr val="20739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43362308"/>
                  </a:ext>
                </a:extLst>
              </a:tr>
              <a:tr h="1585603">
                <a:tc>
                  <a:txBody>
                    <a:bodyPr/>
                    <a:lstStyle/>
                    <a:p>
                      <a:pPr algn="l" fontAlgn="t"/>
                      <a:r>
                        <a:rPr lang="en-US" sz="1400" dirty="0">
                          <a:effectLst/>
                        </a:rPr>
                        <a:t>TC04</a:t>
                      </a:r>
                    </a:p>
                  </a:txBody>
                  <a:tcPr marL="43414" marR="43414" marT="43414" marB="43414">
                    <a:lnL w="12700" cap="flat" cmpd="sng" algn="ctr">
                      <a:solidFill>
                        <a:srgbClr val="50B595"/>
                      </a:solidFill>
                      <a:prstDash val="solid"/>
                      <a:round/>
                      <a:headEnd type="none" w="med" len="med"/>
                      <a:tailEnd type="none" w="med" len="med"/>
                    </a:lnL>
                    <a:lnR w="12700" cap="flat" cmpd="sng" algn="ctr">
                      <a:solidFill>
                        <a:srgbClr val="70B39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C0B990"/>
                      </a:solidFill>
                      <a:prstDash val="solid"/>
                      <a:round/>
                      <a:headEnd type="none" w="med" len="med"/>
                      <a:tailEnd type="none" w="med" len="med"/>
                    </a:lnB>
                    <a:solidFill>
                      <a:srgbClr val="F9F9F9"/>
                    </a:solidFill>
                  </a:tcPr>
                </a:tc>
                <a:tc>
                  <a:txBody>
                    <a:bodyPr/>
                    <a:lstStyle/>
                    <a:p>
                      <a:pPr algn="l" fontAlgn="t"/>
                      <a:r>
                        <a:rPr lang="en-US" sz="1400" dirty="0">
                          <a:effectLst/>
                        </a:rPr>
                        <a:t>Check User Login with invalid Data</a:t>
                      </a:r>
                    </a:p>
                  </a:txBody>
                  <a:tcPr marL="43414" marR="43414" marT="43414" marB="43414">
                    <a:lnL w="12700" cap="flat" cmpd="sng" algn="ctr">
                      <a:solidFill>
                        <a:srgbClr val="70B395"/>
                      </a:solidFill>
                      <a:prstDash val="solid"/>
                      <a:round/>
                      <a:headEnd type="none" w="med" len="med"/>
                      <a:tailEnd type="none" w="med" len="med"/>
                    </a:lnL>
                    <a:lnR w="12700" cap="flat" cmpd="sng" algn="ctr">
                      <a:solidFill>
                        <a:srgbClr val="309D9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50B595"/>
                      </a:solidFill>
                      <a:prstDash val="solid"/>
                      <a:round/>
                      <a:headEnd type="none" w="med" len="med"/>
                      <a:tailEnd type="none" w="med" len="med"/>
                    </a:lnB>
                    <a:solidFill>
                      <a:srgbClr val="F9F9F9"/>
                    </a:solidFill>
                  </a:tcPr>
                </a:tc>
                <a:tc>
                  <a:txBody>
                    <a:bodyPr/>
                    <a:lstStyle/>
                    <a:p>
                      <a:pPr algn="l" fontAlgn="t">
                        <a:buFont typeface="+mj-lt"/>
                        <a:buAutoNum type="arabicPeriod"/>
                      </a:pPr>
                      <a:r>
                        <a:rPr lang="en-US" sz="1400" dirty="0">
                          <a:effectLst/>
                        </a:rPr>
                        <a:t>Go to site </a:t>
                      </a:r>
                      <a:r>
                        <a:rPr lang="en-US" sz="1400" dirty="0" err="1">
                          <a:effectLst/>
                        </a:rPr>
                        <a:t>ZensationSignIn</a:t>
                      </a:r>
                      <a:r>
                        <a:rPr lang="en-US" sz="1400" dirty="0">
                          <a:effectLst/>
                        </a:rPr>
                        <a:t> Page and Preview</a:t>
                      </a:r>
                    </a:p>
                    <a:p>
                      <a:pPr algn="l" fontAlgn="t">
                        <a:buFont typeface="+mj-lt"/>
                        <a:buAutoNum type="arabicPeriod"/>
                      </a:pPr>
                      <a:r>
                        <a:rPr lang="en-US" sz="1400" dirty="0">
                          <a:effectLst/>
                        </a:rPr>
                        <a:t>Enter </a:t>
                      </a:r>
                      <a:r>
                        <a:rPr lang="en-US" sz="1400" dirty="0" err="1">
                          <a:effectLst/>
                        </a:rPr>
                        <a:t>UserId</a:t>
                      </a:r>
                      <a:endParaRPr lang="en-US" sz="1400" dirty="0">
                        <a:effectLst/>
                      </a:endParaRPr>
                    </a:p>
                    <a:p>
                      <a:pPr algn="l" fontAlgn="t">
                        <a:buFont typeface="+mj-lt"/>
                        <a:buAutoNum type="arabicPeriod"/>
                      </a:pPr>
                      <a:r>
                        <a:rPr lang="en-US" sz="1400" dirty="0">
                          <a:effectLst/>
                        </a:rPr>
                        <a:t>Enter Password</a:t>
                      </a:r>
                    </a:p>
                    <a:p>
                      <a:pPr algn="l" fontAlgn="t">
                        <a:buFont typeface="+mj-lt"/>
                        <a:buAutoNum type="arabicPeriod"/>
                      </a:pPr>
                      <a:r>
                        <a:rPr lang="en-US" sz="1400" dirty="0">
                          <a:effectLst/>
                        </a:rPr>
                        <a:t>Click Submit</a:t>
                      </a:r>
                    </a:p>
                  </a:txBody>
                  <a:tcPr marL="43414" marR="43414" marT="43414" marB="43414">
                    <a:lnL w="12700" cap="flat" cmpd="sng" algn="ctr">
                      <a:solidFill>
                        <a:srgbClr val="309D90"/>
                      </a:solidFill>
                      <a:prstDash val="solid"/>
                      <a:round/>
                      <a:headEnd type="none" w="med" len="med"/>
                      <a:tailEnd type="none" w="med" len="med"/>
                    </a:lnL>
                    <a:lnR w="12700" cap="flat" cmpd="sng" algn="ctr">
                      <a:solidFill>
                        <a:srgbClr val="E0AA9D"/>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609B90"/>
                      </a:solidFill>
                      <a:prstDash val="solid"/>
                      <a:round/>
                      <a:headEnd type="none" w="med" len="med"/>
                      <a:tailEnd type="none" w="med" len="med"/>
                    </a:lnB>
                    <a:solidFill>
                      <a:srgbClr val="F9F9F9"/>
                    </a:solidFill>
                  </a:tcPr>
                </a:tc>
                <a:tc>
                  <a:txBody>
                    <a:bodyPr/>
                    <a:lstStyle/>
                    <a:p>
                      <a:pPr algn="l" fontAlgn="t"/>
                      <a:r>
                        <a:rPr lang="en-US" sz="1400" dirty="0" err="1">
                          <a:effectLst/>
                        </a:rPr>
                        <a:t>Userid</a:t>
                      </a:r>
                      <a:r>
                        <a:rPr lang="en-US" sz="1400" dirty="0">
                          <a:effectLst/>
                        </a:rPr>
                        <a:t> = </a:t>
                      </a:r>
                      <a:r>
                        <a:rPr lang="en-US" sz="1400" dirty="0" err="1">
                          <a:effectLst/>
                        </a:rPr>
                        <a:t>john@gmail.com</a:t>
                      </a:r>
                      <a:r>
                        <a:rPr lang="en-US" sz="1400" dirty="0">
                          <a:effectLst/>
                        </a:rPr>
                        <a:t>  Password = john123</a:t>
                      </a:r>
                    </a:p>
                  </a:txBody>
                  <a:tcPr marL="43414" marR="43414" marT="43414" marB="43414">
                    <a:lnL w="12700" cap="flat" cmpd="sng" algn="ctr">
                      <a:solidFill>
                        <a:srgbClr val="E0AA9D"/>
                      </a:solidFill>
                      <a:prstDash val="solid"/>
                      <a:round/>
                      <a:headEnd type="none" w="med" len="med"/>
                      <a:tailEnd type="none" w="med" len="med"/>
                    </a:lnL>
                    <a:lnR w="12700" cap="flat" cmpd="sng" algn="ctr">
                      <a:solidFill>
                        <a:srgbClr val="708A9D"/>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C0919D"/>
                      </a:solidFill>
                      <a:prstDash val="solid"/>
                      <a:round/>
                      <a:headEnd type="none" w="med" len="med"/>
                      <a:tailEnd type="none" w="med" len="med"/>
                    </a:lnB>
                    <a:solidFill>
                      <a:srgbClr val="F9F9F9"/>
                    </a:solidFill>
                  </a:tcPr>
                </a:tc>
                <a:tc>
                  <a:txBody>
                    <a:bodyPr/>
                    <a:lstStyle/>
                    <a:p>
                      <a:pPr algn="l" fontAlgn="t"/>
                      <a:r>
                        <a:rPr lang="en-US" sz="1400" dirty="0">
                          <a:effectLst/>
                        </a:rPr>
                        <a:t>User should not Login into application</a:t>
                      </a:r>
                    </a:p>
                  </a:txBody>
                  <a:tcPr marL="43414" marR="43414" marT="43414" marB="43414">
                    <a:lnL w="12700" cap="flat" cmpd="sng" algn="ctr">
                      <a:solidFill>
                        <a:srgbClr val="708A9D"/>
                      </a:solidFill>
                      <a:prstDash val="solid"/>
                      <a:round/>
                      <a:headEnd type="none" w="med" len="med"/>
                      <a:tailEnd type="none" w="med" len="med"/>
                    </a:lnL>
                    <a:lnR w="12700" cap="flat" cmpd="sng" algn="ctr">
                      <a:solidFill>
                        <a:srgbClr val="00889D"/>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908A9D"/>
                      </a:solidFill>
                      <a:prstDash val="solid"/>
                      <a:round/>
                      <a:headEnd type="none" w="med" len="med"/>
                      <a:tailEnd type="none" w="med" len="med"/>
                    </a:lnB>
                    <a:solidFill>
                      <a:srgbClr val="F9F9F9"/>
                    </a:solidFill>
                  </a:tcPr>
                </a:tc>
                <a:tc>
                  <a:txBody>
                    <a:bodyPr/>
                    <a:lstStyle/>
                    <a:p>
                      <a:pPr algn="l" fontAlgn="t"/>
                      <a:r>
                        <a:rPr lang="en-US" sz="1400" dirty="0">
                          <a:effectLst/>
                        </a:rPr>
                        <a:t>As Expected</a:t>
                      </a:r>
                    </a:p>
                  </a:txBody>
                  <a:tcPr marL="43414" marR="43414" marT="43414" marB="43414">
                    <a:lnL w="12700" cap="flat" cmpd="sng" algn="ctr">
                      <a:solidFill>
                        <a:srgbClr val="00889D"/>
                      </a:solidFill>
                      <a:prstDash val="solid"/>
                      <a:round/>
                      <a:headEnd type="none" w="med" len="med"/>
                      <a:tailEnd type="none" w="med" len="med"/>
                    </a:lnL>
                    <a:lnR w="12700" cap="flat" cmpd="sng" algn="ctr">
                      <a:solidFill>
                        <a:srgbClr val="F0829D"/>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508A9D"/>
                      </a:solidFill>
                      <a:prstDash val="solid"/>
                      <a:round/>
                      <a:headEnd type="none" w="med" len="med"/>
                      <a:tailEnd type="none" w="med" len="med"/>
                    </a:lnB>
                    <a:solidFill>
                      <a:srgbClr val="F9F9F9"/>
                    </a:solidFill>
                  </a:tcPr>
                </a:tc>
                <a:tc>
                  <a:txBody>
                    <a:bodyPr/>
                    <a:lstStyle/>
                    <a:p>
                      <a:pPr algn="l" fontAlgn="t"/>
                      <a:r>
                        <a:rPr lang="en-US" sz="1400" dirty="0">
                          <a:effectLst/>
                        </a:rPr>
                        <a:t>Pass</a:t>
                      </a:r>
                    </a:p>
                  </a:txBody>
                  <a:tcPr marL="43414" marR="43414" marT="43414" marB="43414">
                    <a:lnL w="12700" cap="flat" cmpd="sng" algn="ctr">
                      <a:solidFill>
                        <a:srgbClr val="F0829D"/>
                      </a:solidFill>
                      <a:prstDash val="solid"/>
                      <a:round/>
                      <a:headEnd type="none" w="med" len="med"/>
                      <a:tailEnd type="none" w="med" len="med"/>
                    </a:lnL>
                    <a:lnR w="12700" cap="flat" cmpd="sng" algn="ctr">
                      <a:solidFill>
                        <a:srgbClr val="00839D"/>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0839D"/>
                      </a:solidFill>
                      <a:prstDash val="solid"/>
                      <a:round/>
                      <a:headEnd type="none" w="med" len="med"/>
                      <a:tailEnd type="none" w="med" len="med"/>
                    </a:lnB>
                    <a:solidFill>
                      <a:srgbClr val="F9F9F9"/>
                    </a:solidFill>
                  </a:tcPr>
                </a:tc>
                <a:extLst>
                  <a:ext uri="{0D108BD9-81ED-4DB2-BD59-A6C34878D82A}">
                    <a16:rowId xmlns:a16="http://schemas.microsoft.com/office/drawing/2014/main" val="3699240011"/>
                  </a:ext>
                </a:extLst>
              </a:tr>
            </a:tbl>
          </a:graphicData>
        </a:graphic>
      </p:graphicFrame>
    </p:spTree>
    <p:extLst>
      <p:ext uri="{BB962C8B-B14F-4D97-AF65-F5344CB8AC3E}">
        <p14:creationId xmlns:p14="http://schemas.microsoft.com/office/powerpoint/2010/main" val="4254674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794897" y="624110"/>
            <a:ext cx="9712998" cy="1280890"/>
          </a:xfrm>
        </p:spPr>
        <p:txBody>
          <a:bodyPr>
            <a:normAutofit/>
          </a:bodyPr>
          <a:lstStyle/>
          <a:p>
            <a:r>
              <a:rPr lang="en-US"/>
              <a:t>QA TESTING</a:t>
            </a:r>
            <a:endParaRPr lang="en-US" dirty="0"/>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895B9B3F-F631-FE4C-BCF5-FFB3B37950A1}"/>
              </a:ext>
            </a:extLst>
          </p:cNvPr>
          <p:cNvGraphicFramePr>
            <a:graphicFrameLocks noGrp="1"/>
          </p:cNvGraphicFramePr>
          <p:nvPr>
            <p:ph idx="1"/>
            <p:extLst>
              <p:ext uri="{D42A27DB-BD31-4B8C-83A1-F6EECF244321}">
                <p14:modId xmlns:p14="http://schemas.microsoft.com/office/powerpoint/2010/main" val="2191318634"/>
              </p:ext>
            </p:extLst>
          </p:nvPr>
        </p:nvGraphicFramePr>
        <p:xfrm>
          <a:off x="1125415" y="1800666"/>
          <a:ext cx="10382480" cy="4251002"/>
        </p:xfrm>
        <a:graphic>
          <a:graphicData uri="http://schemas.openxmlformats.org/drawingml/2006/table">
            <a:tbl>
              <a:tblPr firstRow="1" bandRow="1"/>
              <a:tblGrid>
                <a:gridCol w="877099">
                  <a:extLst>
                    <a:ext uri="{9D8B030D-6E8A-4147-A177-3AD203B41FA5}">
                      <a16:colId xmlns:a16="http://schemas.microsoft.com/office/drawing/2014/main" val="1366301845"/>
                    </a:ext>
                  </a:extLst>
                </a:gridCol>
                <a:gridCol w="2003580">
                  <a:extLst>
                    <a:ext uri="{9D8B030D-6E8A-4147-A177-3AD203B41FA5}">
                      <a16:colId xmlns:a16="http://schemas.microsoft.com/office/drawing/2014/main" val="2512016616"/>
                    </a:ext>
                  </a:extLst>
                </a:gridCol>
                <a:gridCol w="2384147">
                  <a:extLst>
                    <a:ext uri="{9D8B030D-6E8A-4147-A177-3AD203B41FA5}">
                      <a16:colId xmlns:a16="http://schemas.microsoft.com/office/drawing/2014/main" val="1714710384"/>
                    </a:ext>
                  </a:extLst>
                </a:gridCol>
                <a:gridCol w="1610759">
                  <a:extLst>
                    <a:ext uri="{9D8B030D-6E8A-4147-A177-3AD203B41FA5}">
                      <a16:colId xmlns:a16="http://schemas.microsoft.com/office/drawing/2014/main" val="1263448572"/>
                    </a:ext>
                  </a:extLst>
                </a:gridCol>
                <a:gridCol w="1554801">
                  <a:extLst>
                    <a:ext uri="{9D8B030D-6E8A-4147-A177-3AD203B41FA5}">
                      <a16:colId xmlns:a16="http://schemas.microsoft.com/office/drawing/2014/main" val="3134793860"/>
                    </a:ext>
                  </a:extLst>
                </a:gridCol>
                <a:gridCol w="961912">
                  <a:extLst>
                    <a:ext uri="{9D8B030D-6E8A-4147-A177-3AD203B41FA5}">
                      <a16:colId xmlns:a16="http://schemas.microsoft.com/office/drawing/2014/main" val="2054082426"/>
                    </a:ext>
                  </a:extLst>
                </a:gridCol>
                <a:gridCol w="990182">
                  <a:extLst>
                    <a:ext uri="{9D8B030D-6E8A-4147-A177-3AD203B41FA5}">
                      <a16:colId xmlns:a16="http://schemas.microsoft.com/office/drawing/2014/main" val="2845267462"/>
                    </a:ext>
                  </a:extLst>
                </a:gridCol>
              </a:tblGrid>
              <a:tr h="658331">
                <a:tc>
                  <a:txBody>
                    <a:bodyPr/>
                    <a:lstStyle/>
                    <a:p>
                      <a:pPr algn="l" fontAlgn="t"/>
                      <a:r>
                        <a:rPr lang="en-US" sz="1400" b="1" dirty="0">
                          <a:effectLst/>
                        </a:rPr>
                        <a:t>Test Case ID</a:t>
                      </a:r>
                    </a:p>
                  </a:txBody>
                  <a:tcPr marL="43414" marR="43414" marT="43414" marB="43414">
                    <a:lnL w="9525" cap="flat" cmpd="sng" algn="ctr">
                      <a:solidFill>
                        <a:srgbClr val="000444"/>
                      </a:solidFill>
                      <a:prstDash val="solid"/>
                      <a:round/>
                      <a:headEnd type="none" w="med" len="med"/>
                      <a:tailEnd type="none" w="med" len="med"/>
                    </a:lnL>
                    <a:lnR w="9525" cap="flat" cmpd="sng" algn="ctr">
                      <a:solidFill>
                        <a:srgbClr val="00054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400" b="1">
                          <a:effectLst/>
                        </a:rPr>
                        <a:t>Test Scenario</a:t>
                      </a:r>
                    </a:p>
                  </a:txBody>
                  <a:tcPr marL="43414" marR="43414" marT="43414" marB="43414">
                    <a:lnL w="9525" cap="flat" cmpd="sng" algn="ctr">
                      <a:solidFill>
                        <a:srgbClr val="000544"/>
                      </a:solidFill>
                      <a:prstDash val="solid"/>
                      <a:round/>
                      <a:headEnd type="none" w="med" len="med"/>
                      <a:tailEnd type="none" w="med" len="med"/>
                    </a:lnL>
                    <a:lnR w="9525" cap="flat" cmpd="sng" algn="ctr">
                      <a:solidFill>
                        <a:srgbClr val="80094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400" b="1">
                          <a:effectLst/>
                        </a:rPr>
                        <a:t>Test Steps</a:t>
                      </a:r>
                    </a:p>
                  </a:txBody>
                  <a:tcPr marL="43414" marR="43414" marT="43414" marB="43414">
                    <a:lnL w="9525" cap="flat" cmpd="sng" algn="ctr">
                      <a:solidFill>
                        <a:srgbClr val="800944"/>
                      </a:solidFill>
                      <a:prstDash val="solid"/>
                      <a:round/>
                      <a:headEnd type="none" w="med" len="med"/>
                      <a:tailEnd type="none" w="med" len="med"/>
                    </a:lnL>
                    <a:lnR w="9525" cap="flat" cmpd="sng" algn="ctr">
                      <a:solidFill>
                        <a:srgbClr val="80324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400" b="1">
                          <a:effectLst/>
                        </a:rPr>
                        <a:t>Test Data</a:t>
                      </a:r>
                    </a:p>
                  </a:txBody>
                  <a:tcPr marL="43414" marR="43414" marT="43414" marB="43414">
                    <a:lnL w="9525" cap="flat" cmpd="sng" algn="ctr">
                      <a:solidFill>
                        <a:srgbClr val="803244"/>
                      </a:solidFill>
                      <a:prstDash val="solid"/>
                      <a:round/>
                      <a:headEnd type="none" w="med" len="med"/>
                      <a:tailEnd type="none" w="med" len="med"/>
                    </a:lnL>
                    <a:lnR w="9525" cap="flat" cmpd="sng" algn="ctr">
                      <a:solidFill>
                        <a:srgbClr val="C0354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400" b="1">
                          <a:effectLst/>
                        </a:rPr>
                        <a:t>Expected Results</a:t>
                      </a:r>
                    </a:p>
                  </a:txBody>
                  <a:tcPr marL="43414" marR="43414" marT="43414" marB="43414">
                    <a:lnL w="9525" cap="flat" cmpd="sng" algn="ctr">
                      <a:solidFill>
                        <a:srgbClr val="C03544"/>
                      </a:solidFill>
                      <a:prstDash val="solid"/>
                      <a:round/>
                      <a:headEnd type="none" w="med" len="med"/>
                      <a:tailEnd type="none" w="med" len="med"/>
                    </a:lnL>
                    <a:lnR w="9525" cap="flat" cmpd="sng" algn="ctr">
                      <a:solidFill>
                        <a:srgbClr val="00394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400" b="1">
                          <a:effectLst/>
                        </a:rPr>
                        <a:t>Actual Results</a:t>
                      </a:r>
                    </a:p>
                  </a:txBody>
                  <a:tcPr marL="43414" marR="43414" marT="43414" marB="43414">
                    <a:lnL w="9525" cap="flat" cmpd="sng" algn="ctr">
                      <a:solidFill>
                        <a:srgbClr val="003944"/>
                      </a:solidFill>
                      <a:prstDash val="solid"/>
                      <a:round/>
                      <a:headEnd type="none" w="med" len="med"/>
                      <a:tailEnd type="none" w="med" len="med"/>
                    </a:lnL>
                    <a:lnR w="9525" cap="flat" cmpd="sng" algn="ctr">
                      <a:solidFill>
                        <a:srgbClr val="403C4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400" b="1">
                          <a:effectLst/>
                        </a:rPr>
                        <a:t>Pass/Fail</a:t>
                      </a:r>
                    </a:p>
                  </a:txBody>
                  <a:tcPr marL="43414" marR="43414" marT="43414" marB="43414">
                    <a:lnL w="9525" cap="flat" cmpd="sng" algn="ctr">
                      <a:solidFill>
                        <a:srgbClr val="403C44"/>
                      </a:solidFill>
                      <a:prstDash val="solid"/>
                      <a:round/>
                      <a:headEnd type="none" w="med" len="med"/>
                      <a:tailEnd type="none" w="med" len="med"/>
                    </a:lnL>
                    <a:lnR w="12700" cap="flat" cmpd="sng" algn="ctr">
                      <a:solidFill>
                        <a:srgbClr val="E0459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327504909"/>
                  </a:ext>
                </a:extLst>
              </a:tr>
              <a:tr h="1585603">
                <a:tc>
                  <a:txBody>
                    <a:bodyPr/>
                    <a:lstStyle/>
                    <a:p>
                      <a:pPr algn="l" fontAlgn="t"/>
                      <a:r>
                        <a:rPr lang="en-US" sz="1400" dirty="0">
                          <a:effectLst/>
                        </a:rPr>
                        <a:t>TC05</a:t>
                      </a:r>
                    </a:p>
                  </a:txBody>
                  <a:tcPr marL="43414" marR="43414" marT="43414" marB="43414">
                    <a:lnL w="12700" cap="flat" cmpd="sng" algn="ctr">
                      <a:solidFill>
                        <a:srgbClr val="70439D"/>
                      </a:solidFill>
                      <a:prstDash val="solid"/>
                      <a:round/>
                      <a:headEnd type="none" w="med" len="med"/>
                      <a:tailEnd type="none" w="med" len="med"/>
                    </a:lnL>
                    <a:lnR w="12700" cap="flat" cmpd="sng" algn="ctr">
                      <a:solidFill>
                        <a:srgbClr val="308C9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Check cart with valid Data</a:t>
                      </a:r>
                    </a:p>
                  </a:txBody>
                  <a:tcPr marL="43414" marR="43414" marT="43414" marB="43414">
                    <a:lnL w="12700" cap="flat" cmpd="sng" algn="ctr">
                      <a:solidFill>
                        <a:srgbClr val="308C9D"/>
                      </a:solidFill>
                      <a:prstDash val="solid"/>
                      <a:round/>
                      <a:headEnd type="none" w="med" len="med"/>
                      <a:tailEnd type="none" w="med" len="med"/>
                    </a:lnL>
                    <a:lnR w="12700" cap="flat" cmpd="sng" algn="ctr">
                      <a:solidFill>
                        <a:srgbClr val="90C69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mj-lt"/>
                        <a:buAutoNum type="arabicPeriod"/>
                      </a:pPr>
                      <a:r>
                        <a:rPr lang="en-US" sz="1400" dirty="0">
                          <a:effectLst/>
                        </a:rPr>
                        <a:t>Go to </a:t>
                      </a:r>
                      <a:r>
                        <a:rPr lang="en-US" sz="1400" dirty="0" err="1">
                          <a:effectLst/>
                        </a:rPr>
                        <a:t>BeddingCart</a:t>
                      </a:r>
                      <a:r>
                        <a:rPr lang="en-US" sz="1400" dirty="0">
                          <a:effectLst/>
                        </a:rPr>
                        <a:t> Page and Preview</a:t>
                      </a:r>
                    </a:p>
                    <a:p>
                      <a:pPr algn="l" fontAlgn="t">
                        <a:buFont typeface="+mj-lt"/>
                        <a:buAutoNum type="arabicPeriod"/>
                      </a:pPr>
                      <a:r>
                        <a:rPr lang="en-US" sz="1400" dirty="0">
                          <a:effectLst/>
                        </a:rPr>
                        <a:t>Select Quantity(Single Unit Price = $49.72)</a:t>
                      </a:r>
                    </a:p>
                  </a:txBody>
                  <a:tcPr marL="43414" marR="43414" marT="43414" marB="43414">
                    <a:lnL w="12700" cap="flat" cmpd="sng" algn="ctr">
                      <a:solidFill>
                        <a:srgbClr val="90C69C"/>
                      </a:solidFill>
                      <a:prstDash val="solid"/>
                      <a:round/>
                      <a:headEnd type="none" w="med" len="med"/>
                      <a:tailEnd type="none" w="med" len="med"/>
                    </a:lnL>
                    <a:lnR w="12700" cap="flat" cmpd="sng" algn="ctr">
                      <a:solidFill>
                        <a:srgbClr val="30C79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Qty = 4</a:t>
                      </a:r>
                    </a:p>
                  </a:txBody>
                  <a:tcPr marL="43414" marR="43414" marT="43414" marB="43414">
                    <a:lnL w="12700" cap="flat" cmpd="sng" algn="ctr">
                      <a:solidFill>
                        <a:srgbClr val="30C79C"/>
                      </a:solidFill>
                      <a:prstDash val="solid"/>
                      <a:round/>
                      <a:headEnd type="none" w="med" len="med"/>
                      <a:tailEnd type="none" w="med" len="med"/>
                    </a:lnL>
                    <a:lnR w="12700" cap="flat" cmpd="sng" algn="ctr">
                      <a:solidFill>
                        <a:srgbClr val="105B9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User should see Estimated total as $309.96 </a:t>
                      </a:r>
                    </a:p>
                  </a:txBody>
                  <a:tcPr marL="43414" marR="43414" marT="43414" marB="43414">
                    <a:lnL w="12700" cap="flat" cmpd="sng" algn="ctr">
                      <a:solidFill>
                        <a:srgbClr val="105B93"/>
                      </a:solidFill>
                      <a:prstDash val="solid"/>
                      <a:round/>
                      <a:headEnd type="none" w="med" len="med"/>
                      <a:tailEnd type="none" w="med" len="med"/>
                    </a:lnL>
                    <a:lnR w="12700" cap="flat" cmpd="sng" algn="ctr">
                      <a:solidFill>
                        <a:srgbClr val="F0679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As Expected</a:t>
                      </a:r>
                    </a:p>
                  </a:txBody>
                  <a:tcPr marL="43414" marR="43414" marT="43414" marB="43414">
                    <a:lnL w="12700" cap="flat" cmpd="sng" algn="ctr">
                      <a:solidFill>
                        <a:srgbClr val="F06793"/>
                      </a:solidFill>
                      <a:prstDash val="solid"/>
                      <a:round/>
                      <a:headEnd type="none" w="med" len="med"/>
                      <a:tailEnd type="none" w="med" len="med"/>
                    </a:lnL>
                    <a:lnR w="12700" cap="flat" cmpd="sng" algn="ctr">
                      <a:solidFill>
                        <a:srgbClr val="A0A49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Pass</a:t>
                      </a:r>
                    </a:p>
                  </a:txBody>
                  <a:tcPr marL="43414" marR="43414" marT="43414" marB="43414">
                    <a:lnL w="12700" cap="flat" cmpd="sng" algn="ctr">
                      <a:solidFill>
                        <a:srgbClr val="A0A490"/>
                      </a:solidFill>
                      <a:prstDash val="solid"/>
                      <a:round/>
                      <a:headEnd type="none" w="med" len="med"/>
                      <a:tailEnd type="none" w="med" len="med"/>
                    </a:lnL>
                    <a:lnR w="12700" cap="flat" cmpd="sng" algn="ctr">
                      <a:solidFill>
                        <a:srgbClr val="20739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43362308"/>
                  </a:ext>
                </a:extLst>
              </a:tr>
              <a:tr h="1585603">
                <a:tc>
                  <a:txBody>
                    <a:bodyPr/>
                    <a:lstStyle/>
                    <a:p>
                      <a:pPr algn="l" fontAlgn="t"/>
                      <a:r>
                        <a:rPr lang="en-US" sz="1400" dirty="0">
                          <a:effectLst/>
                        </a:rPr>
                        <a:t>TC06</a:t>
                      </a:r>
                    </a:p>
                  </a:txBody>
                  <a:tcPr marL="43414" marR="43414" marT="43414" marB="43414">
                    <a:lnL w="12700" cap="flat" cmpd="sng" algn="ctr">
                      <a:solidFill>
                        <a:srgbClr val="50B595"/>
                      </a:solidFill>
                      <a:prstDash val="solid"/>
                      <a:round/>
                      <a:headEnd type="none" w="med" len="med"/>
                      <a:tailEnd type="none" w="med" len="med"/>
                    </a:lnL>
                    <a:lnR w="12700" cap="flat" cmpd="sng" algn="ctr">
                      <a:solidFill>
                        <a:srgbClr val="70B39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C0B990"/>
                      </a:solidFill>
                      <a:prstDash val="solid"/>
                      <a:round/>
                      <a:headEnd type="none" w="med" len="med"/>
                      <a:tailEnd type="none" w="med" len="med"/>
                    </a:lnB>
                    <a:solidFill>
                      <a:srgbClr val="F9F9F9"/>
                    </a:solidFill>
                  </a:tcPr>
                </a:tc>
                <a:tc>
                  <a:txBody>
                    <a:bodyPr/>
                    <a:lstStyle/>
                    <a:p>
                      <a:pPr algn="l" fontAlgn="t"/>
                      <a:r>
                        <a:rPr lang="en-US" sz="1400" dirty="0">
                          <a:effectLst/>
                        </a:rPr>
                        <a:t>Check Guest Checkout with invalid Data</a:t>
                      </a:r>
                    </a:p>
                  </a:txBody>
                  <a:tcPr marL="43414" marR="43414" marT="43414" marB="43414">
                    <a:lnL w="12700" cap="flat" cmpd="sng" algn="ctr">
                      <a:solidFill>
                        <a:srgbClr val="70B395"/>
                      </a:solidFill>
                      <a:prstDash val="solid"/>
                      <a:round/>
                      <a:headEnd type="none" w="med" len="med"/>
                      <a:tailEnd type="none" w="med" len="med"/>
                    </a:lnL>
                    <a:lnR w="12700" cap="flat" cmpd="sng" algn="ctr">
                      <a:solidFill>
                        <a:srgbClr val="309D9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50B595"/>
                      </a:solidFill>
                      <a:prstDash val="solid"/>
                      <a:round/>
                      <a:headEnd type="none" w="med" len="med"/>
                      <a:tailEnd type="none" w="med" len="med"/>
                    </a:lnB>
                    <a:solidFill>
                      <a:srgbClr val="F9F9F9"/>
                    </a:solidFill>
                  </a:tcPr>
                </a:tc>
                <a:tc>
                  <a:txBody>
                    <a:bodyPr/>
                    <a:lstStyle/>
                    <a:p>
                      <a:pPr algn="l" fontAlgn="t">
                        <a:buFont typeface="+mj-lt"/>
                        <a:buAutoNum type="arabicPeriod"/>
                      </a:pPr>
                      <a:r>
                        <a:rPr lang="en-US" sz="1400" dirty="0">
                          <a:effectLst/>
                        </a:rPr>
                        <a:t>Go to site </a:t>
                      </a:r>
                      <a:r>
                        <a:rPr lang="en-US" sz="1400" dirty="0" err="1">
                          <a:effectLst/>
                        </a:rPr>
                        <a:t>ContinueAsGuest</a:t>
                      </a:r>
                      <a:r>
                        <a:rPr lang="en-US" sz="1400" dirty="0">
                          <a:effectLst/>
                        </a:rPr>
                        <a:t> Page and Preview</a:t>
                      </a:r>
                    </a:p>
                    <a:p>
                      <a:pPr algn="l" fontAlgn="t">
                        <a:buFont typeface="+mj-lt"/>
                        <a:buAutoNum type="arabicPeriod"/>
                      </a:pPr>
                      <a:r>
                        <a:rPr lang="en-US" sz="1400" dirty="0">
                          <a:effectLst/>
                        </a:rPr>
                        <a:t>Enter Full Name, Email Address, Country, Street address, zip code, city, state</a:t>
                      </a:r>
                    </a:p>
                    <a:p>
                      <a:pPr algn="l" fontAlgn="t">
                        <a:buFont typeface="+mj-lt"/>
                        <a:buAutoNum type="arabicPeriod"/>
                      </a:pPr>
                      <a:r>
                        <a:rPr lang="en-US" sz="1400" dirty="0">
                          <a:effectLst/>
                        </a:rPr>
                        <a:t>Click Continue to Payment</a:t>
                      </a:r>
                    </a:p>
                  </a:txBody>
                  <a:tcPr marL="43414" marR="43414" marT="43414" marB="43414">
                    <a:lnL w="12700" cap="flat" cmpd="sng" algn="ctr">
                      <a:solidFill>
                        <a:srgbClr val="309D90"/>
                      </a:solidFill>
                      <a:prstDash val="solid"/>
                      <a:round/>
                      <a:headEnd type="none" w="med" len="med"/>
                      <a:tailEnd type="none" w="med" len="med"/>
                    </a:lnL>
                    <a:lnR w="12700" cap="flat" cmpd="sng" algn="ctr">
                      <a:solidFill>
                        <a:srgbClr val="E0AA9D"/>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609B90"/>
                      </a:solidFill>
                      <a:prstDash val="solid"/>
                      <a:round/>
                      <a:headEnd type="none" w="med" len="med"/>
                      <a:tailEnd type="none" w="med" len="med"/>
                    </a:lnB>
                    <a:solidFill>
                      <a:srgbClr val="F9F9F9"/>
                    </a:solidFill>
                  </a:tcPr>
                </a:tc>
                <a:tc>
                  <a:txBody>
                    <a:bodyPr/>
                    <a:lstStyle/>
                    <a:p>
                      <a:pPr algn="l" fontAlgn="t"/>
                      <a:r>
                        <a:rPr lang="en-US" sz="1400" dirty="0">
                          <a:effectLst/>
                        </a:rPr>
                        <a:t>Full Name =Guest Email = </a:t>
                      </a:r>
                      <a:r>
                        <a:rPr lang="en-US" sz="1400" dirty="0" err="1">
                          <a:effectLst/>
                        </a:rPr>
                        <a:t>abc</a:t>
                      </a:r>
                      <a:endParaRPr lang="en-US" sz="1400" dirty="0">
                        <a:effectLst/>
                      </a:endParaRPr>
                    </a:p>
                    <a:p>
                      <a:pPr algn="l" fontAlgn="t"/>
                      <a:r>
                        <a:rPr lang="en-US" sz="1400" dirty="0">
                          <a:effectLst/>
                        </a:rPr>
                        <a:t>Country =United States</a:t>
                      </a:r>
                    </a:p>
                    <a:p>
                      <a:pPr algn="l" fontAlgn="t"/>
                      <a:r>
                        <a:rPr lang="en-US" sz="1400" dirty="0">
                          <a:effectLst/>
                        </a:rPr>
                        <a:t>Street = 1 A street</a:t>
                      </a:r>
                    </a:p>
                    <a:p>
                      <a:pPr algn="l" fontAlgn="t"/>
                      <a:r>
                        <a:rPr lang="en-US" sz="1400" dirty="0">
                          <a:effectLst/>
                        </a:rPr>
                        <a:t>Zip code= 123456</a:t>
                      </a:r>
                    </a:p>
                    <a:p>
                      <a:pPr algn="l" fontAlgn="t"/>
                      <a:r>
                        <a:rPr lang="en-US" sz="1400" dirty="0">
                          <a:effectLst/>
                        </a:rPr>
                        <a:t>City = Boston</a:t>
                      </a:r>
                    </a:p>
                    <a:p>
                      <a:pPr algn="l" fontAlgn="t"/>
                      <a:r>
                        <a:rPr lang="en-US" sz="1400" dirty="0">
                          <a:effectLst/>
                        </a:rPr>
                        <a:t>State = </a:t>
                      </a:r>
                      <a:r>
                        <a:rPr lang="en-US" sz="1400" dirty="0" err="1">
                          <a:effectLst/>
                        </a:rPr>
                        <a:t>Massachussets</a:t>
                      </a:r>
                      <a:endParaRPr lang="en-US" sz="1400" dirty="0">
                        <a:effectLst/>
                      </a:endParaRPr>
                    </a:p>
                  </a:txBody>
                  <a:tcPr marL="43414" marR="43414" marT="43414" marB="43414">
                    <a:lnL w="12700" cap="flat" cmpd="sng" algn="ctr">
                      <a:solidFill>
                        <a:srgbClr val="E0AA9D"/>
                      </a:solidFill>
                      <a:prstDash val="solid"/>
                      <a:round/>
                      <a:headEnd type="none" w="med" len="med"/>
                      <a:tailEnd type="none" w="med" len="med"/>
                    </a:lnL>
                    <a:lnR w="12700" cap="flat" cmpd="sng" algn="ctr">
                      <a:solidFill>
                        <a:srgbClr val="708A9D"/>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C0919D"/>
                      </a:solidFill>
                      <a:prstDash val="solid"/>
                      <a:round/>
                      <a:headEnd type="none" w="med" len="med"/>
                      <a:tailEnd type="none" w="med" len="med"/>
                    </a:lnB>
                    <a:solidFill>
                      <a:srgbClr val="F9F9F9"/>
                    </a:solidFill>
                  </a:tcPr>
                </a:tc>
                <a:tc>
                  <a:txBody>
                    <a:bodyPr/>
                    <a:lstStyle/>
                    <a:p>
                      <a:pPr algn="l" fontAlgn="t"/>
                      <a:r>
                        <a:rPr lang="en-US" sz="1400" dirty="0">
                          <a:effectLst/>
                        </a:rPr>
                        <a:t>Guest should not be able to continue payment with incorrect email format</a:t>
                      </a:r>
                    </a:p>
                  </a:txBody>
                  <a:tcPr marL="43414" marR="43414" marT="43414" marB="43414">
                    <a:lnL w="12700" cap="flat" cmpd="sng" algn="ctr">
                      <a:solidFill>
                        <a:srgbClr val="708A9D"/>
                      </a:solidFill>
                      <a:prstDash val="solid"/>
                      <a:round/>
                      <a:headEnd type="none" w="med" len="med"/>
                      <a:tailEnd type="none" w="med" len="med"/>
                    </a:lnL>
                    <a:lnR w="12700" cap="flat" cmpd="sng" algn="ctr">
                      <a:solidFill>
                        <a:srgbClr val="00889D"/>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908A9D"/>
                      </a:solidFill>
                      <a:prstDash val="solid"/>
                      <a:round/>
                      <a:headEnd type="none" w="med" len="med"/>
                      <a:tailEnd type="none" w="med" len="med"/>
                    </a:lnB>
                    <a:solidFill>
                      <a:srgbClr val="F9F9F9"/>
                    </a:solidFill>
                  </a:tcPr>
                </a:tc>
                <a:tc>
                  <a:txBody>
                    <a:bodyPr/>
                    <a:lstStyle/>
                    <a:p>
                      <a:pPr algn="l" fontAlgn="t"/>
                      <a:r>
                        <a:rPr lang="en-US" sz="1400" dirty="0">
                          <a:effectLst/>
                        </a:rPr>
                        <a:t>As Expected</a:t>
                      </a:r>
                    </a:p>
                  </a:txBody>
                  <a:tcPr marL="43414" marR="43414" marT="43414" marB="43414">
                    <a:lnL w="12700" cap="flat" cmpd="sng" algn="ctr">
                      <a:solidFill>
                        <a:srgbClr val="00889D"/>
                      </a:solidFill>
                      <a:prstDash val="solid"/>
                      <a:round/>
                      <a:headEnd type="none" w="med" len="med"/>
                      <a:tailEnd type="none" w="med" len="med"/>
                    </a:lnL>
                    <a:lnR w="12700" cap="flat" cmpd="sng" algn="ctr">
                      <a:solidFill>
                        <a:srgbClr val="F0829D"/>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508A9D"/>
                      </a:solidFill>
                      <a:prstDash val="solid"/>
                      <a:round/>
                      <a:headEnd type="none" w="med" len="med"/>
                      <a:tailEnd type="none" w="med" len="med"/>
                    </a:lnB>
                    <a:solidFill>
                      <a:srgbClr val="F9F9F9"/>
                    </a:solidFill>
                  </a:tcPr>
                </a:tc>
                <a:tc>
                  <a:txBody>
                    <a:bodyPr/>
                    <a:lstStyle/>
                    <a:p>
                      <a:pPr algn="l" fontAlgn="t"/>
                      <a:r>
                        <a:rPr lang="en-US" sz="1400" dirty="0">
                          <a:effectLst/>
                        </a:rPr>
                        <a:t>Pass</a:t>
                      </a:r>
                    </a:p>
                  </a:txBody>
                  <a:tcPr marL="43414" marR="43414" marT="43414" marB="43414">
                    <a:lnL w="12700" cap="flat" cmpd="sng" algn="ctr">
                      <a:solidFill>
                        <a:srgbClr val="F0829D"/>
                      </a:solidFill>
                      <a:prstDash val="solid"/>
                      <a:round/>
                      <a:headEnd type="none" w="med" len="med"/>
                      <a:tailEnd type="none" w="med" len="med"/>
                    </a:lnL>
                    <a:lnR w="12700" cap="flat" cmpd="sng" algn="ctr">
                      <a:solidFill>
                        <a:srgbClr val="00839D"/>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0839D"/>
                      </a:solidFill>
                      <a:prstDash val="solid"/>
                      <a:round/>
                      <a:headEnd type="none" w="med" len="med"/>
                      <a:tailEnd type="none" w="med" len="med"/>
                    </a:lnB>
                    <a:solidFill>
                      <a:srgbClr val="F9F9F9"/>
                    </a:solidFill>
                  </a:tcPr>
                </a:tc>
                <a:extLst>
                  <a:ext uri="{0D108BD9-81ED-4DB2-BD59-A6C34878D82A}">
                    <a16:rowId xmlns:a16="http://schemas.microsoft.com/office/drawing/2014/main" val="3699240011"/>
                  </a:ext>
                </a:extLst>
              </a:tr>
            </a:tbl>
          </a:graphicData>
        </a:graphic>
      </p:graphicFrame>
    </p:spTree>
    <p:extLst>
      <p:ext uri="{BB962C8B-B14F-4D97-AF65-F5344CB8AC3E}">
        <p14:creationId xmlns:p14="http://schemas.microsoft.com/office/powerpoint/2010/main" val="1419498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WIREFRAME</a:t>
            </a:r>
          </a:p>
        </p:txBody>
      </p:sp>
      <p:sp>
        <p:nvSpPr>
          <p:cNvPr id="3" name="Content Placeholder 2"/>
          <p:cNvSpPr>
            <a:spLocks noGrp="1"/>
          </p:cNvSpPr>
          <p:nvPr>
            <p:ph idx="1"/>
          </p:nvPr>
        </p:nvSpPr>
        <p:spPr>
          <a:xfrm>
            <a:off x="2589212" y="2151017"/>
            <a:ext cx="8915400" cy="3777622"/>
          </a:xfrm>
        </p:spPr>
        <p:txBody>
          <a:bodyPr/>
          <a:lstStyle/>
          <a:p>
            <a:r>
              <a:rPr lang="en-US" dirty="0">
                <a:hlinkClick r:id="rId2"/>
              </a:rPr>
              <a:t>https://app.moqups.com/vUAjRgxwbR/edit</a:t>
            </a:r>
            <a:endParaRPr lang="en-US" dirty="0"/>
          </a:p>
          <a:p>
            <a:endParaRPr lang="en-US" dirty="0"/>
          </a:p>
          <a:p>
            <a:r>
              <a:rPr lang="en-US" dirty="0">
                <a:hlinkClick r:id="rId3"/>
              </a:rPr>
              <a:t>https://app.axure.cloud/app/project/ikbpet/overview</a:t>
            </a:r>
            <a:endParaRPr lang="en-US" dirty="0"/>
          </a:p>
        </p:txBody>
      </p:sp>
    </p:spTree>
    <p:extLst>
      <p:ext uri="{BB962C8B-B14F-4D97-AF65-F5344CB8AC3E}">
        <p14:creationId xmlns:p14="http://schemas.microsoft.com/office/powerpoint/2010/main" val="2875328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0221"/>
          </a:xfrm>
        </p:spPr>
        <p:txBody>
          <a:bodyPr>
            <a:normAutofit/>
          </a:bodyPr>
          <a:lstStyle/>
          <a:p>
            <a:r>
              <a:rPr lang="en-US" sz="2400" b="1" dirty="0">
                <a:solidFill>
                  <a:schemeClr val="accent1"/>
                </a:solidFill>
              </a:rPr>
              <a:t>SIGN-IN AND SIGN-UP PAGE</a:t>
            </a:r>
          </a:p>
        </p:txBody>
      </p:sp>
      <p:pic>
        <p:nvPicPr>
          <p:cNvPr id="3" name="Picture 2"/>
          <p:cNvPicPr>
            <a:picLocks noChangeAspect="1"/>
          </p:cNvPicPr>
          <p:nvPr/>
        </p:nvPicPr>
        <p:blipFill>
          <a:blip r:embed="rId2"/>
          <a:stretch>
            <a:fillRect/>
          </a:stretch>
        </p:blipFill>
        <p:spPr>
          <a:xfrm>
            <a:off x="3157997" y="1454331"/>
            <a:ext cx="3295054" cy="4915317"/>
          </a:xfrm>
          <a:prstGeom prst="rect">
            <a:avLst/>
          </a:prstGeom>
        </p:spPr>
      </p:pic>
      <p:pic>
        <p:nvPicPr>
          <p:cNvPr id="5" name="Picture 4"/>
          <p:cNvPicPr>
            <a:picLocks noChangeAspect="1"/>
          </p:cNvPicPr>
          <p:nvPr/>
        </p:nvPicPr>
        <p:blipFill>
          <a:blip r:embed="rId3"/>
          <a:stretch>
            <a:fillRect/>
          </a:stretch>
        </p:blipFill>
        <p:spPr>
          <a:xfrm>
            <a:off x="7018123" y="1463457"/>
            <a:ext cx="3283732" cy="4906191"/>
          </a:xfrm>
          <a:prstGeom prst="rect">
            <a:avLst/>
          </a:prstGeom>
        </p:spPr>
      </p:pic>
    </p:spTree>
    <p:extLst>
      <p:ext uri="{BB962C8B-B14F-4D97-AF65-F5344CB8AC3E}">
        <p14:creationId xmlns:p14="http://schemas.microsoft.com/office/powerpoint/2010/main" val="138433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Ecommerce Challenges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2062" y="1750423"/>
            <a:ext cx="7695938" cy="4717148"/>
          </a:xfrm>
        </p:spPr>
      </p:pic>
    </p:spTree>
    <p:extLst>
      <p:ext uri="{BB962C8B-B14F-4D97-AF65-F5344CB8AC3E}">
        <p14:creationId xmlns:p14="http://schemas.microsoft.com/office/powerpoint/2010/main" val="2147549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6315944" cy="664759"/>
          </a:xfrm>
        </p:spPr>
        <p:txBody>
          <a:bodyPr>
            <a:normAutofit/>
          </a:bodyPr>
          <a:lstStyle/>
          <a:p>
            <a:r>
              <a:rPr lang="en-US" sz="2400" b="1" dirty="0">
                <a:solidFill>
                  <a:schemeClr val="accent1"/>
                </a:solidFill>
              </a:rPr>
              <a:t>HOMEPAGE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7612" y="1167618"/>
            <a:ext cx="8904850" cy="5497213"/>
          </a:xfrm>
        </p:spPr>
      </p:pic>
    </p:spTree>
    <p:extLst>
      <p:ext uri="{BB962C8B-B14F-4D97-AF65-F5344CB8AC3E}">
        <p14:creationId xmlns:p14="http://schemas.microsoft.com/office/powerpoint/2010/main" val="658121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53C38-399F-C64E-A94B-9F8B9522066A}"/>
              </a:ext>
            </a:extLst>
          </p:cNvPr>
          <p:cNvSpPr>
            <a:spLocks noGrp="1"/>
          </p:cNvSpPr>
          <p:nvPr>
            <p:ph type="title"/>
          </p:nvPr>
        </p:nvSpPr>
        <p:spPr>
          <a:xfrm>
            <a:off x="2592925" y="624110"/>
            <a:ext cx="7522625" cy="507460"/>
          </a:xfrm>
        </p:spPr>
        <p:txBody>
          <a:bodyPr>
            <a:normAutofit/>
          </a:bodyPr>
          <a:lstStyle/>
          <a:p>
            <a:r>
              <a:rPr lang="en-US" sz="2400" b="1" dirty="0">
                <a:solidFill>
                  <a:schemeClr val="accent1"/>
                </a:solidFill>
              </a:rPr>
              <a:t>PRODUCT CATEGORIES</a:t>
            </a:r>
          </a:p>
        </p:txBody>
      </p:sp>
      <p:pic>
        <p:nvPicPr>
          <p:cNvPr id="8" name="Picture 7" descr="A screenshot of a social media post&#10;&#10;Description automatically generated">
            <a:extLst>
              <a:ext uri="{FF2B5EF4-FFF2-40B4-BE49-F238E27FC236}">
                <a16:creationId xmlns:a16="http://schemas.microsoft.com/office/drawing/2014/main" id="{88BC9ECC-F2BA-714B-B014-C1F800E03EB7}"/>
              </a:ext>
            </a:extLst>
          </p:cNvPr>
          <p:cNvPicPr>
            <a:picLocks noChangeAspect="1"/>
          </p:cNvPicPr>
          <p:nvPr/>
        </p:nvPicPr>
        <p:blipFill>
          <a:blip r:embed="rId2"/>
          <a:stretch>
            <a:fillRect/>
          </a:stretch>
        </p:blipFill>
        <p:spPr>
          <a:xfrm>
            <a:off x="2180492" y="1131570"/>
            <a:ext cx="8834511" cy="5413067"/>
          </a:xfrm>
          <a:prstGeom prst="rect">
            <a:avLst/>
          </a:prstGeom>
        </p:spPr>
      </p:pic>
    </p:spTree>
    <p:extLst>
      <p:ext uri="{BB962C8B-B14F-4D97-AF65-F5344CB8AC3E}">
        <p14:creationId xmlns:p14="http://schemas.microsoft.com/office/powerpoint/2010/main" val="3869634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53C38-399F-C64E-A94B-9F8B9522066A}"/>
              </a:ext>
            </a:extLst>
          </p:cNvPr>
          <p:cNvSpPr>
            <a:spLocks noGrp="1"/>
          </p:cNvSpPr>
          <p:nvPr>
            <p:ph type="title"/>
          </p:nvPr>
        </p:nvSpPr>
        <p:spPr>
          <a:xfrm>
            <a:off x="2592925" y="624110"/>
            <a:ext cx="7522625" cy="507460"/>
          </a:xfrm>
        </p:spPr>
        <p:txBody>
          <a:bodyPr>
            <a:normAutofit/>
          </a:bodyPr>
          <a:lstStyle/>
          <a:p>
            <a:r>
              <a:rPr lang="en-US" sz="2400" b="1" dirty="0">
                <a:solidFill>
                  <a:schemeClr val="accent1"/>
                </a:solidFill>
              </a:rPr>
              <a:t>WISH LIST PAGE</a:t>
            </a:r>
          </a:p>
        </p:txBody>
      </p:sp>
      <p:pic>
        <p:nvPicPr>
          <p:cNvPr id="4" name="Picture 3" descr="A screenshot of a cell phone&#10;&#10;Description automatically generated">
            <a:extLst>
              <a:ext uri="{FF2B5EF4-FFF2-40B4-BE49-F238E27FC236}">
                <a16:creationId xmlns:a16="http://schemas.microsoft.com/office/drawing/2014/main" id="{FC20FE1F-82FF-CB47-A784-2EADCF229754}"/>
              </a:ext>
            </a:extLst>
          </p:cNvPr>
          <p:cNvPicPr>
            <a:picLocks noChangeAspect="1"/>
          </p:cNvPicPr>
          <p:nvPr/>
        </p:nvPicPr>
        <p:blipFill>
          <a:blip r:embed="rId2"/>
          <a:stretch>
            <a:fillRect/>
          </a:stretch>
        </p:blipFill>
        <p:spPr>
          <a:xfrm>
            <a:off x="2076450" y="1131570"/>
            <a:ext cx="8924485" cy="5484616"/>
          </a:xfrm>
          <a:prstGeom prst="rect">
            <a:avLst/>
          </a:prstGeom>
        </p:spPr>
      </p:pic>
    </p:spTree>
    <p:extLst>
      <p:ext uri="{BB962C8B-B14F-4D97-AF65-F5344CB8AC3E}">
        <p14:creationId xmlns:p14="http://schemas.microsoft.com/office/powerpoint/2010/main" val="2436474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36468" y="2403566"/>
            <a:ext cx="7787692" cy="1776547"/>
          </a:xfrm>
        </p:spPr>
        <p:txBody>
          <a:bodyPr>
            <a:normAutofit fontScale="90000"/>
          </a:bodyPr>
          <a:lstStyle/>
          <a:p>
            <a:pPr algn="ctr"/>
            <a:r>
              <a:rPr lang="en-US" sz="8000" b="1" dirty="0">
                <a:solidFill>
                  <a:schemeClr val="accent1"/>
                </a:solidFill>
              </a:rPr>
              <a:t>Thank You!!</a:t>
            </a:r>
            <a:br>
              <a:rPr lang="en-US" dirty="0"/>
            </a:br>
            <a:endParaRPr lang="en-US" dirty="0"/>
          </a:p>
        </p:txBody>
      </p:sp>
    </p:spTree>
    <p:extLst>
      <p:ext uri="{BB962C8B-B14F-4D97-AF65-F5344CB8AC3E}">
        <p14:creationId xmlns:p14="http://schemas.microsoft.com/office/powerpoint/2010/main" val="178218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Flaws</a:t>
            </a:r>
          </a:p>
        </p:txBody>
      </p:sp>
      <p:sp>
        <p:nvSpPr>
          <p:cNvPr id="3" name="Content Placeholder 2"/>
          <p:cNvSpPr>
            <a:spLocks noGrp="1"/>
          </p:cNvSpPr>
          <p:nvPr>
            <p:ph idx="1"/>
          </p:nvPr>
        </p:nvSpPr>
        <p:spPr/>
        <p:txBody>
          <a:bodyPr/>
          <a:lstStyle/>
          <a:p>
            <a:r>
              <a:rPr lang="en-US" dirty="0"/>
              <a:t>Most of the e-commerce platforms are focused on only one or two categories and doesn’t explore many verticals. So consumers have to use multiple platforms for different orders</a:t>
            </a:r>
          </a:p>
          <a:p>
            <a:r>
              <a:rPr lang="en-US" dirty="0"/>
              <a:t>Existing e-commerce platforms are unable to meet supply demand during pandemics</a:t>
            </a:r>
          </a:p>
          <a:p>
            <a:r>
              <a:rPr lang="en-US" dirty="0"/>
              <a:t>Quality checking is not done and many customers are left unsatisfied</a:t>
            </a:r>
          </a:p>
          <a:p>
            <a:endParaRPr lang="en-US" dirty="0"/>
          </a:p>
          <a:p>
            <a:endParaRPr lang="en-US" dirty="0"/>
          </a:p>
        </p:txBody>
      </p:sp>
    </p:spTree>
    <p:extLst>
      <p:ext uri="{BB962C8B-B14F-4D97-AF65-F5344CB8AC3E}">
        <p14:creationId xmlns:p14="http://schemas.microsoft.com/office/powerpoint/2010/main" val="288646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Improvements</a:t>
            </a:r>
            <a:endParaRPr lang="en-US" dirty="0"/>
          </a:p>
        </p:txBody>
      </p:sp>
      <p:sp>
        <p:nvSpPr>
          <p:cNvPr id="3" name="Content Placeholder 2"/>
          <p:cNvSpPr>
            <a:spLocks noGrp="1"/>
          </p:cNvSpPr>
          <p:nvPr>
            <p:ph idx="1"/>
          </p:nvPr>
        </p:nvSpPr>
        <p:spPr/>
        <p:txBody>
          <a:bodyPr>
            <a:normAutofit lnSpcReduction="10000"/>
          </a:bodyPr>
          <a:lstStyle/>
          <a:p>
            <a:r>
              <a:rPr lang="en-US" dirty="0"/>
              <a:t>Rather than traditional systems which aim to bring different sellers to a single platform, we aim to bring complete stores to our website. Each store will provide whole range of products and both regular customers and business individuals can buy using Zensation</a:t>
            </a:r>
          </a:p>
          <a:p>
            <a:r>
              <a:rPr lang="en-US" dirty="0"/>
              <a:t>We have tied up with stores all across the world and to maintain the quality, there will be a regular quality inspection at each store</a:t>
            </a:r>
          </a:p>
          <a:p>
            <a:r>
              <a:rPr lang="en-US" dirty="0"/>
              <a:t>We have a policy of fixed 2 days delivery with no exceptions. If the delivery is delayed customers gets to keep the product and have their money refunded</a:t>
            </a:r>
          </a:p>
          <a:p>
            <a:r>
              <a:rPr lang="en-US" dirty="0"/>
              <a:t>We have whole range of payment option such as Credit card, Debit card etc.</a:t>
            </a:r>
          </a:p>
          <a:p>
            <a:r>
              <a:rPr lang="en-US" dirty="0"/>
              <a:t>The range of options Zensation provides is next to none</a:t>
            </a:r>
          </a:p>
        </p:txBody>
      </p:sp>
    </p:spTree>
    <p:extLst>
      <p:ext uri="{BB962C8B-B14F-4D97-AF65-F5344CB8AC3E}">
        <p14:creationId xmlns:p14="http://schemas.microsoft.com/office/powerpoint/2010/main" val="2811497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UX PRINCIPLES</a:t>
            </a:r>
          </a:p>
        </p:txBody>
      </p:sp>
      <p:sp>
        <p:nvSpPr>
          <p:cNvPr id="3" name="Content Placeholder 2"/>
          <p:cNvSpPr>
            <a:spLocks noGrp="1"/>
          </p:cNvSpPr>
          <p:nvPr>
            <p:ph idx="1"/>
          </p:nvPr>
        </p:nvSpPr>
        <p:spPr/>
        <p:txBody>
          <a:bodyPr>
            <a:normAutofit/>
          </a:bodyPr>
          <a:lstStyle/>
          <a:p>
            <a:r>
              <a:rPr lang="en-US" b="1" dirty="0"/>
              <a:t>Meet the users’ needs : </a:t>
            </a:r>
          </a:p>
          <a:p>
            <a:pPr marL="0" indent="0">
              <a:buNone/>
            </a:pPr>
            <a:r>
              <a:rPr lang="en-US" b="1" dirty="0"/>
              <a:t>	</a:t>
            </a:r>
            <a:r>
              <a:rPr lang="en-US" dirty="0"/>
              <a:t>The main aim is to meet users needs while using ecommerce website.</a:t>
            </a:r>
          </a:p>
          <a:p>
            <a:r>
              <a:rPr lang="en-US" b="1" dirty="0"/>
              <a:t>Know where you are in the design process:</a:t>
            </a:r>
          </a:p>
          <a:p>
            <a:pPr marL="0" indent="0">
              <a:buNone/>
            </a:pPr>
            <a:r>
              <a:rPr lang="en-US" dirty="0"/>
              <a:t>	Knowing the design phase like Sketch, Wireframe, Prototype, Design.</a:t>
            </a:r>
          </a:p>
          <a:p>
            <a:r>
              <a:rPr lang="en-US" b="1" dirty="0"/>
              <a:t>Have a clear hierarchy: </a:t>
            </a:r>
          </a:p>
          <a:p>
            <a:pPr marL="0" indent="0">
              <a:buNone/>
            </a:pPr>
            <a:r>
              <a:rPr lang="en-US" b="1" dirty="0"/>
              <a:t>	</a:t>
            </a:r>
            <a:r>
              <a:rPr lang="en-US" dirty="0"/>
              <a:t>This site have primary and secondary menus.</a:t>
            </a:r>
          </a:p>
          <a:p>
            <a:r>
              <a:rPr lang="en-US" b="1" dirty="0"/>
              <a:t>Keep it consistent:</a:t>
            </a:r>
          </a:p>
          <a:p>
            <a:pPr marL="0" indent="0">
              <a:buNone/>
            </a:pPr>
            <a:r>
              <a:rPr lang="en-US" b="1" dirty="0"/>
              <a:t>	</a:t>
            </a:r>
            <a:r>
              <a:rPr lang="en-US" dirty="0"/>
              <a:t>Consistency is maintained throughout the site.</a:t>
            </a:r>
          </a:p>
          <a:p>
            <a:endParaRPr lang="en-US" dirty="0"/>
          </a:p>
        </p:txBody>
      </p:sp>
    </p:spTree>
    <p:extLst>
      <p:ext uri="{BB962C8B-B14F-4D97-AF65-F5344CB8AC3E}">
        <p14:creationId xmlns:p14="http://schemas.microsoft.com/office/powerpoint/2010/main" val="1632992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UX PRINCIPLES Contd.</a:t>
            </a:r>
          </a:p>
        </p:txBody>
      </p:sp>
      <p:sp>
        <p:nvSpPr>
          <p:cNvPr id="3" name="Content Placeholder 2"/>
          <p:cNvSpPr>
            <a:spLocks noGrp="1"/>
          </p:cNvSpPr>
          <p:nvPr>
            <p:ph idx="1"/>
          </p:nvPr>
        </p:nvSpPr>
        <p:spPr/>
        <p:txBody>
          <a:bodyPr/>
          <a:lstStyle/>
          <a:p>
            <a:r>
              <a:rPr lang="en-US" b="1" dirty="0"/>
              <a:t>Understand accessibility: </a:t>
            </a:r>
          </a:p>
          <a:p>
            <a:pPr marL="0" indent="0">
              <a:buNone/>
            </a:pPr>
            <a:r>
              <a:rPr lang="en-US" b="1" dirty="0"/>
              <a:t>	</a:t>
            </a:r>
            <a:r>
              <a:rPr lang="en-US" dirty="0"/>
              <a:t>Design is accessible for all age groups.</a:t>
            </a:r>
          </a:p>
          <a:p>
            <a:r>
              <a:rPr lang="en-US" b="1" dirty="0"/>
              <a:t>Use simple language: </a:t>
            </a:r>
          </a:p>
          <a:p>
            <a:pPr marL="0" indent="0">
              <a:buNone/>
            </a:pPr>
            <a:r>
              <a:rPr lang="en-US" b="1" dirty="0"/>
              <a:t>	</a:t>
            </a:r>
            <a:r>
              <a:rPr lang="en-US" dirty="0"/>
              <a:t>Simple language is used, which enhances it to be  user-friendliness.</a:t>
            </a:r>
          </a:p>
          <a:p>
            <a:r>
              <a:rPr lang="en-US" b="1" dirty="0"/>
              <a:t>Narrative design:</a:t>
            </a:r>
          </a:p>
          <a:p>
            <a:pPr marL="0" indent="0">
              <a:buNone/>
            </a:pPr>
            <a:r>
              <a:rPr lang="en-US" b="1" dirty="0"/>
              <a:t>	</a:t>
            </a:r>
            <a:r>
              <a:rPr lang="en-US" dirty="0"/>
              <a:t>User experience design principles is narrative design, or telling a story with 	your design. </a:t>
            </a:r>
          </a:p>
          <a:p>
            <a:endParaRPr lang="en-US" dirty="0"/>
          </a:p>
        </p:txBody>
      </p:sp>
    </p:spTree>
    <p:extLst>
      <p:ext uri="{BB962C8B-B14F-4D97-AF65-F5344CB8AC3E}">
        <p14:creationId xmlns:p14="http://schemas.microsoft.com/office/powerpoint/2010/main" val="2612851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UX RESEARCH METHODS</a:t>
            </a:r>
          </a:p>
        </p:txBody>
      </p:sp>
      <p:sp>
        <p:nvSpPr>
          <p:cNvPr id="3" name="Content Placeholder 2">
            <a:extLst>
              <a:ext uri="{FF2B5EF4-FFF2-40B4-BE49-F238E27FC236}">
                <a16:creationId xmlns:a16="http://schemas.microsoft.com/office/drawing/2014/main" id="{6DA5F9CB-E262-41D0-89E2-444E5F4F3876}"/>
              </a:ext>
            </a:extLst>
          </p:cNvPr>
          <p:cNvSpPr>
            <a:spLocks noGrp="1"/>
          </p:cNvSpPr>
          <p:nvPr>
            <p:ph idx="1"/>
          </p:nvPr>
        </p:nvSpPr>
        <p:spPr>
          <a:xfrm>
            <a:off x="2589212" y="1781175"/>
            <a:ext cx="8915400" cy="4130047"/>
          </a:xfrm>
        </p:spPr>
        <p:txBody>
          <a:bodyPr/>
          <a:lstStyle/>
          <a:p>
            <a:r>
              <a:rPr lang="en-US" b="1" dirty="0"/>
              <a:t>Ethnographic Field Studies</a:t>
            </a:r>
            <a:r>
              <a:rPr lang="en-US" dirty="0"/>
              <a:t>: This method allowed to gather detailed and in-depth information on a society’s customary ideas, values, and practices through participation in its collective social life. To understand the pain points of the users life – what frustrates them,  what holds them up.</a:t>
            </a:r>
          </a:p>
          <a:p>
            <a:pPr marL="0" indent="0">
              <a:buNone/>
            </a:pPr>
            <a:endParaRPr lang="en-US" dirty="0"/>
          </a:p>
          <a:p>
            <a:r>
              <a:rPr lang="en-US" b="1" dirty="0"/>
              <a:t>A/B Testing: </a:t>
            </a:r>
            <a:r>
              <a:rPr lang="en-US" dirty="0"/>
              <a:t>Tested different designs on a site by randomly assigning groups of users to interact with each of the different designs and measuring the effect of these assignments on user behavior. For </a:t>
            </a:r>
            <a:r>
              <a:rPr lang="en-US" dirty="0" err="1"/>
              <a:t>eg</a:t>
            </a:r>
            <a:r>
              <a:rPr lang="en-US" dirty="0"/>
              <a:t>: Changing the label of the main call-to-action button from </a:t>
            </a:r>
            <a:r>
              <a:rPr lang="en-US" i="1" dirty="0"/>
              <a:t>Buy Now </a:t>
            </a:r>
            <a:r>
              <a:rPr lang="en-US" dirty="0"/>
              <a:t>to </a:t>
            </a:r>
            <a:r>
              <a:rPr lang="en-US" i="1" dirty="0"/>
              <a:t>Add to Cart</a:t>
            </a:r>
            <a:endParaRPr lang="en-US" dirty="0"/>
          </a:p>
        </p:txBody>
      </p:sp>
    </p:spTree>
    <p:extLst>
      <p:ext uri="{BB962C8B-B14F-4D97-AF65-F5344CB8AC3E}">
        <p14:creationId xmlns:p14="http://schemas.microsoft.com/office/powerpoint/2010/main" val="147173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UX RESEARCH METHODS</a:t>
            </a:r>
          </a:p>
        </p:txBody>
      </p:sp>
      <p:sp>
        <p:nvSpPr>
          <p:cNvPr id="3" name="Content Placeholder 2"/>
          <p:cNvSpPr>
            <a:spLocks noGrp="1"/>
          </p:cNvSpPr>
          <p:nvPr>
            <p:ph idx="1"/>
          </p:nvPr>
        </p:nvSpPr>
        <p:spPr/>
        <p:txBody>
          <a:bodyPr/>
          <a:lstStyle/>
          <a:p>
            <a:r>
              <a:rPr lang="en-US" b="1" dirty="0"/>
              <a:t>Card Sorting</a:t>
            </a:r>
            <a:r>
              <a:rPr lang="en-US" dirty="0"/>
              <a:t>: This site has organized items into groups and assign categories to each group. The primary goal of navigation is to help users find information and functionality, and encourage them to take desirable actions. Navigation components include global navigation, local navigation, utility navigation, breadcrumbs, facets, related links, footers, fat footers, and so on.</a:t>
            </a:r>
          </a:p>
          <a:p>
            <a:r>
              <a:rPr lang="en-US" b="1" dirty="0"/>
              <a:t>Participatory Design</a:t>
            </a:r>
            <a:r>
              <a:rPr lang="en-US" dirty="0"/>
              <a:t>: participants are given design elements or creative materials in order to construct their ideal experience in a concrete way that expresses what matters to them most and why.</a:t>
            </a:r>
          </a:p>
          <a:p>
            <a:pPr marL="0" indent="0">
              <a:buNone/>
            </a:pPr>
            <a:endParaRPr lang="en-US" dirty="0"/>
          </a:p>
        </p:txBody>
      </p:sp>
    </p:spTree>
    <p:extLst>
      <p:ext uri="{BB962C8B-B14F-4D97-AF65-F5344CB8AC3E}">
        <p14:creationId xmlns:p14="http://schemas.microsoft.com/office/powerpoint/2010/main" val="996256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{A6D4E119-EB19-2F4C-A0F6-A7CD5794DB35}tf10001069</Template>
  <TotalTime>112</TotalTime>
  <Words>1963</Words>
  <Application>Microsoft Macintosh PowerPoint</Application>
  <PresentationFormat>Widescreen</PresentationFormat>
  <Paragraphs>224</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Century Gothic</vt:lpstr>
      <vt:lpstr>Wingdings 3</vt:lpstr>
      <vt:lpstr>Wisp</vt:lpstr>
      <vt:lpstr>ZENSATION STORE</vt:lpstr>
      <vt:lpstr>EXISTING DESIGN</vt:lpstr>
      <vt:lpstr>Ecommerce Challenges</vt:lpstr>
      <vt:lpstr>Flaws</vt:lpstr>
      <vt:lpstr>Improvements</vt:lpstr>
      <vt:lpstr>UX PRINCIPLES</vt:lpstr>
      <vt:lpstr>UX PRINCIPLES Contd.</vt:lpstr>
      <vt:lpstr>UX RESEARCH METHODS</vt:lpstr>
      <vt:lpstr>UX RESEARCH METHODS</vt:lpstr>
      <vt:lpstr>Strategy Plane</vt:lpstr>
      <vt:lpstr>Personas</vt:lpstr>
      <vt:lpstr>Personas</vt:lpstr>
      <vt:lpstr>IBM DESIGN THINKING</vt:lpstr>
      <vt:lpstr>THE PRINCIPLES</vt:lpstr>
      <vt:lpstr>THE LOOP</vt:lpstr>
      <vt:lpstr>THE KEYS</vt:lpstr>
      <vt:lpstr>Scope Plane</vt:lpstr>
      <vt:lpstr>Scope Plane</vt:lpstr>
      <vt:lpstr>      Structural Plane       Conceptual Model</vt:lpstr>
      <vt:lpstr>Structural Plane</vt:lpstr>
      <vt:lpstr>GOOGLE MATERIAL DESIGN</vt:lpstr>
      <vt:lpstr>Information Architecture</vt:lpstr>
      <vt:lpstr>On Boarding</vt:lpstr>
      <vt:lpstr>User Requirements Considered</vt:lpstr>
      <vt:lpstr>QA TESTING</vt:lpstr>
      <vt:lpstr>QA TESTING</vt:lpstr>
      <vt:lpstr>QA TESTING</vt:lpstr>
      <vt:lpstr>WIREFRAME</vt:lpstr>
      <vt:lpstr>SIGN-IN AND SIGN-UP PAGE</vt:lpstr>
      <vt:lpstr>HOMEPAGE</vt:lpstr>
      <vt:lpstr>PRODUCT CATEGORIES</vt:lpstr>
      <vt:lpstr>WISH LIST PAGE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ZENSATION STORE</dc:title>
  <dc:creator>Sindhura Kolli</dc:creator>
  <cp:lastModifiedBy>Sindhura Kolli</cp:lastModifiedBy>
  <cp:revision>13</cp:revision>
  <dcterms:created xsi:type="dcterms:W3CDTF">2020-04-17T02:27:56Z</dcterms:created>
  <dcterms:modified xsi:type="dcterms:W3CDTF">2020-04-17T19:20:07Z</dcterms:modified>
</cp:coreProperties>
</file>