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 id="2147484591" r:id="rId2"/>
    <p:sldMasterId id="2147484579" r:id="rId3"/>
  </p:sldMasterIdLst>
  <p:notesMasterIdLst>
    <p:notesMasterId r:id="rId13"/>
  </p:notesMasterIdLst>
  <p:handoutMasterIdLst>
    <p:handoutMasterId r:id="rId14"/>
  </p:handoutMasterIdLst>
  <p:sldIdLst>
    <p:sldId id="557" r:id="rId4"/>
    <p:sldId id="590" r:id="rId5"/>
    <p:sldId id="585" r:id="rId6"/>
    <p:sldId id="584" r:id="rId7"/>
    <p:sldId id="586" r:id="rId8"/>
    <p:sldId id="592" r:id="rId9"/>
    <p:sldId id="587" r:id="rId10"/>
    <p:sldId id="589" r:id="rId11"/>
    <p:sldId id="591" r:id="rId1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2783BB"/>
    <a:srgbClr val="3366FF"/>
    <a:srgbClr val="0000FF"/>
    <a:srgbClr val="AC0000"/>
    <a:srgbClr val="B9077E"/>
    <a:srgbClr val="9C24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379" autoAdjust="0"/>
  </p:normalViewPr>
  <p:slideViewPr>
    <p:cSldViewPr>
      <p:cViewPr varScale="1">
        <p:scale>
          <a:sx n="82" d="100"/>
          <a:sy n="82" d="100"/>
        </p:scale>
        <p:origin x="1459" y="72"/>
      </p:cViewPr>
      <p:guideLst>
        <p:guide orient="horz" pos="2160"/>
        <p:guide pos="2880"/>
      </p:guideLst>
    </p:cSldViewPr>
  </p:slideViewPr>
  <p:outlineViewPr>
    <p:cViewPr>
      <p:scale>
        <a:sx n="33" d="100"/>
        <a:sy n="33" d="100"/>
      </p:scale>
      <p:origin x="0" y="288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90E0CE79-DAE8-4048-B6AB-19834D8709FB}" type="datetime3">
              <a:rPr lang="en-US"/>
              <a:pPr>
                <a:defRPr/>
              </a:pPr>
              <a:t>27 January 2023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r>
              <a:rPr lang="en-IN"/>
              <a:t>1-59</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41858EF-1881-4336-AB88-9472B4E482B1}" type="slidenum">
              <a:rPr lang="en-IN"/>
              <a:pPr>
                <a:defRPr/>
              </a:pPr>
              <a:t>‹#›</a:t>
            </a:fld>
            <a:endParaRPr lang="en-IN"/>
          </a:p>
        </p:txBody>
      </p:sp>
    </p:spTree>
    <p:extLst>
      <p:ext uri="{BB962C8B-B14F-4D97-AF65-F5344CB8AC3E}">
        <p14:creationId xmlns:p14="http://schemas.microsoft.com/office/powerpoint/2010/main" val="1003634665"/>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CFAECF55-D18E-4ED6-8014-675926654BCE}" type="datetime3">
              <a:rPr lang="en-US"/>
              <a:pPr>
                <a:defRPr/>
              </a:pPr>
              <a:t>27 January 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r>
              <a:rPr lang="en-US"/>
              <a:t>1-59</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2587D5A1-37CC-4B13-9F17-5059BEF349E4}" type="slidenum">
              <a:rPr lang="en-US"/>
              <a:pPr>
                <a:defRPr/>
              </a:pPr>
              <a:t>‹#›</a:t>
            </a:fld>
            <a:endParaRPr lang="en-US"/>
          </a:p>
        </p:txBody>
      </p:sp>
    </p:spTree>
    <p:extLst>
      <p:ext uri="{BB962C8B-B14F-4D97-AF65-F5344CB8AC3E}">
        <p14:creationId xmlns:p14="http://schemas.microsoft.com/office/powerpoint/2010/main" val="176376415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Slide Image Placeholder 1"/>
          <p:cNvSpPr>
            <a:spLocks noGrp="1" noRot="1" noChangeAspect="1"/>
          </p:cNvSpPr>
          <p:nvPr>
            <p:ph type="sldImg"/>
          </p:nvPr>
        </p:nvSpPr>
        <p:spPr/>
      </p:sp>
      <p:sp>
        <p:nvSpPr>
          <p:cNvPr id="1048587" name="Notes Placeholder 2"/>
          <p:cNvSpPr>
            <a:spLocks noGrp="1"/>
          </p:cNvSpPr>
          <p:nvPr>
            <p:ph type="body" idx="1"/>
          </p:nvPr>
        </p:nvSpPr>
        <p:spPr/>
        <p:txBody>
          <a:bodyPr>
            <a:normAutofit/>
          </a:bodyPr>
          <a:lstStyle/>
          <a:p>
            <a:endParaRPr lang="en-US" dirty="0"/>
          </a:p>
        </p:txBody>
      </p:sp>
      <p:sp>
        <p:nvSpPr>
          <p:cNvPr id="1048588" name="Date Placeholder 3"/>
          <p:cNvSpPr>
            <a:spLocks noGrp="1"/>
          </p:cNvSpPr>
          <p:nvPr>
            <p:ph type="dt" idx="10"/>
          </p:nvPr>
        </p:nvSpPr>
        <p:spPr/>
        <p:txBody>
          <a:bodyPr/>
          <a:lstStyle/>
          <a:p>
            <a:fld id="{CFAECF55-D18E-4ED6-8014-675926654BCE}" type="datetime3">
              <a:rPr lang="en-US" smtClean="0"/>
              <a:pPr/>
              <a:t>27 January 2023</a:t>
            </a:fld>
            <a:endParaRPr lang="en-US"/>
          </a:p>
        </p:txBody>
      </p:sp>
      <p:sp>
        <p:nvSpPr>
          <p:cNvPr id="1048589" name="Footer Placeholder 4"/>
          <p:cNvSpPr>
            <a:spLocks noGrp="1"/>
          </p:cNvSpPr>
          <p:nvPr>
            <p:ph type="ftr" sz="quarter" idx="11"/>
          </p:nvPr>
        </p:nvSpPr>
        <p:spPr/>
        <p:txBody>
          <a:bodyPr/>
          <a:lstStyle/>
          <a:p>
            <a:r>
              <a:rPr lang="en-US"/>
              <a:t>1-59</a:t>
            </a:r>
          </a:p>
        </p:txBody>
      </p:sp>
      <p:sp>
        <p:nvSpPr>
          <p:cNvPr id="1048590" name="Slide Number Placeholder 5"/>
          <p:cNvSpPr>
            <a:spLocks noGrp="1"/>
          </p:cNvSpPr>
          <p:nvPr>
            <p:ph type="sldNum" sz="quarter" idx="12"/>
          </p:nvPr>
        </p:nvSpPr>
        <p:spPr/>
        <p:txBody>
          <a:bodyPr/>
          <a:lstStyle/>
          <a:p>
            <a:fld id="{2587D5A1-37CC-4B13-9F17-5059BEF349E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Date Placeholder 3"/>
          <p:cNvSpPr>
            <a:spLocks noGrp="1"/>
          </p:cNvSpPr>
          <p:nvPr>
            <p:ph type="dt" idx="10"/>
          </p:nvPr>
        </p:nvSpPr>
        <p:spPr/>
        <p:txBody>
          <a:bodyPr/>
          <a:lstStyle/>
          <a:p>
            <a:pPr>
              <a:defRPr/>
            </a:pPr>
            <a:fld id="{CFAECF55-D18E-4ED6-8014-675926654BCE}" type="datetime3">
              <a:rPr lang="en-US" smtClean="0"/>
              <a:pPr>
                <a:defRPr/>
              </a:pPr>
              <a:t>27 January 2023</a:t>
            </a:fld>
            <a:endParaRPr lang="en-US"/>
          </a:p>
        </p:txBody>
      </p:sp>
      <p:sp>
        <p:nvSpPr>
          <p:cNvPr id="5" name="Footer Placeholder 4"/>
          <p:cNvSpPr>
            <a:spLocks noGrp="1"/>
          </p:cNvSpPr>
          <p:nvPr>
            <p:ph type="ftr" sz="quarter" idx="11"/>
          </p:nvPr>
        </p:nvSpPr>
        <p:spPr/>
        <p:txBody>
          <a:bodyPr/>
          <a:lstStyle/>
          <a:p>
            <a:pPr>
              <a:defRPr/>
            </a:pPr>
            <a:r>
              <a:rPr lang="en-US"/>
              <a:t>1-59</a:t>
            </a:r>
          </a:p>
        </p:txBody>
      </p:sp>
      <p:sp>
        <p:nvSpPr>
          <p:cNvPr id="6" name="Slide Number Placeholder 5"/>
          <p:cNvSpPr>
            <a:spLocks noGrp="1"/>
          </p:cNvSpPr>
          <p:nvPr>
            <p:ph type="sldNum" sz="quarter" idx="12"/>
          </p:nvPr>
        </p:nvSpPr>
        <p:spPr/>
        <p:txBody>
          <a:bodyPr/>
          <a:lstStyle/>
          <a:p>
            <a:pPr>
              <a:defRPr/>
            </a:pPr>
            <a:fld id="{2587D5A1-37CC-4B13-9F17-5059BEF349E4}" type="slidenum">
              <a:rPr lang="en-US" smtClean="0"/>
              <a:pPr>
                <a:defRPr/>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fld id="{1D17789A-85E4-4C09-A8A1-07D1EC96F694}" type="datetime5">
              <a:rPr lang="en-US" smtClean="0"/>
              <a:pPr>
                <a:defRPr/>
              </a:pPr>
              <a:t>27-Jan-23</a:t>
            </a:fld>
            <a:endParaRPr lang="en-US"/>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78972412-8E97-407D-BC84-CAD0FCEF4448}" type="datetime5">
              <a:rPr lang="en-US" smtClean="0"/>
              <a:pPr>
                <a:defRPr/>
              </a:pPr>
              <a:t>27-Jan-23</a:t>
            </a:fld>
            <a:endParaRPr lang="en-US"/>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50F04524-BF2D-4091-937D-C6A97B3B701E}" type="datetime5">
              <a:rPr lang="en-US" smtClean="0"/>
              <a:pPr>
                <a:defRPr/>
              </a:pPr>
              <a:t>27-Jan-23</a:t>
            </a:fld>
            <a:endParaRPr lang="en-US"/>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73605A42-2E01-49CC-B1F8-72F1A9CB3E7F}" type="datetime5">
              <a:rPr lang="en-US" smtClean="0"/>
              <a:pPr>
                <a:defRPr/>
              </a:pPr>
              <a:t>27-Jan-23</a:t>
            </a:fld>
            <a:endParaRPr lang="en-US"/>
          </a:p>
        </p:txBody>
      </p:sp>
      <p:sp>
        <p:nvSpPr>
          <p:cNvPr id="4" name="Footer Placeholder 3"/>
          <p:cNvSpPr>
            <a:spLocks noGrp="1"/>
          </p:cNvSpPr>
          <p:nvPr>
            <p:ph type="ftr" sz="quarter" idx="11"/>
          </p:nvPr>
        </p:nvSpPr>
        <p:spPr>
          <a:xfrm>
            <a:off x="7239000" y="6477000"/>
            <a:ext cx="1447800" cy="381000"/>
          </a:xfrm>
          <a:prstGeom prst="rect">
            <a:avLst/>
          </a:prstGeom>
        </p:spPr>
        <p:txBody>
          <a:body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795F038-CCF3-4817-B0CD-F690BBBB6111}" type="datetime5">
              <a:rPr lang="en-US" smtClean="0"/>
              <a:pPr/>
              <a:t>27-Jan-23</a:t>
            </a:fld>
            <a:endParaRPr lang="en-US"/>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568F0C-9F84-47C8-B8B4-6B5D0E962B3C}" type="datetime5">
              <a:rPr lang="en-US" smtClean="0"/>
              <a:pPr/>
              <a:t>27-Jan-23</a:t>
            </a:fld>
            <a:endParaRPr lang="en-US"/>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4C5697-44BB-465A-84CF-30709A71F728}" type="datetime5">
              <a:rPr lang="en-US" smtClean="0"/>
              <a:pPr/>
              <a:t>27-Jan-23</a:t>
            </a:fld>
            <a:endParaRPr lang="en-US"/>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1FA79A-1D84-4FF2-B49F-DDCEF73C2D0D}" type="datetime5">
              <a:rPr lang="en-US" smtClean="0"/>
              <a:pPr/>
              <a:t>27-Jan-23</a:t>
            </a:fld>
            <a:endParaRPr lang="en-US"/>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17B067-0D11-4188-B262-E4C6B4B08DF4}" type="datetime5">
              <a:rPr lang="en-US" smtClean="0"/>
              <a:pPr/>
              <a:t>27-Jan-23</a:t>
            </a:fld>
            <a:endParaRPr lang="en-US"/>
          </a:p>
        </p:txBody>
      </p:sp>
      <p:sp>
        <p:nvSpPr>
          <p:cNvPr id="8" name="Footer Placeholder 7"/>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71B726-F2AD-4EA8-A5B1-0292D337A8DB}" type="datetime5">
              <a:rPr lang="en-US" smtClean="0"/>
              <a:pPr/>
              <a:t>27-Jan-23</a:t>
            </a:fld>
            <a:endParaRPr lang="en-US"/>
          </a:p>
        </p:txBody>
      </p:sp>
      <p:sp>
        <p:nvSpPr>
          <p:cNvPr id="4" name="Footer Placeholder 3"/>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B4A4C-4E98-44B3-8204-5B4DAD4B0554}" type="datetime5">
              <a:rPr lang="en-US" smtClean="0"/>
              <a:pPr/>
              <a:t>27-Jan-23</a:t>
            </a:fld>
            <a:endParaRPr lang="en-US"/>
          </a:p>
        </p:txBody>
      </p:sp>
      <p:sp>
        <p:nvSpPr>
          <p:cNvPr id="3" name="Footer Placeholder 2"/>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200CB9D6-18FE-4072-B254-084C54278916}" type="datetime5">
              <a:rPr lang="en-US" smtClean="0"/>
              <a:pPr>
                <a:defRPr/>
              </a:pPr>
              <a:t>27-Jan-23</a:t>
            </a:fld>
            <a:endParaRPr lang="en-US"/>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ABA3F6-70B7-4C36-BADB-74B1F37A6ED9}" type="datetime5">
              <a:rPr lang="en-US" smtClean="0"/>
              <a:pPr/>
              <a:t>27-Jan-23</a:t>
            </a:fld>
            <a:endParaRPr lang="en-US"/>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6BF2DC-B547-4421-8F9D-428AAEA296A5}" type="datetime5">
              <a:rPr lang="en-US" smtClean="0"/>
              <a:pPr/>
              <a:t>27-Jan-23</a:t>
            </a:fld>
            <a:endParaRPr lang="en-US"/>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710B7E-8EE4-4F62-B330-3ECC571C9680}" type="datetime5">
              <a:rPr lang="en-US" smtClean="0"/>
              <a:pPr/>
              <a:t>27-Jan-23</a:t>
            </a:fld>
            <a:endParaRPr lang="en-US"/>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4CFB97-352C-4471-BC38-14D2C42E63A0}" type="datetime5">
              <a:rPr lang="en-US" smtClean="0"/>
              <a:pPr/>
              <a:t>27-Jan-23</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7FAE81E-20A9-4A9A-A0B5-727954F1A19C}" type="datetime5">
              <a:rPr lang="en-US" smtClean="0"/>
              <a:pPr/>
              <a:t>27-Jan-23</a:t>
            </a:fld>
            <a:endParaRPr lang="en-US"/>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F74410-8CF8-4559-8CF4-94C1F4DB4E60}" type="datetime5">
              <a:rPr lang="en-US" smtClean="0"/>
              <a:pPr/>
              <a:t>27-Jan-23</a:t>
            </a:fld>
            <a:endParaRPr lang="en-US"/>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9F4C67-53C3-4605-A1EB-B22B3C259EA6}" type="datetime5">
              <a:rPr lang="en-US" smtClean="0"/>
              <a:pPr/>
              <a:t>27-Jan-23</a:t>
            </a:fld>
            <a:endParaRPr lang="en-US"/>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58FF8C-B262-471F-B3D8-CAEFA1B07A71}" type="datetime5">
              <a:rPr lang="en-US" smtClean="0"/>
              <a:pPr/>
              <a:t>27-Jan-23</a:t>
            </a:fld>
            <a:endParaRPr lang="en-US"/>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D07DC5-F4B3-49A2-BF44-005FCE716BF1}" type="datetime5">
              <a:rPr lang="en-US" smtClean="0"/>
              <a:pPr/>
              <a:t>27-Jan-23</a:t>
            </a:fld>
            <a:endParaRPr lang="en-US"/>
          </a:p>
        </p:txBody>
      </p:sp>
      <p:sp>
        <p:nvSpPr>
          <p:cNvPr id="8" name="Footer Placeholder 7"/>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977CD7-0714-4DE6-9927-22BE63BF606E}" type="datetime5">
              <a:rPr lang="en-US" smtClean="0"/>
              <a:pPr/>
              <a:t>27-Jan-23</a:t>
            </a:fld>
            <a:endParaRPr lang="en-US"/>
          </a:p>
        </p:txBody>
      </p:sp>
      <p:sp>
        <p:nvSpPr>
          <p:cNvPr id="4" name="Footer Placeholder 3"/>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fld id="{497BC228-30E8-4FDF-9DFC-1FF490AE414F}" type="datetime5">
              <a:rPr lang="en-US" smtClean="0"/>
              <a:pPr>
                <a:defRPr/>
              </a:pPr>
              <a:t>27-Jan-23</a:t>
            </a:fld>
            <a:endParaRPr lang="en-US"/>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6108D2-7048-4ED3-B0BF-A856A47771E3}" type="datetime5">
              <a:rPr lang="en-US" smtClean="0"/>
              <a:pPr/>
              <a:t>27-Jan-23</a:t>
            </a:fld>
            <a:endParaRPr lang="en-US"/>
          </a:p>
        </p:txBody>
      </p:sp>
      <p:sp>
        <p:nvSpPr>
          <p:cNvPr id="3" name="Footer Placeholder 2"/>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9EB0D6-3562-4D0C-A323-1DAB78F73032}" type="datetime5">
              <a:rPr lang="en-US" smtClean="0"/>
              <a:pPr/>
              <a:t>27-Jan-23</a:t>
            </a:fld>
            <a:endParaRPr lang="en-US"/>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2C114C-0ED0-4A21-A9EB-61FBB67B0976}" type="datetime5">
              <a:rPr lang="en-US" smtClean="0"/>
              <a:pPr/>
              <a:t>27-Jan-23</a:t>
            </a:fld>
            <a:endParaRPr lang="en-US"/>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BAF18-EAB5-45C0-B6FC-846C78229B65}" type="datetime5">
              <a:rPr lang="en-US" smtClean="0"/>
              <a:pPr/>
              <a:t>27-Jan-23</a:t>
            </a:fld>
            <a:endParaRPr lang="en-US"/>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A9D8C6-6967-4711-B56E-88BEB27FA9E8}" type="datetime5">
              <a:rPr lang="en-US" smtClean="0"/>
              <a:pPr/>
              <a:t>27-Jan-23</a:t>
            </a:fld>
            <a:endParaRPr lang="en-US"/>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4F6D5613-6ADD-4C0B-A71F-0A5EE174C3E4}" type="datetime5">
              <a:rPr lang="en-US" smtClean="0"/>
              <a:pPr>
                <a:defRPr/>
              </a:pPr>
              <a:t>27-Jan-23</a:t>
            </a:fld>
            <a:endParaRPr lang="en-US"/>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A2BCED7E-F676-4613-B7D5-E92EFBE02F7A}" type="datetime5">
              <a:rPr lang="en-US" smtClean="0"/>
              <a:pPr>
                <a:defRPr/>
              </a:pPr>
              <a:t>27-Jan-23</a:t>
            </a:fld>
            <a:endParaRPr lang="en-US"/>
          </a:p>
        </p:txBody>
      </p:sp>
      <p:sp>
        <p:nvSpPr>
          <p:cNvPr id="8"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69E92964-DC11-4852-BA0C-DE599CDFDADA}" type="datetime5">
              <a:rPr lang="en-US" smtClean="0"/>
              <a:pPr>
                <a:defRPr/>
              </a:pPr>
              <a:t>27-Jan-23</a:t>
            </a:fld>
            <a:endParaRPr lang="en-US"/>
          </a:p>
        </p:txBody>
      </p:sp>
      <p:sp>
        <p:nvSpPr>
          <p:cNvPr id="4"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0EF2EC5-2D9C-4834-AB2F-4C2B291403EF}" type="datetime5">
              <a:rPr lang="en-US" smtClean="0"/>
              <a:pPr>
                <a:defRPr/>
              </a:pPr>
              <a:t>27-Jan-23</a:t>
            </a:fld>
            <a:endParaRPr lang="en-US"/>
          </a:p>
        </p:txBody>
      </p:sp>
      <p:sp>
        <p:nvSpPr>
          <p:cNvPr id="3"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C787CFF9-C5AF-498E-86E3-62CCCB71EAB5}" type="datetime5">
              <a:rPr lang="en-US" smtClean="0"/>
              <a:pPr>
                <a:defRPr/>
              </a:pPr>
              <a:t>27-Jan-23</a:t>
            </a:fld>
            <a:endParaRPr lang="en-US"/>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458B6FA1-248E-49FB-ADBB-122DD4FD7E58}" type="datetime5">
              <a:rPr lang="en-US" smtClean="0"/>
              <a:pPr>
                <a:defRPr/>
              </a:pPr>
              <a:t>27-Jan-23</a:t>
            </a:fld>
            <a:endParaRPr lang="en-US"/>
          </a:p>
        </p:txBody>
      </p:sp>
      <p:sp>
        <p:nvSpPr>
          <p:cNvPr id="10" name="Footer Placeholder 5"/>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117D925A-E026-4DFA-A48F-EE21BE5A9550}" type="datetime5">
              <a:rPr lang="en-US" smtClean="0"/>
              <a:pPr>
                <a:defRPr/>
              </a:pPr>
              <a:t>27-Jan-23</a:t>
            </a:fld>
            <a:endParaRPr lang="en-US"/>
          </a:p>
        </p:txBody>
      </p:sp>
    </p:spTree>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5" r:id="rId9"/>
    <p:sldLayoutId id="2147484573" r:id="rId10"/>
    <p:sldLayoutId id="2147484574" r:id="rId11"/>
    <p:sldLayoutId id="2147484603" r:id="rId12"/>
  </p:sldLayoutIdLst>
  <p:hf hdr="0" ft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55AD93-4F0B-4E8A-B7BC-E597DD1D34DD}" type="datetime5">
              <a:rPr lang="en-US" smtClean="0"/>
              <a:pPr/>
              <a:t>27-Jan-23</a:t>
            </a:fld>
            <a:endParaRPr lang="en-US"/>
          </a:p>
        </p:txBody>
      </p:sp>
    </p:spTree>
  </p:cSld>
  <p:clrMap bg1="lt1" tx1="dk1" bg2="lt2" tx2="dk2" accent1="accent1" accent2="accent2" accent3="accent3" accent4="accent4" accent5="accent5" accent6="accent6" hlink="hlink" folHlink="folHlink"/>
  <p:sldLayoutIdLst>
    <p:sldLayoutId id="2147484592" r:id="rId1"/>
    <p:sldLayoutId id="2147484593" r:id="rId2"/>
    <p:sldLayoutId id="2147484594" r:id="rId3"/>
    <p:sldLayoutId id="2147484595" r:id="rId4"/>
    <p:sldLayoutId id="2147484596" r:id="rId5"/>
    <p:sldLayoutId id="2147484597" r:id="rId6"/>
    <p:sldLayoutId id="2147484598" r:id="rId7"/>
    <p:sldLayoutId id="2147484599" r:id="rId8"/>
    <p:sldLayoutId id="2147484600" r:id="rId9"/>
    <p:sldLayoutId id="2147484601" r:id="rId10"/>
    <p:sldLayoutId id="2147484602"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F4C98-13E1-413B-AFD3-A82EF6787ADC}" type="datetime5">
              <a:rPr lang="en-US" smtClean="0"/>
              <a:pPr/>
              <a:t>27-Jan-23</a:t>
            </a:fld>
            <a:endParaRPr lang="en-US"/>
          </a:p>
        </p:txBody>
      </p:sp>
    </p:spTree>
  </p:cSld>
  <p:clrMap bg1="lt1" tx1="dk1" bg2="lt2" tx2="dk2" accent1="accent1" accent2="accent2" accent3="accent3" accent4="accent4" accent5="accent5" accent6="accent6" hlink="hlink" folHlink="folHlink"/>
  <p:sldLayoutIdLst>
    <p:sldLayoutId id="2147484580" r:id="rId1"/>
    <p:sldLayoutId id="2147484581" r:id="rId2"/>
    <p:sldLayoutId id="2147484582" r:id="rId3"/>
    <p:sldLayoutId id="2147484583" r:id="rId4"/>
    <p:sldLayoutId id="2147484584" r:id="rId5"/>
    <p:sldLayoutId id="2147484585" r:id="rId6"/>
    <p:sldLayoutId id="2147484586" r:id="rId7"/>
    <p:sldLayoutId id="2147484587" r:id="rId8"/>
    <p:sldLayoutId id="2147484588" r:id="rId9"/>
    <p:sldLayoutId id="2147484589" r:id="rId10"/>
    <p:sldLayoutId id="2147484590"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3" name="Subtitle 2"/>
          <p:cNvSpPr>
            <a:spLocks noGrp="1"/>
          </p:cNvSpPr>
          <p:nvPr>
            <p:ph type="subTitle" idx="1"/>
          </p:nvPr>
        </p:nvSpPr>
        <p:spPr>
          <a:xfrm>
            <a:off x="763217" y="332656"/>
            <a:ext cx="8153400" cy="5614990"/>
          </a:xfrm>
          <a:noFill/>
          <a:ln>
            <a:noFill/>
          </a:ln>
        </p:spPr>
        <p:txBody>
          <a:bodyPr/>
          <a:lstStyle/>
          <a:p>
            <a:r>
              <a:rPr lang="en-IN" b="1" dirty="0">
                <a:solidFill>
                  <a:schemeClr val="accent1"/>
                </a:solidFill>
                <a:latin typeface="Times New Roman" panose="02020603050405020304" pitchFamily="18" charset="0"/>
                <a:cs typeface="Times New Roman" panose="02020603050405020304" pitchFamily="18" charset="0"/>
              </a:rPr>
              <a:t> </a:t>
            </a:r>
          </a:p>
          <a:p>
            <a:pPr marL="0" marR="0" algn="ctr">
              <a:lnSpc>
                <a:spcPct val="115000"/>
              </a:lnSpc>
              <a:spcBef>
                <a:spcPts val="0"/>
              </a:spcBef>
              <a:spcAft>
                <a:spcPts val="0"/>
              </a:spcAft>
            </a:pPr>
            <a:r>
              <a:rPr lang="en-US" sz="2800" dirty="0">
                <a:latin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IPL ANALYSIS AND DASHBOARD CREATION</a:t>
            </a:r>
            <a:endParaRPr lang="en-US" sz="2400" dirty="0">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20ADC33 – DATA  ANALYSIS</a:t>
            </a:r>
          </a:p>
          <a:p>
            <a:pPr algn="ctr"/>
            <a:endParaRPr lang="en-US" sz="28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TEAM MEMBERS</a:t>
            </a:r>
          </a:p>
          <a:p>
            <a:pPr algn="ctr"/>
            <a:r>
              <a:rPr lang="en-US" sz="2800" dirty="0">
                <a:latin typeface="Times New Roman" panose="02020603050405020304" pitchFamily="18" charset="0"/>
                <a:cs typeface="Times New Roman" panose="02020603050405020304" pitchFamily="18" charset="0"/>
              </a:rPr>
              <a:t> </a:t>
            </a:r>
          </a:p>
          <a:p>
            <a:pPr marL="0" marR="0" algn="ctr">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DEEPAN RAJ. S (21ADR010)</a:t>
            </a:r>
          </a:p>
          <a:p>
            <a:pPr marL="0" marR="0" algn="ctr">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ASWATH. M (21ADR005)</a:t>
            </a:r>
          </a:p>
          <a:p>
            <a:pPr marL="0" marR="0" algn="ctr">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PAVITHRA (21ADL063)</a:t>
            </a:r>
          </a:p>
          <a:p>
            <a:pPr marL="0" marR="0" algn="ctr">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VEENAS KUMAR. S (21ADR058)</a:t>
            </a:r>
          </a:p>
          <a:p>
            <a:pPr marL="0" marR="0" algn="ctr">
              <a:lnSpc>
                <a:spcPct val="115000"/>
              </a:lnSpc>
              <a:spcBef>
                <a:spcPts val="0"/>
              </a:spcBef>
              <a:spcAft>
                <a:spcPts val="0"/>
              </a:spcAft>
            </a:pP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Department of AI</a:t>
            </a:r>
          </a:p>
          <a:p>
            <a:pPr algn="ct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Kongu</a:t>
            </a:r>
            <a:r>
              <a:rPr lang="en-US" sz="2800" dirty="0">
                <a:latin typeface="Times New Roman" panose="02020603050405020304" pitchFamily="18" charset="0"/>
                <a:cs typeface="Times New Roman" panose="02020603050405020304" pitchFamily="18" charset="0"/>
              </a:rPr>
              <a:t> Engineering College, </a:t>
            </a:r>
            <a:r>
              <a:rPr lang="en-US" sz="2800" dirty="0" err="1">
                <a:latin typeface="Times New Roman" panose="02020603050405020304" pitchFamily="18" charset="0"/>
                <a:cs typeface="Times New Roman" panose="02020603050405020304" pitchFamily="18" charset="0"/>
              </a:rPr>
              <a:t>Perundurai</a:t>
            </a: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	</a:t>
            </a:r>
            <a:endParaRPr lang="en-US" sz="3200" dirty="0"/>
          </a:p>
        </p:txBody>
      </p:sp>
      <p:pic>
        <p:nvPicPr>
          <p:cNvPr id="2097152" name="Picture 6" descr="klogo copy.png"/>
          <p:cNvPicPr>
            <a:picLocks noChangeAspect="1"/>
          </p:cNvPicPr>
          <p:nvPr/>
        </p:nvPicPr>
        <p:blipFill>
          <a:blip r:embed="rId3" cstate="print"/>
          <a:stretch>
            <a:fillRect/>
          </a:stretch>
        </p:blipFill>
        <p:spPr>
          <a:xfrm>
            <a:off x="228600" y="25400"/>
            <a:ext cx="1374249" cy="1066800"/>
          </a:xfrm>
          <a:prstGeom prst="rect">
            <a:avLst/>
          </a:prstGeom>
        </p:spPr>
      </p:pic>
      <p:pic>
        <p:nvPicPr>
          <p:cNvPr id="2097153" name="Picture 8" descr="kec2blackborder png.PNG"/>
          <p:cNvPicPr>
            <a:picLocks noChangeAspect="1"/>
          </p:cNvPicPr>
          <p:nvPr/>
        </p:nvPicPr>
        <p:blipFill>
          <a:blip r:embed="rId4" cstate="print"/>
          <a:stretch>
            <a:fillRect/>
          </a:stretch>
        </p:blipFill>
        <p:spPr>
          <a:xfrm>
            <a:off x="609600" y="4512621"/>
            <a:ext cx="1479013" cy="1841384"/>
          </a:xfrm>
          <a:prstGeom prst="rect">
            <a:avLst/>
          </a:prstGeom>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229600" cy="1143000"/>
          </a:xfrm>
        </p:spPr>
        <p:txBody>
          <a:bodyPr/>
          <a:lstStyle/>
          <a:p>
            <a:pPr algn="ctr"/>
            <a:r>
              <a:rPr lang="en-US" b="1" dirty="0"/>
              <a:t>Problem Statement</a:t>
            </a:r>
            <a:endParaRPr lang="en-IN" b="1" dirty="0"/>
          </a:p>
        </p:txBody>
      </p:sp>
      <p:sp>
        <p:nvSpPr>
          <p:cNvPr id="4" name="Date Placeholder 3"/>
          <p:cNvSpPr>
            <a:spLocks noGrp="1"/>
          </p:cNvSpPr>
          <p:nvPr>
            <p:ph type="dt" sz="half" idx="10"/>
          </p:nvPr>
        </p:nvSpPr>
        <p:spPr/>
        <p:txBody>
          <a:bodyPr/>
          <a:lstStyle/>
          <a:p>
            <a:pPr>
              <a:defRPr/>
            </a:pPr>
            <a:fld id="{200CB9D6-18FE-4072-B254-084C54278916}" type="datetime5">
              <a:rPr lang="en-US" smtClean="0"/>
              <a:pPr>
                <a:defRPr/>
              </a:pPr>
              <a:t>27-Jan-23</a:t>
            </a:fld>
            <a:endParaRPr lang="en-US"/>
          </a:p>
        </p:txBody>
      </p:sp>
      <p:sp>
        <p:nvSpPr>
          <p:cNvPr id="5" name="TextBox 4">
            <a:extLst>
              <a:ext uri="{FF2B5EF4-FFF2-40B4-BE49-F238E27FC236}">
                <a16:creationId xmlns:a16="http://schemas.microsoft.com/office/drawing/2014/main" id="{2304AEF6-034F-C867-736F-FA341FE9DCB0}"/>
              </a:ext>
            </a:extLst>
          </p:cNvPr>
          <p:cNvSpPr txBox="1"/>
          <p:nvPr/>
        </p:nvSpPr>
        <p:spPr>
          <a:xfrm>
            <a:off x="1475656" y="1819860"/>
            <a:ext cx="6840760" cy="4524315"/>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374151"/>
                </a:solidFill>
                <a:effectLst/>
                <a:latin typeface="Cambria" panose="02040503050406030204" pitchFamily="18" charset="0"/>
                <a:ea typeface="Cambria" panose="02040503050406030204" pitchFamily="18" charset="0"/>
              </a:rPr>
              <a:t>The Indian Premier League (IPL) is one of the most popular and lucrative cricket leagues in the world.</a:t>
            </a:r>
          </a:p>
          <a:p>
            <a:endParaRPr lang="en-US" b="0" i="0" dirty="0">
              <a:solidFill>
                <a:srgbClr val="374151"/>
              </a:solidFill>
              <a:effectLst/>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0" i="0" dirty="0">
                <a:solidFill>
                  <a:srgbClr val="374151"/>
                </a:solidFill>
                <a:effectLst/>
                <a:latin typeface="Cambria" panose="02040503050406030204" pitchFamily="18" charset="0"/>
                <a:ea typeface="Cambria" panose="02040503050406030204" pitchFamily="18" charset="0"/>
              </a:rPr>
              <a:t> However, despite its popularity, there is a lack of comprehensive data analysis and visualization tools available for fans and analysts to gain insights into the performance of teams and players.</a:t>
            </a:r>
          </a:p>
          <a:p>
            <a:endParaRPr lang="en-US" b="0" i="0" dirty="0">
              <a:solidFill>
                <a:srgbClr val="374151"/>
              </a:solidFill>
              <a:effectLst/>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0" i="0" dirty="0">
                <a:solidFill>
                  <a:srgbClr val="374151"/>
                </a:solidFill>
                <a:effectLst/>
                <a:latin typeface="Söhne"/>
              </a:rPr>
              <a:t>This problem statement aims to address this gap by creating a data analysis dashboard for IPL  that can be used to visualize and analyze key performance metrics and trends from the league's history.</a:t>
            </a:r>
          </a:p>
          <a:p>
            <a:pPr marL="285750" indent="-285750">
              <a:buFont typeface="Wingdings" panose="05000000000000000000" pitchFamily="2" charset="2"/>
              <a:buChar char="Ø"/>
            </a:pPr>
            <a:endParaRPr lang="en-US" dirty="0">
              <a:solidFill>
                <a:srgbClr val="374151"/>
              </a:solidFill>
              <a:latin typeface="Söhne"/>
              <a:ea typeface="Cambria" panose="02040503050406030204" pitchFamily="18" charset="0"/>
            </a:endParaRPr>
          </a:p>
          <a:p>
            <a:pPr marL="285750" indent="-285750">
              <a:buFont typeface="Wingdings" panose="05000000000000000000" pitchFamily="2" charset="2"/>
              <a:buChar char="Ø"/>
            </a:pPr>
            <a:r>
              <a:rPr lang="en-US" b="0" i="0" dirty="0">
                <a:solidFill>
                  <a:srgbClr val="374151"/>
                </a:solidFill>
                <a:effectLst/>
                <a:latin typeface="Söhne"/>
              </a:rPr>
              <a:t>the goal of this project is to provide a valuable tool for understanding and analyzing the performance of teams and players in the IPL, and to enhance the overall fan experience of the league.</a:t>
            </a:r>
            <a:endParaRPr lang="en-US" b="0" i="0" dirty="0">
              <a:solidFill>
                <a:srgbClr val="374151"/>
              </a:solidFill>
              <a:effectLst/>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endParaRPr lang="LID4096"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11181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lstStyle/>
          <a:p>
            <a:pPr algn="ctr"/>
            <a:r>
              <a:rPr lang="en-US" b="1" dirty="0"/>
              <a:t>Introduction</a:t>
            </a:r>
            <a:endParaRPr lang="en-IN" b="1" dirty="0"/>
          </a:p>
        </p:txBody>
      </p:sp>
      <p:sp>
        <p:nvSpPr>
          <p:cNvPr id="4" name="Date Placeholder 3"/>
          <p:cNvSpPr>
            <a:spLocks noGrp="1"/>
          </p:cNvSpPr>
          <p:nvPr>
            <p:ph type="dt" sz="half" idx="10"/>
          </p:nvPr>
        </p:nvSpPr>
        <p:spPr/>
        <p:txBody>
          <a:bodyPr/>
          <a:lstStyle/>
          <a:p>
            <a:pPr>
              <a:defRPr/>
            </a:pPr>
            <a:fld id="{200CB9D6-18FE-4072-B254-084C54278916}" type="datetime5">
              <a:rPr lang="en-US" smtClean="0"/>
              <a:pPr>
                <a:defRPr/>
              </a:pPr>
              <a:t>27-Jan-23</a:t>
            </a:fld>
            <a:endParaRPr lang="en-US"/>
          </a:p>
        </p:txBody>
      </p:sp>
      <p:sp>
        <p:nvSpPr>
          <p:cNvPr id="6" name="TextBox 5">
            <a:extLst>
              <a:ext uri="{FF2B5EF4-FFF2-40B4-BE49-F238E27FC236}">
                <a16:creationId xmlns:a16="http://schemas.microsoft.com/office/drawing/2014/main" id="{0C5495C3-8B85-1F60-43EE-E97CD9A406C0}"/>
              </a:ext>
            </a:extLst>
          </p:cNvPr>
          <p:cNvSpPr txBox="1"/>
          <p:nvPr/>
        </p:nvSpPr>
        <p:spPr>
          <a:xfrm>
            <a:off x="1331640" y="1331235"/>
            <a:ext cx="7056784" cy="5909310"/>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solidFill>
                  <a:srgbClr val="202122"/>
                </a:solidFill>
                <a:effectLst/>
                <a:latin typeface="Times New Roman" panose="02020603050405020304" pitchFamily="18" charset="0"/>
                <a:ea typeface="Times New Roman" panose="02020603050405020304" pitchFamily="18" charset="0"/>
              </a:rPr>
              <a:t>A data analysis dashboard may be created to evaluate the performance of the teams and players in the IPL. A multitude of data and insights, such as team and player statistics, performance measures, and current data, may be found on this dashboard.</a:t>
            </a:r>
          </a:p>
          <a:p>
            <a:endParaRPr lang="en-US" sz="1800" dirty="0">
              <a:solidFill>
                <a:srgbClr val="202122"/>
              </a:solidFill>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800" dirty="0">
                <a:solidFill>
                  <a:srgbClr val="202122"/>
                </a:solidFill>
                <a:effectLst/>
                <a:latin typeface="Times New Roman" panose="02020603050405020304" pitchFamily="18" charset="0"/>
                <a:ea typeface="Times New Roman" panose="02020603050405020304" pitchFamily="18" charset="0"/>
              </a:rPr>
              <a:t>The dashboard may be made to be interactive and user-friendly, enabling users to quickly filter and sort data by several criteria including team, player, season, and kind of match.</a:t>
            </a:r>
          </a:p>
          <a:p>
            <a:pPr marL="285750" indent="-285750">
              <a:buFont typeface="Wingdings" panose="05000000000000000000" pitchFamily="2" charset="2"/>
              <a:buChar char="Ø"/>
            </a:pPr>
            <a:endParaRPr lang="en-US" dirty="0">
              <a:solidFill>
                <a:srgbClr val="202122"/>
              </a:solidFill>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800" dirty="0">
                <a:solidFill>
                  <a:srgbClr val="202122"/>
                </a:solidFill>
                <a:effectLst/>
                <a:latin typeface="Times New Roman" panose="02020603050405020304" pitchFamily="18" charset="0"/>
                <a:ea typeface="Times New Roman" panose="02020603050405020304" pitchFamily="18" charset="0"/>
              </a:rPr>
              <a:t> To make the data more comprehensible and usable, the dashboard might also incorporate visuals like charts and graphs</a:t>
            </a:r>
          </a:p>
          <a:p>
            <a:pPr marL="285750" indent="-285750">
              <a:buFont typeface="Wingdings" panose="05000000000000000000" pitchFamily="2" charset="2"/>
              <a:buChar char="Ø"/>
            </a:pPr>
            <a:endParaRPr lang="en-US" dirty="0">
              <a:solidFill>
                <a:srgbClr val="202122"/>
              </a:solidFill>
              <a:latin typeface="Times New Roman" panose="02020603050405020304" pitchFamily="18" charset="0"/>
              <a:ea typeface="Times New Roman" panose="02020603050405020304" pitchFamily="18" charset="0"/>
            </a:endParaRPr>
          </a:p>
          <a:p>
            <a:pPr marL="285750" marR="0" indent="-285750" algn="just">
              <a:spcBef>
                <a:spcPts val="0"/>
              </a:spcBef>
              <a:spcAft>
                <a:spcPts val="0"/>
              </a:spcAft>
              <a:buFont typeface="Wingdings" panose="05000000000000000000" pitchFamily="2" charset="2"/>
              <a:buChar char="Ø"/>
            </a:pPr>
            <a:r>
              <a:rPr lang="en-US" sz="1800" dirty="0">
                <a:solidFill>
                  <a:srgbClr val="202122"/>
                </a:solidFill>
                <a:effectLst/>
                <a:latin typeface="Times New Roman" panose="02020603050405020304" pitchFamily="18" charset="0"/>
                <a:ea typeface="Times New Roman" panose="02020603050405020304" pitchFamily="18" charset="0"/>
              </a:rPr>
              <a:t>On the dashboard, one can evaluate a number of important parameters, such as:</a:t>
            </a:r>
            <a:endParaRPr lang="en-US" sz="1800" dirty="0">
              <a:effectLst/>
              <a:latin typeface="Times New Roman" panose="02020603050405020304" pitchFamily="18" charset="0"/>
              <a:ea typeface="Times New Roman" panose="02020603050405020304" pitchFamily="18" charset="0"/>
            </a:endParaRPr>
          </a:p>
          <a:p>
            <a:pPr marL="742950" lvl="1" indent="-285750" algn="just">
              <a:spcBef>
                <a:spcPts val="0"/>
              </a:spcBef>
              <a:spcAft>
                <a:spcPts val="0"/>
              </a:spcAft>
              <a:buFont typeface="Arial" panose="020B0604020202020204" pitchFamily="34" charset="0"/>
              <a:buChar char="•"/>
            </a:pPr>
            <a:r>
              <a:rPr lang="en-US" dirty="0">
                <a:solidFill>
                  <a:srgbClr val="202122"/>
                </a:solidFill>
                <a:latin typeface="Times New Roman" panose="02020603050405020304" pitchFamily="18" charset="0"/>
                <a:ea typeface="Times New Roman" panose="02020603050405020304" pitchFamily="18" charset="0"/>
              </a:rPr>
              <a:t>Batting average</a:t>
            </a:r>
            <a:r>
              <a:rPr lang="en-US" dirty="0">
                <a:solidFill>
                  <a:srgbClr val="202122"/>
                </a:solidFill>
                <a:effectLst/>
                <a:latin typeface="Times New Roman" panose="02020603050405020304" pitchFamily="18" charset="0"/>
                <a:ea typeface="Times New Roman" panose="02020603050405020304" pitchFamily="18" charset="0"/>
              </a:rPr>
              <a:t> and bowling average.</a:t>
            </a:r>
            <a:endParaRPr lang="en-US" dirty="0">
              <a:effectLst/>
              <a:latin typeface="Times New Roman" panose="02020603050405020304" pitchFamily="18" charset="0"/>
              <a:ea typeface="Times New Roman" panose="02020603050405020304" pitchFamily="18" charset="0"/>
            </a:endParaRPr>
          </a:p>
          <a:p>
            <a:pPr marL="742950" lvl="1" indent="-285750" algn="just">
              <a:spcBef>
                <a:spcPts val="0"/>
              </a:spcBef>
              <a:spcAft>
                <a:spcPts val="0"/>
              </a:spcAft>
              <a:buFont typeface="Arial" panose="020B0604020202020204" pitchFamily="34" charset="0"/>
              <a:buChar char="•"/>
            </a:pPr>
            <a:r>
              <a:rPr lang="en-US" dirty="0">
                <a:solidFill>
                  <a:srgbClr val="202122"/>
                </a:solidFill>
                <a:effectLst/>
                <a:latin typeface="Times New Roman" panose="02020603050405020304" pitchFamily="18" charset="0"/>
                <a:ea typeface="Times New Roman" panose="02020603050405020304" pitchFamily="18" charset="0"/>
              </a:rPr>
              <a:t>strike rate and the economy rate.</a:t>
            </a:r>
            <a:endParaRPr lang="en-US" dirty="0">
              <a:effectLst/>
              <a:latin typeface="Times New Roman" panose="02020603050405020304" pitchFamily="18" charset="0"/>
              <a:ea typeface="Times New Roman" panose="02020603050405020304" pitchFamily="18" charset="0"/>
            </a:endParaRPr>
          </a:p>
          <a:p>
            <a:pPr marL="742950" lvl="1" indent="-285750" algn="just">
              <a:spcBef>
                <a:spcPts val="0"/>
              </a:spcBef>
              <a:spcAft>
                <a:spcPts val="0"/>
              </a:spcAft>
              <a:buFont typeface="Arial" panose="020B0604020202020204" pitchFamily="34" charset="0"/>
              <a:buChar char="•"/>
            </a:pPr>
            <a:r>
              <a:rPr lang="en-US" dirty="0">
                <a:solidFill>
                  <a:srgbClr val="202122"/>
                </a:solidFill>
                <a:effectLst/>
                <a:latin typeface="Times New Roman" panose="02020603050405020304" pitchFamily="18" charset="0"/>
                <a:ea typeface="Times New Roman" panose="02020603050405020304" pitchFamily="18" charset="0"/>
              </a:rPr>
              <a:t>Runs scored and wickets taken.</a:t>
            </a:r>
            <a:endParaRPr lang="en-US" dirty="0">
              <a:effectLst/>
              <a:latin typeface="Times New Roman" panose="02020603050405020304" pitchFamily="18" charset="0"/>
              <a:ea typeface="Times New Roman" panose="02020603050405020304" pitchFamily="18" charset="0"/>
            </a:endParaRPr>
          </a:p>
          <a:p>
            <a:pPr marL="742950" lvl="1" indent="-285750" algn="just">
              <a:spcBef>
                <a:spcPts val="0"/>
              </a:spcBef>
              <a:spcAft>
                <a:spcPts val="0"/>
              </a:spcAft>
              <a:buFont typeface="Arial" panose="020B0604020202020204" pitchFamily="34" charset="0"/>
              <a:buChar char="•"/>
            </a:pPr>
            <a:r>
              <a:rPr lang="en-US" dirty="0">
                <a:solidFill>
                  <a:srgbClr val="202122"/>
                </a:solidFill>
                <a:effectLst/>
                <a:latin typeface="Times New Roman" panose="02020603050405020304" pitchFamily="18" charset="0"/>
                <a:ea typeface="Times New Roman" panose="02020603050405020304" pitchFamily="18" charset="0"/>
              </a:rPr>
              <a:t>Fielding data.</a:t>
            </a:r>
            <a:endParaRPr lang="en-US"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a:p>
            <a:endParaRPr lang="LID4096" dirty="0"/>
          </a:p>
        </p:txBody>
      </p:sp>
    </p:spTree>
    <p:extLst>
      <p:ext uri="{BB962C8B-B14F-4D97-AF65-F5344CB8AC3E}">
        <p14:creationId xmlns:p14="http://schemas.microsoft.com/office/powerpoint/2010/main" val="2813211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0"/>
            <a:ext cx="8001000" cy="990600"/>
          </a:xfrm>
        </p:spPr>
        <p:txBody>
          <a:bodyPr/>
          <a:lstStyle/>
          <a:p>
            <a:pPr algn="ctr"/>
            <a:r>
              <a:rPr lang="en-US" b="1" dirty="0"/>
              <a:t>Business Objective</a:t>
            </a:r>
          </a:p>
        </p:txBody>
      </p:sp>
      <p:sp>
        <p:nvSpPr>
          <p:cNvPr id="7" name="Date Placeholder 6"/>
          <p:cNvSpPr>
            <a:spLocks noGrp="1"/>
          </p:cNvSpPr>
          <p:nvPr>
            <p:ph type="dt" sz="half" idx="10"/>
          </p:nvPr>
        </p:nvSpPr>
        <p:spPr/>
        <p:txBody>
          <a:bodyPr/>
          <a:lstStyle/>
          <a:p>
            <a:pPr>
              <a:defRPr/>
            </a:pPr>
            <a:fld id="{0CB5CA0B-DC06-4C77-BC66-DD28C38E9103}" type="datetime1">
              <a:rPr lang="en-US" smtClean="0"/>
              <a:pPr>
                <a:defRPr/>
              </a:pPr>
              <a:t>1/27/2023</a:t>
            </a:fld>
            <a:endParaRPr lang="en-US" dirty="0"/>
          </a:p>
        </p:txBody>
      </p:sp>
      <p:sp>
        <p:nvSpPr>
          <p:cNvPr id="3" name="TextBox 2">
            <a:extLst>
              <a:ext uri="{FF2B5EF4-FFF2-40B4-BE49-F238E27FC236}">
                <a16:creationId xmlns:a16="http://schemas.microsoft.com/office/drawing/2014/main" id="{C9AD205F-C389-BF51-6455-3B25B4C22481}"/>
              </a:ext>
            </a:extLst>
          </p:cNvPr>
          <p:cNvSpPr txBox="1"/>
          <p:nvPr/>
        </p:nvSpPr>
        <p:spPr>
          <a:xfrm>
            <a:off x="1464702" y="1268760"/>
            <a:ext cx="7200800" cy="5909310"/>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374151"/>
                </a:solidFill>
                <a:effectLst/>
                <a:latin typeface="Söhne"/>
              </a:rPr>
              <a:t>Analyze data on player recruitment and transfer activity to identify potential acquisition targets and improve team roster composition.</a:t>
            </a:r>
          </a:p>
          <a:p>
            <a:pPr marL="285750" indent="-285750">
              <a:buFont typeface="Wingdings" panose="05000000000000000000" pitchFamily="2" charset="2"/>
              <a:buChar char="Ø"/>
            </a:pPr>
            <a:endParaRPr lang="en-US" dirty="0">
              <a:solidFill>
                <a:srgbClr val="374151"/>
              </a:solidFill>
              <a:latin typeface="Söhne"/>
            </a:endParaRPr>
          </a:p>
          <a:p>
            <a:pPr marL="285750" indent="-285750">
              <a:buFont typeface="Wingdings" panose="05000000000000000000" pitchFamily="2" charset="2"/>
              <a:buChar char="Ø"/>
            </a:pPr>
            <a:r>
              <a:rPr lang="en-US" b="0" i="0" dirty="0">
                <a:solidFill>
                  <a:srgbClr val="374151"/>
                </a:solidFill>
                <a:effectLst/>
                <a:latin typeface="Söhne"/>
              </a:rPr>
              <a:t>Monitor and evaluate the effectiveness of coaching and training programs to identify areas for improvement and optimize player development.</a:t>
            </a:r>
          </a:p>
          <a:p>
            <a:pPr marL="285750" indent="-285750">
              <a:buFont typeface="Wingdings" panose="05000000000000000000" pitchFamily="2" charset="2"/>
              <a:buChar char="Ø"/>
            </a:pPr>
            <a:endParaRPr lang="en-US" b="0" i="0" dirty="0">
              <a:solidFill>
                <a:srgbClr val="374151"/>
              </a:solidFill>
              <a:effectLst/>
              <a:latin typeface="Söhne"/>
            </a:endParaRPr>
          </a:p>
          <a:p>
            <a:pPr marL="285750" indent="-285750">
              <a:buFont typeface="Wingdings" panose="05000000000000000000" pitchFamily="2" charset="2"/>
              <a:buChar char="Ø"/>
            </a:pPr>
            <a:r>
              <a:rPr lang="en-US" b="0" i="0" dirty="0">
                <a:solidFill>
                  <a:srgbClr val="374151"/>
                </a:solidFill>
                <a:effectLst/>
                <a:latin typeface="Söhne"/>
              </a:rPr>
              <a:t>Identify key trends and patterns in team performance and player statistics to inform strategic decisions and improve team performance.</a:t>
            </a:r>
            <a:endParaRPr lang="en-US" dirty="0">
              <a:solidFill>
                <a:srgbClr val="374151"/>
              </a:solidFill>
              <a:latin typeface="Söhne"/>
            </a:endParaRPr>
          </a:p>
          <a:p>
            <a:endParaRPr lang="en-US" b="0" i="0" dirty="0">
              <a:solidFill>
                <a:srgbClr val="374151"/>
              </a:solidFill>
              <a:effectLst/>
              <a:latin typeface="Söhne"/>
            </a:endParaRPr>
          </a:p>
          <a:p>
            <a:pPr marL="285750" indent="-285750">
              <a:buFont typeface="Wingdings" panose="05000000000000000000" pitchFamily="2" charset="2"/>
              <a:buChar char="Ø"/>
            </a:pPr>
            <a:r>
              <a:rPr lang="en-US" b="0" i="0" dirty="0">
                <a:solidFill>
                  <a:srgbClr val="374151"/>
                </a:solidFill>
                <a:effectLst/>
                <a:latin typeface="Söhne"/>
              </a:rPr>
              <a:t>Track and analyze revenue streams, including ticket sales, merchandise, and sponsorship deals, to optimize revenue generation and maximize profitability.</a:t>
            </a:r>
          </a:p>
          <a:p>
            <a:pPr marL="285750" indent="-285750">
              <a:buFont typeface="Wingdings" panose="05000000000000000000" pitchFamily="2" charset="2"/>
              <a:buChar char="Ø"/>
            </a:pPr>
            <a:endParaRPr lang="en-US" dirty="0">
              <a:solidFill>
                <a:srgbClr val="374151"/>
              </a:solidFill>
              <a:latin typeface="Söhne"/>
            </a:endParaRPr>
          </a:p>
          <a:p>
            <a:pPr marL="285750" indent="-285750">
              <a:buFont typeface="Wingdings" panose="05000000000000000000" pitchFamily="2" charset="2"/>
              <a:buChar char="Ø"/>
            </a:pPr>
            <a:r>
              <a:rPr lang="en-US" b="0" i="0" dirty="0">
                <a:solidFill>
                  <a:srgbClr val="374151"/>
                </a:solidFill>
                <a:effectLst/>
                <a:latin typeface="Söhne"/>
              </a:rPr>
              <a:t>Monitor and evaluate the effectiveness of league-wide initiatives, such as rule changes or marketing campaigns, to identify areas for improvement and optimize league performance.</a:t>
            </a:r>
          </a:p>
          <a:p>
            <a:pPr marL="285750" indent="-285750">
              <a:buFont typeface="Wingdings" panose="05000000000000000000" pitchFamily="2" charset="2"/>
              <a:buChar char="Ø"/>
            </a:pPr>
            <a:endParaRPr lang="en-US" b="0" i="0" dirty="0">
              <a:solidFill>
                <a:srgbClr val="374151"/>
              </a:solidFill>
              <a:effectLst/>
              <a:latin typeface="Söhne"/>
            </a:endParaRPr>
          </a:p>
          <a:p>
            <a:endParaRPr lang="en-US" dirty="0">
              <a:solidFill>
                <a:srgbClr val="374151"/>
              </a:solidFill>
              <a:latin typeface="Söhne"/>
            </a:endParaRPr>
          </a:p>
          <a:p>
            <a:pPr marL="285750" indent="-285750">
              <a:buFont typeface="Wingdings" panose="05000000000000000000" pitchFamily="2" charset="2"/>
              <a:buChar char="Ø"/>
            </a:pPr>
            <a:endParaRPr lang="en-US" b="0" i="0" dirty="0">
              <a:solidFill>
                <a:srgbClr val="374151"/>
              </a:solidFill>
              <a:effectLst/>
              <a:latin typeface="Söhne"/>
            </a:endParaRPr>
          </a:p>
          <a:p>
            <a:pPr marL="285750" indent="-285750">
              <a:buFont typeface="Wingdings" panose="05000000000000000000" pitchFamily="2" charset="2"/>
              <a:buChar char="Ø"/>
            </a:pPr>
            <a:endParaRPr lang="LID4096" dirty="0"/>
          </a:p>
        </p:txBody>
      </p:sp>
    </p:spTree>
    <p:extLst>
      <p:ext uri="{BB962C8B-B14F-4D97-AF65-F5344CB8AC3E}">
        <p14:creationId xmlns:p14="http://schemas.microsoft.com/office/powerpoint/2010/main" val="2021849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720080"/>
          </a:xfrm>
        </p:spPr>
        <p:txBody>
          <a:bodyPr/>
          <a:lstStyle/>
          <a:p>
            <a:pPr algn="ctr"/>
            <a:r>
              <a:rPr lang="en-US" b="1" dirty="0"/>
              <a:t>Dashboard</a:t>
            </a:r>
            <a:endParaRPr lang="en-IN" b="1" dirty="0"/>
          </a:p>
        </p:txBody>
      </p:sp>
      <p:sp>
        <p:nvSpPr>
          <p:cNvPr id="4" name="Date Placeholder 3"/>
          <p:cNvSpPr>
            <a:spLocks noGrp="1"/>
          </p:cNvSpPr>
          <p:nvPr>
            <p:ph type="dt" sz="half" idx="10"/>
          </p:nvPr>
        </p:nvSpPr>
        <p:spPr/>
        <p:txBody>
          <a:bodyPr/>
          <a:lstStyle/>
          <a:p>
            <a:pPr>
              <a:defRPr/>
            </a:pPr>
            <a:fld id="{200CB9D6-18FE-4072-B254-084C54278916}" type="datetime5">
              <a:rPr lang="en-US" smtClean="0"/>
              <a:pPr>
                <a:defRPr/>
              </a:pPr>
              <a:t>27-Jan-23</a:t>
            </a:fld>
            <a:endParaRPr lang="en-US"/>
          </a:p>
        </p:txBody>
      </p:sp>
      <p:pic>
        <p:nvPicPr>
          <p:cNvPr id="7" name="Picture 6">
            <a:extLst>
              <a:ext uri="{FF2B5EF4-FFF2-40B4-BE49-F238E27FC236}">
                <a16:creationId xmlns:a16="http://schemas.microsoft.com/office/drawing/2014/main" id="{9688D5C8-6AE7-AED4-23A5-0EC4902F4F79}"/>
              </a:ext>
            </a:extLst>
          </p:cNvPr>
          <p:cNvPicPr>
            <a:picLocks noChangeAspect="1"/>
          </p:cNvPicPr>
          <p:nvPr/>
        </p:nvPicPr>
        <p:blipFill rotWithShape="1">
          <a:blip r:embed="rId2">
            <a:extLst>
              <a:ext uri="{28A0092B-C50C-407E-A947-70E740481C1C}">
                <a14:useLocalDpi xmlns:a14="http://schemas.microsoft.com/office/drawing/2010/main" val="0"/>
              </a:ext>
            </a:extLst>
          </a:blip>
          <a:srcRect r="4806" b="16667"/>
          <a:stretch/>
        </p:blipFill>
        <p:spPr>
          <a:xfrm>
            <a:off x="755576" y="1268760"/>
            <a:ext cx="8261142" cy="4896544"/>
          </a:xfrm>
          <a:prstGeom prst="rect">
            <a:avLst/>
          </a:prstGeom>
        </p:spPr>
      </p:pic>
    </p:spTree>
    <p:extLst>
      <p:ext uri="{BB962C8B-B14F-4D97-AF65-F5344CB8AC3E}">
        <p14:creationId xmlns:p14="http://schemas.microsoft.com/office/powerpoint/2010/main" val="908032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095D-F963-75F4-4B86-45EA52DC3032}"/>
              </a:ext>
            </a:extLst>
          </p:cNvPr>
          <p:cNvSpPr>
            <a:spLocks noGrp="1"/>
          </p:cNvSpPr>
          <p:nvPr>
            <p:ph type="title"/>
          </p:nvPr>
        </p:nvSpPr>
        <p:spPr>
          <a:xfrm>
            <a:off x="731609" y="260648"/>
            <a:ext cx="8305800" cy="500202"/>
          </a:xfrm>
        </p:spPr>
        <p:txBody>
          <a:bodyPr>
            <a:normAutofit fontScale="90000"/>
          </a:bodyPr>
          <a:lstStyle/>
          <a:p>
            <a:r>
              <a:rPr kumimoji="0" lang="en-US" sz="3200" b="1" i="0" u="none" strike="noStrike" kern="1200" cap="none" spc="0" normalizeH="0" baseline="0" noProof="0" dirty="0">
                <a:ln>
                  <a:noFill/>
                </a:ln>
                <a:solidFill>
                  <a:srgbClr val="0F6FC6"/>
                </a:solidFill>
                <a:effectLst/>
                <a:uLnTx/>
                <a:uFillTx/>
                <a:latin typeface="Arial"/>
                <a:ea typeface="+mj-ea"/>
                <a:cs typeface="+mj-cs"/>
              </a:rPr>
              <a:t>			Dashboard</a:t>
            </a:r>
            <a:endParaRPr lang="LID4096" dirty="0"/>
          </a:p>
        </p:txBody>
      </p:sp>
      <p:sp>
        <p:nvSpPr>
          <p:cNvPr id="3" name="Date Placeholder 2">
            <a:extLst>
              <a:ext uri="{FF2B5EF4-FFF2-40B4-BE49-F238E27FC236}">
                <a16:creationId xmlns:a16="http://schemas.microsoft.com/office/drawing/2014/main" id="{457494AC-9489-4354-B798-F8BCC9AB4DFF}"/>
              </a:ext>
            </a:extLst>
          </p:cNvPr>
          <p:cNvSpPr>
            <a:spLocks noGrp="1"/>
          </p:cNvSpPr>
          <p:nvPr>
            <p:ph type="dt" sz="half" idx="10"/>
          </p:nvPr>
        </p:nvSpPr>
        <p:spPr/>
        <p:txBody>
          <a:bodyPr/>
          <a:lstStyle/>
          <a:p>
            <a:pPr>
              <a:defRPr/>
            </a:pPr>
            <a:fld id="{69E92964-DC11-4852-BA0C-DE599CDFDADA}" type="datetime5">
              <a:rPr lang="en-US" smtClean="0"/>
              <a:pPr>
                <a:defRPr/>
              </a:pPr>
              <a:t>27-Jan-23</a:t>
            </a:fld>
            <a:endParaRPr lang="en-US"/>
          </a:p>
        </p:txBody>
      </p:sp>
      <p:pic>
        <p:nvPicPr>
          <p:cNvPr id="7" name="Picture 6">
            <a:extLst>
              <a:ext uri="{FF2B5EF4-FFF2-40B4-BE49-F238E27FC236}">
                <a16:creationId xmlns:a16="http://schemas.microsoft.com/office/drawing/2014/main" id="{ECCBEFD9-9E01-A9BC-64DA-C4FF02F1E4B4}"/>
              </a:ext>
            </a:extLst>
          </p:cNvPr>
          <p:cNvPicPr>
            <a:picLocks noChangeAspect="1"/>
          </p:cNvPicPr>
          <p:nvPr/>
        </p:nvPicPr>
        <p:blipFill rotWithShape="1">
          <a:blip r:embed="rId2">
            <a:extLst>
              <a:ext uri="{28A0092B-C50C-407E-A947-70E740481C1C}">
                <a14:useLocalDpi xmlns:a14="http://schemas.microsoft.com/office/drawing/2010/main" val="0"/>
              </a:ext>
            </a:extLst>
          </a:blip>
          <a:srcRect t="1530" r="18260"/>
          <a:stretch/>
        </p:blipFill>
        <p:spPr>
          <a:xfrm>
            <a:off x="658421" y="1043608"/>
            <a:ext cx="8378988" cy="5677867"/>
          </a:xfrm>
          <a:prstGeom prst="rect">
            <a:avLst/>
          </a:prstGeom>
        </p:spPr>
      </p:pic>
    </p:spTree>
    <p:extLst>
      <p:ext uri="{BB962C8B-B14F-4D97-AF65-F5344CB8AC3E}">
        <p14:creationId xmlns:p14="http://schemas.microsoft.com/office/powerpoint/2010/main" val="3689924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US" b="1" dirty="0"/>
              <a:t>Inference</a:t>
            </a:r>
            <a:endParaRPr lang="en-IN" b="1" dirty="0"/>
          </a:p>
        </p:txBody>
      </p:sp>
      <p:sp>
        <p:nvSpPr>
          <p:cNvPr id="4" name="Date Placeholder 3"/>
          <p:cNvSpPr>
            <a:spLocks noGrp="1"/>
          </p:cNvSpPr>
          <p:nvPr>
            <p:ph type="dt" sz="half" idx="10"/>
          </p:nvPr>
        </p:nvSpPr>
        <p:spPr/>
        <p:txBody>
          <a:bodyPr/>
          <a:lstStyle/>
          <a:p>
            <a:pPr>
              <a:defRPr/>
            </a:pPr>
            <a:fld id="{200CB9D6-18FE-4072-B254-084C54278916}" type="datetime5">
              <a:rPr lang="en-US" smtClean="0"/>
              <a:pPr>
                <a:defRPr/>
              </a:pPr>
              <a:t>27-Jan-23</a:t>
            </a:fld>
            <a:endParaRPr lang="en-US"/>
          </a:p>
        </p:txBody>
      </p:sp>
      <p:sp>
        <p:nvSpPr>
          <p:cNvPr id="3" name="TextBox 2">
            <a:extLst>
              <a:ext uri="{FF2B5EF4-FFF2-40B4-BE49-F238E27FC236}">
                <a16:creationId xmlns:a16="http://schemas.microsoft.com/office/drawing/2014/main" id="{96D9771C-BACC-E981-60F4-EAF50CA4181B}"/>
              </a:ext>
            </a:extLst>
          </p:cNvPr>
          <p:cNvSpPr txBox="1"/>
          <p:nvPr/>
        </p:nvSpPr>
        <p:spPr>
          <a:xfrm>
            <a:off x="1024947" y="1410316"/>
            <a:ext cx="7643192" cy="4946034"/>
          </a:xfrm>
          <a:prstGeom prst="rect">
            <a:avLst/>
          </a:prstGeom>
          <a:noFill/>
        </p:spPr>
        <p:txBody>
          <a:bodyPr wrap="square" rtlCol="0">
            <a:spAutoFit/>
          </a:bodyPr>
          <a:lstStyle/>
          <a:p>
            <a:pPr marL="342900" marR="0" lvl="0" indent="-342900" algn="just">
              <a:lnSpc>
                <a:spcPct val="115000"/>
              </a:lnSpc>
              <a:spcBef>
                <a:spcPts val="0"/>
              </a:spcBef>
              <a:spcAft>
                <a:spcPts val="0"/>
              </a:spcAft>
              <a:buFont typeface="Wingdings" panose="05000000000000000000" pitchFamily="2" charset="2"/>
              <a:buChar char=""/>
            </a:pPr>
            <a:r>
              <a:rPr lang="en-US" sz="1800" dirty="0">
                <a:effectLst/>
                <a:latin typeface="Cambria" panose="02040503050406030204" pitchFamily="18" charset="0"/>
                <a:ea typeface="MS Mincho" panose="02020609040205080304" pitchFamily="49" charset="-128"/>
                <a:cs typeface="Latha" panose="020B0604020202020204" pitchFamily="34" charset="0"/>
              </a:rPr>
              <a:t>The average run score by the teams in first innings is Lucknow super giants (LSG) is 179.</a:t>
            </a:r>
          </a:p>
          <a:p>
            <a:pPr marL="342900" marR="0" lvl="0" indent="-342900" algn="just">
              <a:lnSpc>
                <a:spcPct val="115000"/>
              </a:lnSpc>
              <a:spcBef>
                <a:spcPts val="0"/>
              </a:spcBef>
              <a:spcAft>
                <a:spcPts val="0"/>
              </a:spcAft>
              <a:buFont typeface="Wingdings" panose="05000000000000000000" pitchFamily="2" charset="2"/>
              <a:buChar char=""/>
            </a:pPr>
            <a:r>
              <a:rPr lang="en-US" sz="1800" dirty="0">
                <a:effectLst/>
                <a:latin typeface="Cambria" panose="02040503050406030204" pitchFamily="18" charset="0"/>
                <a:ea typeface="MS Mincho" panose="02020609040205080304" pitchFamily="49" charset="-128"/>
                <a:cs typeface="Latha" panose="020B0604020202020204" pitchFamily="34" charset="0"/>
              </a:rPr>
              <a:t>The average run score by the teams in second innings is Gujarat titans(GT) 170.</a:t>
            </a:r>
          </a:p>
          <a:p>
            <a:pPr marL="342900" marR="0" lvl="0" indent="-342900" algn="just">
              <a:lnSpc>
                <a:spcPct val="115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MS Mincho" panose="02020609040205080304" pitchFamily="49" charset="-128"/>
                <a:cs typeface="Latha" panose="020B0604020202020204" pitchFamily="34" charset="0"/>
              </a:rPr>
              <a:t>The total balls bowled by Delhi capitals in 2008 is  5988 balls.</a:t>
            </a:r>
            <a:endParaRPr lang="en-US" sz="1800" dirty="0">
              <a:effectLst/>
              <a:latin typeface="Cambria" panose="02040503050406030204" pitchFamily="18" charset="0"/>
              <a:ea typeface="MS Mincho" panose="02020609040205080304" pitchFamily="49" charset="-128"/>
              <a:cs typeface="Latha" panose="020B0604020202020204" pitchFamily="34"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MS Mincho" panose="02020609040205080304" pitchFamily="49" charset="-128"/>
                <a:cs typeface="Latha" panose="020B0604020202020204" pitchFamily="34" charset="0"/>
              </a:rPr>
              <a:t>Total number of matches played by all team in between 2008 to 2022 is 56 matches.</a:t>
            </a:r>
            <a:endParaRPr lang="en-US" sz="1800" dirty="0">
              <a:effectLst/>
              <a:latin typeface="Cambria" panose="02040503050406030204" pitchFamily="18" charset="0"/>
              <a:ea typeface="MS Mincho" panose="02020609040205080304" pitchFamily="49" charset="-128"/>
              <a:cs typeface="Latha" panose="020B0604020202020204" pitchFamily="34"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800" dirty="0">
                <a:effectLst/>
                <a:latin typeface="Cambria" panose="02040503050406030204" pitchFamily="18" charset="0"/>
                <a:ea typeface="MS Mincho" panose="02020609040205080304" pitchFamily="49" charset="-128"/>
                <a:cs typeface="Latha" panose="020B0604020202020204" pitchFamily="34" charset="0"/>
              </a:rPr>
              <a:t>Number of matches won by Mumbai-Indians are 131 matches.</a:t>
            </a:r>
          </a:p>
          <a:p>
            <a:pPr marL="342900" marR="0" lvl="0" indent="-342900" algn="just">
              <a:lnSpc>
                <a:spcPct val="115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MS Mincho" panose="02020609040205080304" pitchFamily="49" charset="-128"/>
                <a:cs typeface="Latha" panose="020B0604020202020204" pitchFamily="34" charset="0"/>
              </a:rPr>
              <a:t>The team conceded more extra runs is Mumbai Indians(MI).</a:t>
            </a:r>
            <a:endParaRPr lang="en-US" sz="1800" dirty="0">
              <a:effectLst/>
              <a:latin typeface="Cambria" panose="02040503050406030204" pitchFamily="18" charset="0"/>
              <a:ea typeface="MS Mincho" panose="02020609040205080304" pitchFamily="49" charset="-128"/>
              <a:cs typeface="Latha" panose="020B0604020202020204" pitchFamily="34"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MS Mincho" panose="02020609040205080304" pitchFamily="49" charset="-128"/>
                <a:cs typeface="Latha" panose="020B0604020202020204" pitchFamily="34" charset="0"/>
              </a:rPr>
              <a:t>The toss decision impact the match winning in fielding.</a:t>
            </a:r>
            <a:endParaRPr lang="en-US" sz="1800" dirty="0">
              <a:effectLst/>
              <a:latin typeface="Cambria" panose="02040503050406030204" pitchFamily="18" charset="0"/>
              <a:ea typeface="MS Mincho" panose="02020609040205080304" pitchFamily="49" charset="-128"/>
              <a:cs typeface="Latha" panose="020B0604020202020204" pitchFamily="34"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MS Mincho" panose="02020609040205080304" pitchFamily="49" charset="-128"/>
                <a:cs typeface="Latha" panose="020B0604020202020204" pitchFamily="34" charset="0"/>
              </a:rPr>
              <a:t>Wide Type of extra runs is more conceded is also about 56.05%</a:t>
            </a:r>
          </a:p>
          <a:p>
            <a:pPr marL="342900" marR="0" lvl="0" indent="-342900" algn="just">
              <a:lnSpc>
                <a:spcPct val="115000"/>
              </a:lnSpc>
              <a:spcBef>
                <a:spcPts val="0"/>
              </a:spcBef>
              <a:spcAft>
                <a:spcPts val="0"/>
              </a:spcAft>
              <a:buFont typeface="Wingdings" panose="05000000000000000000" pitchFamily="2" charset="2"/>
              <a:buChar char=""/>
            </a:pPr>
            <a:r>
              <a:rPr lang="en-US" sz="1800" dirty="0">
                <a:effectLst/>
                <a:latin typeface="Cambria" panose="02040503050406030204" pitchFamily="18" charset="0"/>
                <a:ea typeface="MS Mincho" panose="02020609040205080304" pitchFamily="49" charset="-128"/>
                <a:cs typeface="Latha" panose="020B0604020202020204" pitchFamily="34" charset="0"/>
              </a:rPr>
              <a:t>The player who gives more extra runs is Malinga. </a:t>
            </a:r>
          </a:p>
          <a:p>
            <a:pPr marL="342900" marR="0" lvl="0" indent="-342900" algn="just">
              <a:lnSpc>
                <a:spcPct val="115000"/>
              </a:lnSpc>
              <a:spcBef>
                <a:spcPts val="0"/>
              </a:spcBef>
              <a:spcAft>
                <a:spcPts val="0"/>
              </a:spcAft>
              <a:buFont typeface="Wingdings" panose="05000000000000000000" pitchFamily="2" charset="2"/>
              <a:buChar char=""/>
            </a:pPr>
            <a:r>
              <a:rPr lang="en-US" sz="1800" dirty="0">
                <a:effectLst/>
                <a:latin typeface="Cambria" panose="02040503050406030204" pitchFamily="18" charset="0"/>
                <a:ea typeface="MS Mincho" panose="02020609040205080304" pitchFamily="49" charset="-128"/>
                <a:cs typeface="Latha" panose="020B0604020202020204" pitchFamily="34" charset="0"/>
              </a:rPr>
              <a:t>The total number of fours scored by SK. Raina is 506 fours </a:t>
            </a:r>
          </a:p>
          <a:p>
            <a:pPr marL="342900" marR="0" lvl="0" indent="-342900" algn="just">
              <a:lnSpc>
                <a:spcPct val="115000"/>
              </a:lnSpc>
              <a:spcBef>
                <a:spcPts val="0"/>
              </a:spcBef>
              <a:spcAft>
                <a:spcPts val="800"/>
              </a:spcAft>
              <a:buFont typeface="Wingdings" panose="05000000000000000000" pitchFamily="2" charset="2"/>
              <a:buChar char=""/>
            </a:pPr>
            <a:r>
              <a:rPr lang="en-US" sz="1800" dirty="0">
                <a:effectLst/>
                <a:latin typeface="Cambria" panose="02040503050406030204" pitchFamily="18" charset="0"/>
                <a:ea typeface="MS Mincho" panose="02020609040205080304" pitchFamily="49" charset="-128"/>
                <a:cs typeface="Latha" panose="020B0604020202020204" pitchFamily="34" charset="0"/>
              </a:rPr>
              <a:t>The total number of sixers scored by CH. Gayle is 359. </a:t>
            </a:r>
          </a:p>
          <a:p>
            <a:pPr marL="342900" marR="0" lvl="0" indent="-342900" algn="just">
              <a:lnSpc>
                <a:spcPct val="115000"/>
              </a:lnSpc>
              <a:spcBef>
                <a:spcPts val="0"/>
              </a:spcBef>
              <a:spcAft>
                <a:spcPts val="0"/>
              </a:spcAft>
              <a:buFont typeface="Wingdings" panose="05000000000000000000" pitchFamily="2" charset="2"/>
              <a:buChar char=""/>
            </a:pPr>
            <a:endParaRPr lang="en-US" sz="1800" dirty="0">
              <a:effectLst/>
              <a:latin typeface="Cambria" panose="02040503050406030204" pitchFamily="18" charset="0"/>
              <a:ea typeface="MS Mincho" panose="02020609040205080304" pitchFamily="49" charset="-128"/>
              <a:cs typeface="Latha" panose="020B0604020202020204" pitchFamily="34" charset="0"/>
            </a:endParaRPr>
          </a:p>
        </p:txBody>
      </p:sp>
    </p:spTree>
    <p:extLst>
      <p:ext uri="{BB962C8B-B14F-4D97-AF65-F5344CB8AC3E}">
        <p14:creationId xmlns:p14="http://schemas.microsoft.com/office/powerpoint/2010/main" val="1284879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88640"/>
            <a:ext cx="8229600" cy="1143000"/>
          </a:xfrm>
        </p:spPr>
        <p:txBody>
          <a:bodyPr/>
          <a:lstStyle/>
          <a:p>
            <a:pPr algn="ctr"/>
            <a:r>
              <a:rPr lang="en-US" b="1" dirty="0"/>
              <a:t>Conclusion</a:t>
            </a:r>
            <a:endParaRPr lang="en-IN" b="1" dirty="0"/>
          </a:p>
        </p:txBody>
      </p:sp>
      <p:sp>
        <p:nvSpPr>
          <p:cNvPr id="4" name="Date Placeholder 3"/>
          <p:cNvSpPr>
            <a:spLocks noGrp="1"/>
          </p:cNvSpPr>
          <p:nvPr>
            <p:ph type="dt" sz="half" idx="10"/>
          </p:nvPr>
        </p:nvSpPr>
        <p:spPr/>
        <p:txBody>
          <a:bodyPr/>
          <a:lstStyle/>
          <a:p>
            <a:pPr>
              <a:defRPr/>
            </a:pPr>
            <a:fld id="{200CB9D6-18FE-4072-B254-084C54278916}" type="datetime5">
              <a:rPr lang="en-US" smtClean="0"/>
              <a:pPr>
                <a:defRPr/>
              </a:pPr>
              <a:t>27-Jan-23</a:t>
            </a:fld>
            <a:endParaRPr lang="en-US"/>
          </a:p>
        </p:txBody>
      </p:sp>
      <p:sp>
        <p:nvSpPr>
          <p:cNvPr id="3" name="TextBox 2">
            <a:extLst>
              <a:ext uri="{FF2B5EF4-FFF2-40B4-BE49-F238E27FC236}">
                <a16:creationId xmlns:a16="http://schemas.microsoft.com/office/drawing/2014/main" id="{830623F6-F2EC-7563-8F6B-4A069A1355C4}"/>
              </a:ext>
            </a:extLst>
          </p:cNvPr>
          <p:cNvSpPr txBox="1"/>
          <p:nvPr/>
        </p:nvSpPr>
        <p:spPr>
          <a:xfrm>
            <a:off x="1176772" y="1903242"/>
            <a:ext cx="7704856" cy="3693319"/>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374151"/>
                </a:solidFill>
                <a:effectLst/>
                <a:latin typeface="Söhne"/>
              </a:rPr>
              <a:t>In conclusion, the Indian Premier League data analysis dashboard provides a wealth of information and insights into the performance of teams and players in the league.</a:t>
            </a:r>
          </a:p>
          <a:p>
            <a:pPr marL="285750" indent="-285750">
              <a:buFont typeface="Wingdings" panose="05000000000000000000" pitchFamily="2" charset="2"/>
              <a:buChar char="Ø"/>
            </a:pPr>
            <a:endParaRPr lang="en-US" dirty="0">
              <a:solidFill>
                <a:srgbClr val="374151"/>
              </a:solidFill>
              <a:latin typeface="Söhne"/>
            </a:endParaRPr>
          </a:p>
          <a:p>
            <a:pPr marL="285750" indent="-285750">
              <a:buFont typeface="Wingdings" panose="05000000000000000000" pitchFamily="2" charset="2"/>
              <a:buChar char="Ø"/>
            </a:pPr>
            <a:r>
              <a:rPr lang="en-US" b="0" i="0" dirty="0">
                <a:solidFill>
                  <a:srgbClr val="374151"/>
                </a:solidFill>
                <a:effectLst/>
                <a:latin typeface="Söhne"/>
              </a:rPr>
              <a:t>It allows users to easily view and compare statistics, such as player batting and bowling averages, team standings, and match results. </a:t>
            </a:r>
          </a:p>
          <a:p>
            <a:pPr marL="285750" indent="-285750">
              <a:buFont typeface="Wingdings" panose="05000000000000000000" pitchFamily="2" charset="2"/>
              <a:buChar char="Ø"/>
            </a:pPr>
            <a:endParaRPr lang="en-US" dirty="0">
              <a:solidFill>
                <a:srgbClr val="374151"/>
              </a:solidFill>
              <a:latin typeface="Söhne"/>
            </a:endParaRPr>
          </a:p>
          <a:p>
            <a:pPr marL="285750" indent="-285750">
              <a:buFont typeface="Wingdings" panose="05000000000000000000" pitchFamily="2" charset="2"/>
              <a:buChar char="Ø"/>
            </a:pPr>
            <a:r>
              <a:rPr lang="en-US" b="0" i="0" dirty="0">
                <a:solidFill>
                  <a:srgbClr val="374151"/>
                </a:solidFill>
                <a:effectLst/>
                <a:latin typeface="Söhne"/>
              </a:rPr>
              <a:t>The dashboard also provides a visual representation of the data, making it easy to understand and interpret</a:t>
            </a:r>
          </a:p>
          <a:p>
            <a:pPr marL="285750" indent="-285750">
              <a:buFont typeface="Wingdings" panose="05000000000000000000" pitchFamily="2" charset="2"/>
              <a:buChar char="Ø"/>
            </a:pPr>
            <a:endParaRPr lang="en-US" dirty="0">
              <a:solidFill>
                <a:srgbClr val="374151"/>
              </a:solidFill>
              <a:latin typeface="Söhne"/>
            </a:endParaRPr>
          </a:p>
          <a:p>
            <a:pPr marL="285750" indent="-285750">
              <a:buFont typeface="Wingdings" panose="05000000000000000000" pitchFamily="2" charset="2"/>
              <a:buChar char="Ø"/>
            </a:pPr>
            <a:r>
              <a:rPr lang="en-US" b="0" i="0" dirty="0">
                <a:solidFill>
                  <a:srgbClr val="374151"/>
                </a:solidFill>
                <a:effectLst/>
                <a:latin typeface="Söhne"/>
              </a:rPr>
              <a:t>Overall, the dashboard serves as a valuable tool for fans, analysts, and coaches to track and understand the league and make informed decisions.</a:t>
            </a:r>
          </a:p>
          <a:p>
            <a:endParaRPr lang="LID4096" dirty="0"/>
          </a:p>
        </p:txBody>
      </p:sp>
    </p:spTree>
    <p:extLst>
      <p:ext uri="{BB962C8B-B14F-4D97-AF65-F5344CB8AC3E}">
        <p14:creationId xmlns:p14="http://schemas.microsoft.com/office/powerpoint/2010/main" val="2489988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lstStyle/>
          <a:p>
            <a:pPr algn="ctr"/>
            <a:r>
              <a:rPr lang="en-US" b="1" dirty="0"/>
              <a:t>References</a:t>
            </a:r>
            <a:endParaRPr lang="en-IN" b="1" dirty="0"/>
          </a:p>
        </p:txBody>
      </p:sp>
      <p:sp>
        <p:nvSpPr>
          <p:cNvPr id="4" name="Date Placeholder 3"/>
          <p:cNvSpPr>
            <a:spLocks noGrp="1"/>
          </p:cNvSpPr>
          <p:nvPr>
            <p:ph type="dt" sz="half" idx="10"/>
          </p:nvPr>
        </p:nvSpPr>
        <p:spPr/>
        <p:txBody>
          <a:bodyPr/>
          <a:lstStyle/>
          <a:p>
            <a:pPr>
              <a:defRPr/>
            </a:pPr>
            <a:fld id="{200CB9D6-18FE-4072-B254-084C54278916}" type="datetime5">
              <a:rPr lang="en-US" smtClean="0"/>
              <a:pPr>
                <a:defRPr/>
              </a:pPr>
              <a:t>27-Jan-23</a:t>
            </a:fld>
            <a:endParaRPr lang="en-US"/>
          </a:p>
        </p:txBody>
      </p:sp>
      <p:sp>
        <p:nvSpPr>
          <p:cNvPr id="3" name="TextBox 2">
            <a:extLst>
              <a:ext uri="{FF2B5EF4-FFF2-40B4-BE49-F238E27FC236}">
                <a16:creationId xmlns:a16="http://schemas.microsoft.com/office/drawing/2014/main" id="{408B4066-83D5-AFE9-7D9E-BC149903636F}"/>
              </a:ext>
            </a:extLst>
          </p:cNvPr>
          <p:cNvSpPr txBox="1"/>
          <p:nvPr/>
        </p:nvSpPr>
        <p:spPr>
          <a:xfrm>
            <a:off x="1331640" y="1373547"/>
            <a:ext cx="7488832" cy="5544082"/>
          </a:xfrm>
          <a:prstGeom prst="rect">
            <a:avLst/>
          </a:prstGeom>
          <a:noFill/>
        </p:spPr>
        <p:txBody>
          <a:bodyPr wrap="square" rtlCol="0">
            <a:spAutoFit/>
          </a:bodyPr>
          <a:lstStyle/>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A. S. Bhat, V. S. Amit, N. S. Prasad, and D. M. Mohan, “An efficient classification algorithm for music mood detection in western and Hindi music using audio feature extraction,” in 2014 Fifth International Conference on Signal and Image Processing, Juju Island, 2014, pp. 359 –364</a:t>
            </a:r>
          </a:p>
          <a:p>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A. Lopes, E. De Aguiar, A. De Souza, et al, “Facial Expression Recognition with Convolutional Neural Networks: Coping with Few Data and The Training Sample Order,” Pattern Recognition, vol.61, no.3, pp.610-628, 2017.</a:t>
            </a:r>
          </a:p>
          <a:p>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[3] </a:t>
            </a:r>
            <a:r>
              <a:rPr lang="en-US" sz="1800" dirty="0" err="1">
                <a:solidFill>
                  <a:srgbClr val="000000"/>
                </a:solidFill>
                <a:effectLst/>
                <a:latin typeface="Times New Roman" panose="02020603050405020304" pitchFamily="18" charset="0"/>
                <a:ea typeface="Times New Roman" panose="02020603050405020304" pitchFamily="18" charset="0"/>
              </a:rPr>
              <a:t>Loh</a:t>
            </a:r>
            <a:r>
              <a:rPr lang="en-US" sz="1800" dirty="0">
                <a:solidFill>
                  <a:srgbClr val="000000"/>
                </a:solidFill>
                <a:effectLst/>
                <a:latin typeface="Times New Roman" panose="02020603050405020304" pitchFamily="18" charset="0"/>
                <a:ea typeface="Times New Roman" panose="02020603050405020304" pitchFamily="18" charset="0"/>
              </a:rPr>
              <a:t>, C. S. and Sheng, “Measuring expert-performance for Serious Games Analytics: From data to insights,” Serious Games Analytics: Methodologies for Performance Measurement, Assessment, and Improvement, [Chapter 5], </a:t>
            </a:r>
            <a:r>
              <a:rPr lang="en-US" sz="1800" dirty="0" err="1">
                <a:solidFill>
                  <a:srgbClr val="000000"/>
                </a:solidFill>
                <a:effectLst/>
                <a:latin typeface="Times New Roman" panose="02020603050405020304" pitchFamily="18" charset="0"/>
                <a:ea typeface="Times New Roman" panose="02020603050405020304" pitchFamily="18" charset="0"/>
              </a:rPr>
              <a:t>NewYork</a:t>
            </a:r>
            <a:r>
              <a:rPr lang="en-US" sz="1800" dirty="0">
                <a:solidFill>
                  <a:srgbClr val="000000"/>
                </a:solidFill>
                <a:effectLst/>
                <a:latin typeface="Times New Roman" panose="02020603050405020304" pitchFamily="18" charset="0"/>
                <a:ea typeface="Times New Roman" panose="02020603050405020304" pitchFamily="18" charset="0"/>
              </a:rPr>
              <a:t>, NY: Springer, 2015.</a:t>
            </a:r>
          </a:p>
          <a:p>
            <a:endParaRPr lang="en-US" dirty="0">
              <a:solidFill>
                <a:srgbClr val="000000"/>
              </a:solidFill>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[4] David H.S. Chung, et al., “Knowledge-Assisted Ranking: A Visual Analytic Application for Sports Event Data,” IEEE Computer Graphics and Applications, vol. 36, no. 3, 2016.</a:t>
            </a: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LID4096" dirty="0"/>
          </a:p>
        </p:txBody>
      </p:sp>
    </p:spTree>
    <p:extLst>
      <p:ext uri="{BB962C8B-B14F-4D97-AF65-F5344CB8AC3E}">
        <p14:creationId xmlns:p14="http://schemas.microsoft.com/office/powerpoint/2010/main" val="27996099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16479</TotalTime>
  <Words>915</Words>
  <Application>Microsoft Office PowerPoint</Application>
  <PresentationFormat>On-screen Show (4:3)</PresentationFormat>
  <Paragraphs>93</Paragraphs>
  <Slides>9</Slides>
  <Notes>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9</vt:i4>
      </vt:variant>
    </vt:vector>
  </HeadingPairs>
  <TitlesOfParts>
    <vt:vector size="19" baseType="lpstr">
      <vt:lpstr>Arial</vt:lpstr>
      <vt:lpstr>Calibri</vt:lpstr>
      <vt:lpstr>Cambria</vt:lpstr>
      <vt:lpstr>Söhne</vt:lpstr>
      <vt:lpstr>Times New Roman</vt:lpstr>
      <vt:lpstr>Wingdings</vt:lpstr>
      <vt:lpstr>Wingdings 2</vt:lpstr>
      <vt:lpstr>Flow</vt:lpstr>
      <vt:lpstr>1_Custom Design</vt:lpstr>
      <vt:lpstr>Custom Design</vt:lpstr>
      <vt:lpstr>PowerPoint Presentation</vt:lpstr>
      <vt:lpstr>Problem Statement</vt:lpstr>
      <vt:lpstr>Introduction</vt:lpstr>
      <vt:lpstr>Business Objective</vt:lpstr>
      <vt:lpstr>Dashboard</vt:lpstr>
      <vt:lpstr>   Dashboard</vt:lpstr>
      <vt:lpstr>Inference</vt:lpstr>
      <vt:lpstr>Conclusion</vt:lpstr>
      <vt:lpstr>References</vt:lpstr>
    </vt:vector>
  </TitlesOfParts>
  <Company>KVITT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Arunesh J</dc:creator>
  <cp:lastModifiedBy>DEEPANRAJ SAKTHIVEL</cp:lastModifiedBy>
  <cp:revision>952</cp:revision>
  <dcterms:created xsi:type="dcterms:W3CDTF">2013-12-25T07:56:38Z</dcterms:created>
  <dcterms:modified xsi:type="dcterms:W3CDTF">2023-01-27T15:56:06Z</dcterms:modified>
</cp:coreProperties>
</file>