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media/image6.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911840" y="185928"/>
            <a:ext cx="441959" cy="400812"/>
          </a:xfrm>
          <a:prstGeom prst="rect">
            <a:avLst/>
          </a:prstGeom>
        </p:spPr>
      </p:pic>
      <p:pic>
        <p:nvPicPr>
          <p:cNvPr id="17" name="bg object 17"/>
          <p:cNvPicPr/>
          <p:nvPr/>
        </p:nvPicPr>
        <p:blipFill>
          <a:blip r:embed="rId8" cstate="print"/>
          <a:stretch>
            <a:fillRect/>
          </a:stretch>
        </p:blipFill>
        <p:spPr>
          <a:xfrm>
            <a:off x="185928" y="51815"/>
            <a:ext cx="2676144" cy="1039367"/>
          </a:xfrm>
          <a:prstGeom prst="rect">
            <a:avLst/>
          </a:prstGeom>
        </p:spPr>
      </p:pic>
      <p:pic>
        <p:nvPicPr>
          <p:cNvPr id="18" name="bg object 18"/>
          <p:cNvPicPr/>
          <p:nvPr/>
        </p:nvPicPr>
        <p:blipFill>
          <a:blip r:embed="rId9" cstate="print"/>
          <a:stretch>
            <a:fillRect/>
          </a:stretch>
        </p:blipFill>
        <p:spPr>
          <a:xfrm>
            <a:off x="5731764" y="51815"/>
            <a:ext cx="885428" cy="886944"/>
          </a:xfrm>
          <a:prstGeom prst="rect">
            <a:avLst/>
          </a:prstGeom>
        </p:spPr>
      </p:pic>
      <p:sp>
        <p:nvSpPr>
          <p:cNvPr id="2" name="Holder 2"/>
          <p:cNvSpPr>
            <a:spLocks noGrp="1"/>
          </p:cNvSpPr>
          <p:nvPr>
            <p:ph type="title"/>
          </p:nvPr>
        </p:nvSpPr>
        <p:spPr>
          <a:xfrm>
            <a:off x="1915160" y="1115390"/>
            <a:ext cx="9361805" cy="1489710"/>
          </a:xfrm>
          <a:prstGeom prst="rect">
            <a:avLst/>
          </a:prstGeom>
        </p:spPr>
        <p:txBody>
          <a:bodyPr wrap="square" lIns="0" tIns="0" rIns="0" bIns="0">
            <a:spAutoFit/>
          </a:bodyPr>
          <a:lstStyle>
            <a:lvl1pPr>
              <a:defRPr sz="32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2183257" y="2181098"/>
            <a:ext cx="8147050" cy="40265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0746" y="4063814"/>
            <a:ext cx="2894768" cy="1274708"/>
          </a:xfrm>
          <a:prstGeom prst="rect">
            <a:avLst/>
          </a:prstGeom>
        </p:spPr>
        <p:txBody>
          <a:bodyPr vert="horz" wrap="square" lIns="0" tIns="12700" rIns="0" bIns="0" rtlCol="0">
            <a:spAutoFit/>
          </a:bodyPr>
          <a:lstStyle/>
          <a:p>
            <a:pPr marL="18415" marR="5080" indent="-6350">
              <a:lnSpc>
                <a:spcPct val="100000"/>
              </a:lnSpc>
              <a:spcBef>
                <a:spcPts val="100"/>
              </a:spcBef>
            </a:pPr>
            <a:r>
              <a:rPr sz="2000" b="1" dirty="0">
                <a:latin typeface="Times New Roman"/>
                <a:cs typeface="Times New Roman"/>
              </a:rPr>
              <a:t>Dr.K.SUNDARARAJU, </a:t>
            </a:r>
            <a:r>
              <a:rPr sz="2000" b="1" spc="5" dirty="0">
                <a:latin typeface="Times New Roman"/>
                <a:cs typeface="Times New Roman"/>
              </a:rPr>
              <a:t> </a:t>
            </a:r>
            <a:r>
              <a:rPr sz="2200" b="1" spc="-5" dirty="0">
                <a:latin typeface="Times New Roman"/>
                <a:cs typeface="Times New Roman"/>
              </a:rPr>
              <a:t>PROFESSOR, </a:t>
            </a:r>
            <a:r>
              <a:rPr sz="2200" b="1" dirty="0">
                <a:latin typeface="Times New Roman"/>
                <a:cs typeface="Times New Roman"/>
              </a:rPr>
              <a:t> </a:t>
            </a:r>
            <a:r>
              <a:rPr sz="2000" b="1" dirty="0">
                <a:latin typeface="Times New Roman"/>
                <a:cs typeface="Times New Roman"/>
              </a:rPr>
              <a:t>DEPARTMENT OF </a:t>
            </a:r>
            <a:r>
              <a:rPr sz="2000" b="1" spc="-5" dirty="0">
                <a:latin typeface="Times New Roman"/>
                <a:cs typeface="Times New Roman"/>
              </a:rPr>
              <a:t>EEE, </a:t>
            </a:r>
            <a:r>
              <a:rPr sz="2000" b="1" spc="-484" dirty="0">
                <a:latin typeface="Times New Roman"/>
                <a:cs typeface="Times New Roman"/>
              </a:rPr>
              <a:t> </a:t>
            </a:r>
            <a:r>
              <a:rPr sz="2000" b="1" dirty="0">
                <a:latin typeface="Times New Roman"/>
                <a:cs typeface="Times New Roman"/>
              </a:rPr>
              <a:t>MKCE.</a:t>
            </a:r>
            <a:endParaRPr sz="2000">
              <a:latin typeface="Times New Roman"/>
              <a:cs typeface="Times New Roman"/>
            </a:endParaRPr>
          </a:p>
        </p:txBody>
      </p:sp>
      <p:sp>
        <p:nvSpPr>
          <p:cNvPr id="3" name="object 3"/>
          <p:cNvSpPr txBox="1"/>
          <p:nvPr/>
        </p:nvSpPr>
        <p:spPr>
          <a:xfrm>
            <a:off x="1225485" y="4137093"/>
            <a:ext cx="2224725" cy="936154"/>
          </a:xfrm>
          <a:prstGeom prst="rect">
            <a:avLst/>
          </a:prstGeom>
        </p:spPr>
        <p:txBody>
          <a:bodyPr vert="horz" wrap="square" lIns="0" tIns="12700" rIns="0" bIns="0" rtlCol="0">
            <a:spAutoFit/>
          </a:bodyPr>
          <a:lstStyle/>
          <a:p>
            <a:pPr marL="12700" marR="5715">
              <a:lnSpc>
                <a:spcPct val="100000"/>
              </a:lnSpc>
              <a:spcBef>
                <a:spcPts val="100"/>
              </a:spcBef>
            </a:pPr>
            <a:r>
              <a:rPr sz="2000" b="1" dirty="0">
                <a:latin typeface="Times New Roman"/>
                <a:cs typeface="Times New Roman"/>
              </a:rPr>
              <a:t>BOOMIKA V </a:t>
            </a:r>
            <a:r>
              <a:rPr sz="2000" b="1" spc="5" dirty="0">
                <a:latin typeface="Times New Roman"/>
                <a:cs typeface="Times New Roman"/>
              </a:rPr>
              <a:t> </a:t>
            </a:r>
            <a:r>
              <a:rPr sz="2000" b="1" dirty="0">
                <a:latin typeface="Times New Roman"/>
                <a:cs typeface="Times New Roman"/>
              </a:rPr>
              <a:t>DEEPAN R </a:t>
            </a:r>
            <a:r>
              <a:rPr sz="2000" b="1" spc="5" dirty="0">
                <a:latin typeface="Times New Roman"/>
                <a:cs typeface="Times New Roman"/>
              </a:rPr>
              <a:t> </a:t>
            </a:r>
            <a:r>
              <a:rPr sz="2000" b="1" dirty="0">
                <a:latin typeface="Times New Roman"/>
                <a:cs typeface="Times New Roman"/>
              </a:rPr>
              <a:t>HARIPRABHU</a:t>
            </a:r>
            <a:r>
              <a:rPr sz="2000" b="1" spc="-55" dirty="0">
                <a:latin typeface="Times New Roman"/>
                <a:cs typeface="Times New Roman"/>
              </a:rPr>
              <a:t> </a:t>
            </a:r>
            <a:r>
              <a:rPr sz="2000" b="1" dirty="0">
                <a:latin typeface="Times New Roman"/>
                <a:cs typeface="Times New Roman"/>
              </a:rPr>
              <a:t>S</a:t>
            </a:r>
            <a:r>
              <a:rPr lang="en-IN" sz="2000" b="1" spc="-20" dirty="0">
                <a:latin typeface="Times New Roman"/>
                <a:cs typeface="Times New Roman"/>
              </a:rPr>
              <a:t>M</a:t>
            </a:r>
            <a:endParaRPr sz="2000" dirty="0">
              <a:latin typeface="Times New Roman"/>
              <a:cs typeface="Times New Roman"/>
            </a:endParaRPr>
          </a:p>
        </p:txBody>
      </p:sp>
      <p:sp>
        <p:nvSpPr>
          <p:cNvPr id="4" name="object 4"/>
          <p:cNvSpPr txBox="1"/>
          <p:nvPr/>
        </p:nvSpPr>
        <p:spPr>
          <a:xfrm>
            <a:off x="3534613" y="4137093"/>
            <a:ext cx="2000809" cy="936154"/>
          </a:xfrm>
          <a:prstGeom prst="rect">
            <a:avLst/>
          </a:prstGeom>
        </p:spPr>
        <p:txBody>
          <a:bodyPr vert="horz" wrap="square" lIns="0" tIns="12700" rIns="0" bIns="0" rtlCol="0">
            <a:spAutoFit/>
          </a:bodyPr>
          <a:lstStyle/>
          <a:p>
            <a:pPr marL="30480" marR="5080" indent="-18415" algn="just">
              <a:lnSpc>
                <a:spcPct val="100000"/>
              </a:lnSpc>
              <a:spcBef>
                <a:spcPts val="100"/>
              </a:spcBef>
            </a:pPr>
            <a:r>
              <a:rPr sz="2000" b="1" dirty="0">
                <a:latin typeface="Times New Roman"/>
                <a:cs typeface="Times New Roman"/>
              </a:rPr>
              <a:t>(927622BEE013) </a:t>
            </a:r>
            <a:r>
              <a:rPr sz="2000" b="1" spc="-490" dirty="0">
                <a:latin typeface="Times New Roman"/>
                <a:cs typeface="Times New Roman"/>
              </a:rPr>
              <a:t> </a:t>
            </a:r>
            <a:r>
              <a:rPr sz="2000" b="1" dirty="0">
                <a:latin typeface="Times New Roman"/>
                <a:cs typeface="Times New Roman"/>
              </a:rPr>
              <a:t>(9</a:t>
            </a:r>
            <a:r>
              <a:rPr sz="2000" b="1" spc="10" dirty="0">
                <a:latin typeface="Times New Roman"/>
                <a:cs typeface="Times New Roman"/>
              </a:rPr>
              <a:t>2</a:t>
            </a:r>
            <a:r>
              <a:rPr sz="2000" b="1" dirty="0">
                <a:latin typeface="Times New Roman"/>
                <a:cs typeface="Times New Roman"/>
              </a:rPr>
              <a:t>7622</a:t>
            </a:r>
            <a:r>
              <a:rPr sz="2000" b="1" spc="-5" dirty="0">
                <a:latin typeface="Times New Roman"/>
                <a:cs typeface="Times New Roman"/>
              </a:rPr>
              <a:t>BEE</a:t>
            </a:r>
            <a:r>
              <a:rPr sz="2000" b="1" spc="5" dirty="0">
                <a:latin typeface="Times New Roman"/>
                <a:cs typeface="Times New Roman"/>
              </a:rPr>
              <a:t>01</a:t>
            </a:r>
            <a:r>
              <a:rPr sz="2000" b="1" spc="-10" dirty="0">
                <a:latin typeface="Times New Roman"/>
                <a:cs typeface="Times New Roman"/>
              </a:rPr>
              <a:t>7</a:t>
            </a:r>
            <a:r>
              <a:rPr sz="2000" b="1" dirty="0">
                <a:latin typeface="Times New Roman"/>
                <a:cs typeface="Times New Roman"/>
              </a:rPr>
              <a:t>)  (9</a:t>
            </a:r>
            <a:r>
              <a:rPr sz="2000" b="1" spc="10" dirty="0">
                <a:latin typeface="Times New Roman"/>
                <a:cs typeface="Times New Roman"/>
              </a:rPr>
              <a:t>2</a:t>
            </a:r>
            <a:r>
              <a:rPr sz="2000" b="1" dirty="0">
                <a:latin typeface="Times New Roman"/>
                <a:cs typeface="Times New Roman"/>
              </a:rPr>
              <a:t>7622</a:t>
            </a:r>
            <a:r>
              <a:rPr sz="2000" b="1" spc="-5" dirty="0">
                <a:latin typeface="Times New Roman"/>
                <a:cs typeface="Times New Roman"/>
              </a:rPr>
              <a:t>BEE</a:t>
            </a:r>
            <a:r>
              <a:rPr sz="2000" b="1" spc="5" dirty="0">
                <a:latin typeface="Times New Roman"/>
                <a:cs typeface="Times New Roman"/>
              </a:rPr>
              <a:t>03</a:t>
            </a:r>
            <a:r>
              <a:rPr sz="2000" b="1" spc="-10" dirty="0">
                <a:latin typeface="Times New Roman"/>
                <a:cs typeface="Times New Roman"/>
              </a:rPr>
              <a:t>8</a:t>
            </a:r>
            <a:r>
              <a:rPr sz="2000" b="1" dirty="0">
                <a:latin typeface="Times New Roman"/>
                <a:cs typeface="Times New Roman"/>
              </a:rPr>
              <a:t>)</a:t>
            </a:r>
            <a:endParaRPr sz="2000" dirty="0">
              <a:latin typeface="Times New Roman"/>
              <a:cs typeface="Times New Roman"/>
            </a:endParaRPr>
          </a:p>
        </p:txBody>
      </p:sp>
      <p:sp>
        <p:nvSpPr>
          <p:cNvPr id="5" name="object 5"/>
          <p:cNvSpPr txBox="1"/>
          <p:nvPr/>
        </p:nvSpPr>
        <p:spPr>
          <a:xfrm>
            <a:off x="11459971" y="6545681"/>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a:cs typeface="Calibri"/>
              </a:rPr>
              <a:t>1</a:t>
            </a:r>
            <a:endParaRPr sz="1200">
              <a:latin typeface="Calibri"/>
              <a:cs typeface="Calibri"/>
            </a:endParaRPr>
          </a:p>
        </p:txBody>
      </p:sp>
      <p:sp>
        <p:nvSpPr>
          <p:cNvPr id="6" name="object 6"/>
          <p:cNvSpPr txBox="1">
            <a:spLocks noGrp="1"/>
          </p:cNvSpPr>
          <p:nvPr>
            <p:ph type="title"/>
          </p:nvPr>
        </p:nvSpPr>
        <p:spPr>
          <a:xfrm>
            <a:off x="1915160" y="1115390"/>
            <a:ext cx="9361805" cy="998350"/>
          </a:xfrm>
          <a:prstGeom prst="rect">
            <a:avLst/>
          </a:prstGeom>
        </p:spPr>
        <p:txBody>
          <a:bodyPr vert="horz" wrap="square" lIns="0" tIns="13335" rIns="0" bIns="0" rtlCol="0">
            <a:spAutoFit/>
          </a:bodyPr>
          <a:lstStyle/>
          <a:p>
            <a:pPr marL="12700" marR="5080" algn="ctr">
              <a:lnSpc>
                <a:spcPct val="100000"/>
              </a:lnSpc>
              <a:spcBef>
                <a:spcPts val="105"/>
              </a:spcBef>
            </a:pPr>
            <a:r>
              <a:rPr dirty="0"/>
              <a:t>Department</a:t>
            </a:r>
            <a:r>
              <a:rPr spc="-35" dirty="0"/>
              <a:t> </a:t>
            </a:r>
            <a:r>
              <a:rPr dirty="0"/>
              <a:t>of</a:t>
            </a:r>
            <a:r>
              <a:rPr spc="-15" dirty="0"/>
              <a:t> </a:t>
            </a:r>
            <a:r>
              <a:rPr dirty="0"/>
              <a:t>Electrical</a:t>
            </a:r>
            <a:r>
              <a:rPr spc="-20" dirty="0"/>
              <a:t> </a:t>
            </a:r>
            <a:r>
              <a:rPr dirty="0"/>
              <a:t>and</a:t>
            </a:r>
            <a:r>
              <a:rPr spc="-20" dirty="0"/>
              <a:t> </a:t>
            </a:r>
            <a:r>
              <a:rPr dirty="0"/>
              <a:t>Electronics</a:t>
            </a:r>
            <a:r>
              <a:rPr spc="-30" dirty="0"/>
              <a:t> </a:t>
            </a:r>
            <a:r>
              <a:rPr dirty="0"/>
              <a:t>Engineering </a:t>
            </a:r>
            <a:r>
              <a:rPr spc="-785" dirty="0"/>
              <a:t> </a:t>
            </a:r>
            <a:r>
              <a:rPr dirty="0"/>
              <a:t> </a:t>
            </a:r>
            <a:r>
              <a:rPr spc="5" dirty="0"/>
              <a:t> </a:t>
            </a:r>
            <a:r>
              <a:rPr dirty="0"/>
              <a:t>18EEP</a:t>
            </a:r>
            <a:r>
              <a:rPr lang="en-US" dirty="0"/>
              <a:t>2</a:t>
            </a:r>
            <a:r>
              <a:rPr dirty="0"/>
              <a:t>0</a:t>
            </a:r>
            <a:r>
              <a:rPr lang="en-US" dirty="0"/>
              <a:t>2</a:t>
            </a:r>
            <a:r>
              <a:rPr dirty="0"/>
              <a:t>L-MINOR</a:t>
            </a:r>
            <a:r>
              <a:rPr spc="-40" dirty="0"/>
              <a:t> </a:t>
            </a:r>
            <a:r>
              <a:rPr dirty="0"/>
              <a:t>PROJECT</a:t>
            </a:r>
            <a:r>
              <a:rPr lang="en-IN" spc="-30" dirty="0"/>
              <a:t> </a:t>
            </a:r>
            <a:endParaRPr dirty="0"/>
          </a:p>
        </p:txBody>
      </p:sp>
      <p:sp>
        <p:nvSpPr>
          <p:cNvPr id="7" name="object 7"/>
          <p:cNvSpPr txBox="1"/>
          <p:nvPr/>
        </p:nvSpPr>
        <p:spPr>
          <a:xfrm>
            <a:off x="990701" y="2187018"/>
            <a:ext cx="10114813" cy="1876796"/>
          </a:xfrm>
          <a:prstGeom prst="rect">
            <a:avLst/>
          </a:prstGeom>
        </p:spPr>
        <p:txBody>
          <a:bodyPr vert="horz" wrap="square" lIns="0" tIns="103505" rIns="0" bIns="0" rtlCol="0">
            <a:spAutoFit/>
          </a:bodyPr>
          <a:lstStyle/>
          <a:p>
            <a:pPr marL="796925" algn="ctr">
              <a:lnSpc>
                <a:spcPct val="100000"/>
              </a:lnSpc>
              <a:spcBef>
                <a:spcPts val="815"/>
              </a:spcBef>
            </a:pPr>
            <a:r>
              <a:rPr sz="3000" b="1" spc="-40" dirty="0">
                <a:latin typeface="Times New Roman"/>
                <a:cs typeface="Times New Roman"/>
              </a:rPr>
              <a:t> </a:t>
            </a:r>
            <a:r>
              <a:rPr sz="3000" b="1" dirty="0">
                <a:latin typeface="Times New Roman"/>
                <a:cs typeface="Times New Roman"/>
              </a:rPr>
              <a:t>REVIEW</a:t>
            </a:r>
            <a:endParaRPr lang="en-US" sz="3000" dirty="0">
              <a:latin typeface="Times New Roman"/>
              <a:cs typeface="Times New Roman"/>
            </a:endParaRPr>
          </a:p>
          <a:p>
            <a:pPr marL="796925" algn="ctr">
              <a:lnSpc>
                <a:spcPct val="100000"/>
              </a:lnSpc>
              <a:spcBef>
                <a:spcPts val="815"/>
              </a:spcBef>
            </a:pPr>
            <a:r>
              <a:rPr sz="3200" b="1" dirty="0">
                <a:solidFill>
                  <a:srgbClr val="1F3863"/>
                </a:solidFill>
                <a:latin typeface="Times New Roman"/>
                <a:cs typeface="Times New Roman"/>
              </a:rPr>
              <a:t>S</a:t>
            </a:r>
            <a:r>
              <a:rPr lang="en-IN" sz="3200" b="1" dirty="0">
                <a:solidFill>
                  <a:srgbClr val="1F3863"/>
                </a:solidFill>
                <a:latin typeface="Times New Roman"/>
                <a:cs typeface="Times New Roman"/>
              </a:rPr>
              <a:t>hort</a:t>
            </a:r>
            <a:r>
              <a:rPr lang="en-IN" sz="3200" b="1" spc="-10" dirty="0">
                <a:solidFill>
                  <a:srgbClr val="1F3863"/>
                </a:solidFill>
                <a:latin typeface="Times New Roman"/>
                <a:cs typeface="Times New Roman"/>
              </a:rPr>
              <a:t> </a:t>
            </a:r>
            <a:r>
              <a:rPr lang="en-IN" sz="3200" b="1" dirty="0">
                <a:solidFill>
                  <a:srgbClr val="1F3863"/>
                </a:solidFill>
                <a:latin typeface="Times New Roman"/>
                <a:cs typeface="Times New Roman"/>
              </a:rPr>
              <a:t>circuit </a:t>
            </a:r>
            <a:r>
              <a:rPr lang="en-US" sz="3200" b="1" dirty="0">
                <a:solidFill>
                  <a:srgbClr val="1F3863"/>
                </a:solidFill>
                <a:latin typeface="Times New Roman"/>
                <a:cs typeface="Times New Roman"/>
              </a:rPr>
              <a:t>P</a:t>
            </a:r>
            <a:r>
              <a:rPr lang="en-IN" sz="3200" b="1" dirty="0">
                <a:solidFill>
                  <a:srgbClr val="1F3863"/>
                </a:solidFill>
                <a:latin typeface="Times New Roman"/>
                <a:cs typeface="Times New Roman"/>
              </a:rPr>
              <a:t>rotection</a:t>
            </a:r>
            <a:r>
              <a:rPr lang="en-IN" sz="3200" b="1" spc="-20" dirty="0">
                <a:solidFill>
                  <a:srgbClr val="1F3863"/>
                </a:solidFill>
                <a:latin typeface="Times New Roman"/>
                <a:cs typeface="Times New Roman"/>
              </a:rPr>
              <a:t> </a:t>
            </a:r>
            <a:r>
              <a:rPr lang="en-IN" sz="3200" b="1" dirty="0">
                <a:solidFill>
                  <a:srgbClr val="1F3863"/>
                </a:solidFill>
                <a:latin typeface="Times New Roman"/>
                <a:cs typeface="Times New Roman"/>
              </a:rPr>
              <a:t>system</a:t>
            </a:r>
            <a:r>
              <a:rPr lang="en-IN" sz="3200" b="1" spc="-15" dirty="0">
                <a:solidFill>
                  <a:srgbClr val="1F3863"/>
                </a:solidFill>
                <a:latin typeface="Times New Roman"/>
                <a:cs typeface="Times New Roman"/>
              </a:rPr>
              <a:t> </a:t>
            </a:r>
            <a:r>
              <a:rPr lang="en-IN" sz="3200" b="1" dirty="0">
                <a:solidFill>
                  <a:srgbClr val="1F3863"/>
                </a:solidFill>
                <a:latin typeface="Times New Roman"/>
                <a:cs typeface="Times New Roman"/>
              </a:rPr>
              <a:t>for</a:t>
            </a:r>
            <a:r>
              <a:rPr lang="en-IN" sz="3200" b="1" spc="10" dirty="0">
                <a:solidFill>
                  <a:srgbClr val="1F3863"/>
                </a:solidFill>
                <a:latin typeface="Times New Roman"/>
                <a:cs typeface="Times New Roman"/>
              </a:rPr>
              <a:t> </a:t>
            </a:r>
            <a:r>
              <a:rPr lang="en-US" sz="3200" b="1" spc="10" dirty="0">
                <a:solidFill>
                  <a:srgbClr val="1F3863"/>
                </a:solidFill>
                <a:latin typeface="Times New Roman"/>
                <a:cs typeface="Times New Roman"/>
              </a:rPr>
              <a:t>E</a:t>
            </a:r>
            <a:r>
              <a:rPr lang="en-IN" sz="3200" b="1" dirty="0">
                <a:solidFill>
                  <a:srgbClr val="1F3863"/>
                </a:solidFill>
                <a:latin typeface="Times New Roman"/>
                <a:cs typeface="Times New Roman"/>
              </a:rPr>
              <a:t>lectric</a:t>
            </a:r>
            <a:r>
              <a:rPr lang="en-IN" sz="3200" b="1" spc="-5" dirty="0">
                <a:solidFill>
                  <a:srgbClr val="1F3863"/>
                </a:solidFill>
                <a:latin typeface="Times New Roman"/>
                <a:cs typeface="Times New Roman"/>
              </a:rPr>
              <a:t> </a:t>
            </a:r>
            <a:r>
              <a:rPr lang="en-US" sz="3200" b="1" spc="-5" dirty="0">
                <a:solidFill>
                  <a:srgbClr val="1F3863"/>
                </a:solidFill>
                <a:latin typeface="Times New Roman"/>
                <a:cs typeface="Times New Roman"/>
              </a:rPr>
              <a:t>V</a:t>
            </a:r>
            <a:r>
              <a:rPr lang="en-IN" sz="3200" b="1" dirty="0">
                <a:solidFill>
                  <a:srgbClr val="1F3863"/>
                </a:solidFill>
                <a:latin typeface="Times New Roman"/>
                <a:cs typeface="Times New Roman"/>
              </a:rPr>
              <a:t>ehicle</a:t>
            </a:r>
            <a:endParaRPr lang="en-IN" sz="3200" dirty="0">
              <a:latin typeface="Times New Roman"/>
              <a:cs typeface="Times New Roman"/>
            </a:endParaRPr>
          </a:p>
          <a:p>
            <a:pPr marL="12700">
              <a:lnSpc>
                <a:spcPct val="100000"/>
              </a:lnSpc>
              <a:spcBef>
                <a:spcPts val="2720"/>
              </a:spcBef>
              <a:tabLst>
                <a:tab pos="6939915" algn="l"/>
              </a:tabLst>
            </a:pPr>
            <a:r>
              <a:rPr lang="en-IN" sz="2400" b="1" spc="-10" dirty="0">
                <a:latin typeface="Times New Roman"/>
                <a:cs typeface="Times New Roman"/>
              </a:rPr>
              <a:t>   PRESENTED BY</a:t>
            </a:r>
            <a:r>
              <a:rPr lang="en-IN" sz="2400" b="1" spc="-5" dirty="0">
                <a:latin typeface="Times New Roman"/>
                <a:cs typeface="Times New Roman"/>
              </a:rPr>
              <a:t>:	    GUIDED</a:t>
            </a:r>
            <a:r>
              <a:rPr lang="en-IN" sz="2400" b="1" spc="-10" dirty="0">
                <a:latin typeface="Times New Roman"/>
                <a:cs typeface="Times New Roman"/>
              </a:rPr>
              <a:t> BY:</a:t>
            </a:r>
            <a:endParaRPr lang="en-IN" sz="2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C510-3A6A-584E-6792-E7F6528A73C2}"/>
              </a:ext>
            </a:extLst>
          </p:cNvPr>
          <p:cNvSpPr>
            <a:spLocks noGrp="1"/>
          </p:cNvSpPr>
          <p:nvPr>
            <p:ph type="title"/>
          </p:nvPr>
        </p:nvSpPr>
        <p:spPr>
          <a:xfrm>
            <a:off x="1447801" y="1295400"/>
            <a:ext cx="9144000" cy="381000"/>
          </a:xfrm>
          <a:solidFill>
            <a:schemeClr val="accent1">
              <a:lumMod val="40000"/>
              <a:lumOff val="60000"/>
            </a:schemeClr>
          </a:solidFill>
          <a:ln>
            <a:solidFill>
              <a:schemeClr val="tx1"/>
            </a:solidFill>
          </a:ln>
        </p:spPr>
        <p:txBody>
          <a:bodyPr/>
          <a:lstStyle/>
          <a:p>
            <a:pPr algn="l"/>
            <a:r>
              <a:rPr lang="en-US" sz="2000" dirty="0">
                <a:solidFill>
                  <a:schemeClr val="tx1">
                    <a:lumMod val="95000"/>
                    <a:lumOff val="5000"/>
                  </a:schemeClr>
                </a:solidFill>
              </a:rPr>
              <a:t>                                          HARDWARE COMPONENTS</a:t>
            </a:r>
            <a:endParaRPr lang="en-IN" sz="2000"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DFCA4EBE-8D82-42FD-596E-18309120C153}"/>
              </a:ext>
            </a:extLst>
          </p:cNvPr>
          <p:cNvSpPr>
            <a:spLocks noGrp="1"/>
          </p:cNvSpPr>
          <p:nvPr>
            <p:ph type="body" idx="1"/>
          </p:nvPr>
        </p:nvSpPr>
        <p:spPr>
          <a:xfrm>
            <a:off x="1447801" y="1828800"/>
            <a:ext cx="8882506" cy="5047536"/>
          </a:xfrm>
        </p:spPr>
        <p:txBody>
          <a:bodyPr/>
          <a:lstStyle/>
          <a:p>
            <a:r>
              <a:rPr lang="en-US" sz="2000" b="1" dirty="0">
                <a:latin typeface="Times New Roman" panose="02020603050405020304" pitchFamily="18" charset="0"/>
                <a:cs typeface="Times New Roman" panose="02020603050405020304" pitchFamily="18" charset="0"/>
              </a:rPr>
              <a:t> RELAY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The primary purpose of a relay is to protect the electrical system from too high </a:t>
            </a:r>
          </a:p>
          <a:p>
            <a:pPr algn="just">
              <a:lnSpc>
                <a:spcPct val="150000"/>
              </a:lnSpc>
            </a:pPr>
            <a:r>
              <a:rPr lang="en-US" sz="2000" dirty="0">
                <a:latin typeface="Times New Roman" panose="02020603050405020304" pitchFamily="18" charset="0"/>
                <a:cs typeface="Times New Roman" panose="02020603050405020304" pitchFamily="18" charset="0"/>
              </a:rPr>
              <a:t>of a voltage or current, allowing the safe operation of any equipment it connects to. </a:t>
            </a:r>
          </a:p>
          <a:p>
            <a:pPr algn="just">
              <a:lnSpc>
                <a:spcPct val="150000"/>
              </a:lnSpc>
            </a:pPr>
            <a:r>
              <a:rPr lang="en-US" sz="2000" dirty="0">
                <a:latin typeface="Times New Roman" panose="02020603050405020304" pitchFamily="18" charset="0"/>
                <a:cs typeface="Times New Roman" panose="02020603050405020304" pitchFamily="18" charset="0"/>
              </a:rPr>
              <a:t>They are commonly found in a variety of applications, from commercial and industrial </a:t>
            </a:r>
          </a:p>
          <a:p>
            <a:pPr algn="just">
              <a:lnSpc>
                <a:spcPct val="150000"/>
              </a:lnSpc>
            </a:pPr>
            <a:r>
              <a:rPr lang="en-US" sz="2000" dirty="0">
                <a:latin typeface="Times New Roman" panose="02020603050405020304" pitchFamily="18" charset="0"/>
                <a:cs typeface="Times New Roman" panose="02020603050405020304" pitchFamily="18" charset="0"/>
              </a:rPr>
              <a:t>uses to home and consumer products. Relays control one electrical circuit by opening </a:t>
            </a:r>
          </a:p>
          <a:p>
            <a:pPr algn="just">
              <a:lnSpc>
                <a:spcPct val="150000"/>
              </a:lnSpc>
            </a:pPr>
            <a:r>
              <a:rPr lang="en-US" sz="2000" dirty="0">
                <a:latin typeface="Times New Roman" panose="02020603050405020304" pitchFamily="18" charset="0"/>
                <a:cs typeface="Times New Roman" panose="02020603050405020304" pitchFamily="18" charset="0"/>
              </a:rPr>
              <a:t>and closing contacts in another circuit. There is an open contact when the relay is not </a:t>
            </a:r>
          </a:p>
          <a:p>
            <a:pPr algn="just">
              <a:lnSpc>
                <a:spcPct val="150000"/>
              </a:lnSpc>
            </a:pPr>
            <a:r>
              <a:rPr lang="en-US" sz="2000" dirty="0">
                <a:latin typeface="Times New Roman" panose="02020603050405020304" pitchFamily="18" charset="0"/>
                <a:cs typeface="Times New Roman" panose="02020603050405020304" pitchFamily="18" charset="0"/>
              </a:rPr>
              <a:t>Energized.</a:t>
            </a: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94C0F22-E5DF-9BA5-05A4-A52D67C51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4800600"/>
            <a:ext cx="2667000" cy="1752600"/>
          </a:xfrm>
          <a:prstGeom prst="rect">
            <a:avLst/>
          </a:prstGeom>
        </p:spPr>
      </p:pic>
    </p:spTree>
    <p:extLst>
      <p:ext uri="{BB962C8B-B14F-4D97-AF65-F5344CB8AC3E}">
        <p14:creationId xmlns:p14="http://schemas.microsoft.com/office/powerpoint/2010/main" val="208193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0C2682-AE51-56FA-0E93-674CF502A5FF}"/>
              </a:ext>
            </a:extLst>
          </p:cNvPr>
          <p:cNvSpPr>
            <a:spLocks noGrp="1"/>
          </p:cNvSpPr>
          <p:nvPr>
            <p:ph type="body" idx="1"/>
          </p:nvPr>
        </p:nvSpPr>
        <p:spPr>
          <a:xfrm>
            <a:off x="1066800" y="1295400"/>
            <a:ext cx="8958707" cy="307777"/>
          </a:xfrm>
        </p:spPr>
        <p:txBody>
          <a:bodyPr/>
          <a:lstStyle/>
          <a:p>
            <a:r>
              <a:rPr lang="en-US" sz="2000" b="1" dirty="0">
                <a:latin typeface="Times New Roman" panose="02020603050405020304" pitchFamily="18" charset="0"/>
                <a:cs typeface="Times New Roman" panose="02020603050405020304" pitchFamily="18" charset="0"/>
              </a:rPr>
              <a:t>MICROCONTROLLER  </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0E6C20-ACE6-D68B-70CC-41A2716CB509}"/>
              </a:ext>
            </a:extLst>
          </p:cNvPr>
          <p:cNvSpPr txBox="1"/>
          <p:nvPr/>
        </p:nvSpPr>
        <p:spPr>
          <a:xfrm>
            <a:off x="1295400" y="1603177"/>
            <a:ext cx="9144000"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     Arduino Uno is open source microcontroller board that can be integrated into a variety of electronics project. This board can be interfaced with other Arduino boards, Arduino shields and can control relays, LED’s and motors as an output. Arduino boards are able to read inputs light in a sensor, a finger on a button, and turn it into an output activating a motor, turning on an LED, publishing something online. It consists of various pins, which makes it more compatible and can be used to connect different electronic components. It is the most popular and widely used development board.</a:t>
            </a:r>
          </a:p>
        </p:txBody>
      </p:sp>
      <p:pic>
        <p:nvPicPr>
          <p:cNvPr id="7" name="Picture 6" descr="A close-up of a circuit board&#10;&#10;Description automatically generated">
            <a:extLst>
              <a:ext uri="{FF2B5EF4-FFF2-40B4-BE49-F238E27FC236}">
                <a16:creationId xmlns:a16="http://schemas.microsoft.com/office/drawing/2014/main" id="{8B932AEA-211D-2200-A974-E2E3367E7B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6300" y="4862018"/>
            <a:ext cx="2362200" cy="1614982"/>
          </a:xfrm>
          <a:prstGeom prst="rect">
            <a:avLst/>
          </a:prstGeom>
        </p:spPr>
      </p:pic>
    </p:spTree>
    <p:extLst>
      <p:ext uri="{BB962C8B-B14F-4D97-AF65-F5344CB8AC3E}">
        <p14:creationId xmlns:p14="http://schemas.microsoft.com/office/powerpoint/2010/main" val="77658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49E7-D443-A196-85D9-65E3EC323848}"/>
              </a:ext>
            </a:extLst>
          </p:cNvPr>
          <p:cNvSpPr>
            <a:spLocks noGrp="1"/>
          </p:cNvSpPr>
          <p:nvPr>
            <p:ph type="title"/>
          </p:nvPr>
        </p:nvSpPr>
        <p:spPr>
          <a:xfrm>
            <a:off x="1676400" y="2732724"/>
            <a:ext cx="9361805" cy="984885"/>
          </a:xfrm>
        </p:spPr>
        <p:txBody>
          <a:bodyPr/>
          <a:lstStyle/>
          <a:p>
            <a:br>
              <a:rPr lang="en-US" dirty="0"/>
            </a:br>
            <a:endParaRPr lang="en-IN" dirty="0"/>
          </a:p>
        </p:txBody>
      </p:sp>
      <p:sp>
        <p:nvSpPr>
          <p:cNvPr id="3" name="Text Placeholder 2">
            <a:extLst>
              <a:ext uri="{FF2B5EF4-FFF2-40B4-BE49-F238E27FC236}">
                <a16:creationId xmlns:a16="http://schemas.microsoft.com/office/drawing/2014/main" id="{3BEDF8CF-737F-CEC3-71EF-E0C845CF8E6A}"/>
              </a:ext>
            </a:extLst>
          </p:cNvPr>
          <p:cNvSpPr>
            <a:spLocks noGrp="1"/>
          </p:cNvSpPr>
          <p:nvPr>
            <p:ph type="body" idx="1"/>
          </p:nvPr>
        </p:nvSpPr>
        <p:spPr>
          <a:xfrm>
            <a:off x="1066801" y="1295400"/>
            <a:ext cx="9067800" cy="2099101"/>
          </a:xfrm>
        </p:spPr>
        <p:txBody>
          <a:bodyPr/>
          <a:lstStyle/>
          <a:p>
            <a:r>
              <a:rPr lang="en-US" sz="2000" b="1" dirty="0">
                <a:latin typeface="Times New Roman" panose="02020603050405020304" pitchFamily="18" charset="0"/>
                <a:cs typeface="Times New Roman" panose="02020603050405020304" pitchFamily="18" charset="0"/>
              </a:rPr>
              <a:t>VOLTAGE SENSOR</a:t>
            </a:r>
          </a:p>
          <a:p>
            <a:pPr>
              <a:lnSpc>
                <a:spcPct val="150000"/>
              </a:lnSpc>
            </a:pPr>
            <a:r>
              <a:rPr lang="en-US" sz="2000" dirty="0">
                <a:latin typeface="Times New Roman" panose="02020603050405020304" pitchFamily="18" charset="0"/>
                <a:cs typeface="Times New Roman" panose="02020603050405020304" pitchFamily="18" charset="0"/>
              </a:rPr>
              <a:t>      A voltage sensor is a device that measures voltage. Voltage sensors can measure the voltage in various ways, from measuring high voltages to detecting low current levels. These devices are essential for many applications, including industrial controls and power systems.</a:t>
            </a:r>
            <a:endParaRPr lang="en-IN" sz="2000" dirty="0">
              <a:latin typeface="Times New Roman" panose="02020603050405020304" pitchFamily="18" charset="0"/>
              <a:cs typeface="Times New Roman" panose="02020603050405020304" pitchFamily="18" charset="0"/>
            </a:endParaRPr>
          </a:p>
        </p:txBody>
      </p:sp>
      <p:pic>
        <p:nvPicPr>
          <p:cNvPr id="5" name="Picture 4" descr="A blue sensor with a blue square and black square holes&#10;&#10;Description automatically generated with medium confidence">
            <a:extLst>
              <a:ext uri="{FF2B5EF4-FFF2-40B4-BE49-F238E27FC236}">
                <a16:creationId xmlns:a16="http://schemas.microsoft.com/office/drawing/2014/main" id="{54EEE031-BDC1-473F-82A5-C98942E9D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3828307"/>
            <a:ext cx="2743200" cy="2099101"/>
          </a:xfrm>
          <a:prstGeom prst="rect">
            <a:avLst/>
          </a:prstGeom>
        </p:spPr>
      </p:pic>
    </p:spTree>
    <p:extLst>
      <p:ext uri="{BB962C8B-B14F-4D97-AF65-F5344CB8AC3E}">
        <p14:creationId xmlns:p14="http://schemas.microsoft.com/office/powerpoint/2010/main" val="322788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292" y="1223772"/>
            <a:ext cx="8968740" cy="498475"/>
          </a:xfrm>
          <a:prstGeom prst="rect">
            <a:avLst/>
          </a:prstGeom>
          <a:solidFill>
            <a:srgbClr val="BAD5ED"/>
          </a:solidFill>
          <a:ln w="12700">
            <a:solidFill>
              <a:srgbClr val="000000"/>
            </a:solidFill>
          </a:ln>
        </p:spPr>
        <p:txBody>
          <a:bodyPr vert="horz" wrap="square" lIns="0" tIns="134620" rIns="0" bIns="0" rtlCol="0">
            <a:spAutoFit/>
          </a:bodyPr>
          <a:lstStyle/>
          <a:p>
            <a:pPr marL="1905" algn="ctr">
              <a:lnSpc>
                <a:spcPct val="100000"/>
              </a:lnSpc>
              <a:spcBef>
                <a:spcPts val="1060"/>
              </a:spcBef>
            </a:pPr>
            <a:r>
              <a:rPr sz="2000" dirty="0">
                <a:solidFill>
                  <a:srgbClr val="000000"/>
                </a:solidFill>
              </a:rPr>
              <a:t>WORKING</a:t>
            </a:r>
            <a:endParaRPr sz="2000"/>
          </a:p>
        </p:txBody>
      </p:sp>
      <p:sp>
        <p:nvSpPr>
          <p:cNvPr id="3" name="object 3"/>
          <p:cNvSpPr txBox="1"/>
          <p:nvPr/>
        </p:nvSpPr>
        <p:spPr>
          <a:xfrm>
            <a:off x="2148585" y="2342134"/>
            <a:ext cx="8699500" cy="2083435"/>
          </a:xfrm>
          <a:prstGeom prst="rect">
            <a:avLst/>
          </a:prstGeom>
        </p:spPr>
        <p:txBody>
          <a:bodyPr vert="horz" wrap="square" lIns="0" tIns="12700" rIns="0" bIns="0" rtlCol="0">
            <a:spAutoFit/>
          </a:bodyPr>
          <a:lstStyle/>
          <a:p>
            <a:pPr marL="299085" marR="6985" indent="-287020" algn="just">
              <a:lnSpc>
                <a:spcPct val="150000"/>
              </a:lnSpc>
              <a:spcBef>
                <a:spcPts val="100"/>
              </a:spcBef>
              <a:buFont typeface="Arial MT"/>
              <a:buChar char="•"/>
              <a:tabLst>
                <a:tab pos="299720" algn="l"/>
              </a:tabLst>
            </a:pPr>
            <a:r>
              <a:rPr sz="1800" dirty="0">
                <a:latin typeface="Times New Roman"/>
                <a:cs typeface="Times New Roman"/>
              </a:rPr>
              <a:t>In step 1 of the operation, the </a:t>
            </a:r>
            <a:r>
              <a:rPr sz="1800" spc="-5" dirty="0">
                <a:latin typeface="Times New Roman"/>
                <a:cs typeface="Times New Roman"/>
              </a:rPr>
              <a:t>relay circuit is normally open </a:t>
            </a:r>
            <a:r>
              <a:rPr sz="1800" dirty="0">
                <a:latin typeface="Times New Roman"/>
                <a:cs typeface="Times New Roman"/>
              </a:rPr>
              <a:t>and a </a:t>
            </a:r>
            <a:r>
              <a:rPr sz="1800" spc="-5" dirty="0">
                <a:latin typeface="Times New Roman"/>
                <a:cs typeface="Times New Roman"/>
              </a:rPr>
              <a:t>red </a:t>
            </a:r>
            <a:r>
              <a:rPr sz="1800" dirty="0">
                <a:latin typeface="Times New Roman"/>
                <a:cs typeface="Times New Roman"/>
              </a:rPr>
              <a:t>LED </a:t>
            </a:r>
            <a:r>
              <a:rPr sz="1800" spc="-5" dirty="0">
                <a:latin typeface="Times New Roman"/>
                <a:cs typeface="Times New Roman"/>
              </a:rPr>
              <a:t>glows </a:t>
            </a:r>
            <a:r>
              <a:rPr sz="1800" dirty="0">
                <a:latin typeface="Times New Roman"/>
                <a:cs typeface="Times New Roman"/>
              </a:rPr>
              <a:t>when </a:t>
            </a:r>
            <a:r>
              <a:rPr sz="1800" spc="-10" dirty="0">
                <a:latin typeface="Times New Roman"/>
                <a:cs typeface="Times New Roman"/>
              </a:rPr>
              <a:t>we </a:t>
            </a:r>
            <a:r>
              <a:rPr sz="1800" spc="-5" dirty="0">
                <a:latin typeface="Times New Roman"/>
                <a:cs typeface="Times New Roman"/>
              </a:rPr>
              <a:t> </a:t>
            </a:r>
            <a:r>
              <a:rPr sz="1800" dirty="0">
                <a:latin typeface="Times New Roman"/>
                <a:cs typeface="Times New Roman"/>
              </a:rPr>
              <a:t>connect</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power</a:t>
            </a:r>
            <a:r>
              <a:rPr sz="1800" spc="10" dirty="0">
                <a:latin typeface="Times New Roman"/>
                <a:cs typeface="Times New Roman"/>
              </a:rPr>
              <a:t> </a:t>
            </a:r>
            <a:r>
              <a:rPr sz="1800" dirty="0">
                <a:latin typeface="Times New Roman"/>
                <a:cs typeface="Times New Roman"/>
              </a:rPr>
              <a:t>source</a:t>
            </a:r>
            <a:r>
              <a:rPr sz="1800" spc="-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the input terminal</a:t>
            </a:r>
            <a:r>
              <a:rPr sz="1800" spc="-1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 circuit.</a:t>
            </a:r>
            <a:endParaRPr sz="1800">
              <a:latin typeface="Times New Roman"/>
              <a:cs typeface="Times New Roman"/>
            </a:endParaRPr>
          </a:p>
          <a:p>
            <a:pPr marL="299085" marR="5080" indent="-287020" algn="just">
              <a:lnSpc>
                <a:spcPct val="150000"/>
              </a:lnSpc>
              <a:buFont typeface="Arial MT"/>
              <a:buChar char="•"/>
              <a:tabLst>
                <a:tab pos="299720" algn="l"/>
              </a:tabLst>
            </a:pPr>
            <a:r>
              <a:rPr sz="1800" dirty="0">
                <a:latin typeface="Times New Roman"/>
                <a:cs typeface="Times New Roman"/>
              </a:rPr>
              <a:t>when </a:t>
            </a:r>
            <a:r>
              <a:rPr sz="1800" spc="-5" dirty="0">
                <a:latin typeface="Times New Roman"/>
                <a:cs typeface="Times New Roman"/>
              </a:rPr>
              <a:t>we press the </a:t>
            </a:r>
            <a:r>
              <a:rPr sz="1800" dirty="0">
                <a:latin typeface="Times New Roman"/>
                <a:cs typeface="Times New Roman"/>
              </a:rPr>
              <a:t>bell push </a:t>
            </a:r>
            <a:r>
              <a:rPr sz="1800" spc="-5" dirty="0">
                <a:latin typeface="Times New Roman"/>
                <a:cs typeface="Times New Roman"/>
              </a:rPr>
              <a:t>button, </a:t>
            </a:r>
            <a:r>
              <a:rPr sz="1800" dirty="0">
                <a:latin typeface="Times New Roman"/>
                <a:cs typeface="Times New Roman"/>
              </a:rPr>
              <a:t>a coil of the </a:t>
            </a:r>
            <a:r>
              <a:rPr sz="1800" spc="-5" dirty="0">
                <a:latin typeface="Times New Roman"/>
                <a:cs typeface="Times New Roman"/>
              </a:rPr>
              <a:t>relay becomes active </a:t>
            </a:r>
            <a:r>
              <a:rPr sz="1800" dirty="0">
                <a:latin typeface="Times New Roman"/>
                <a:cs typeface="Times New Roman"/>
              </a:rPr>
              <a:t>and it </a:t>
            </a:r>
            <a:r>
              <a:rPr sz="1800" spc="-5" dirty="0">
                <a:latin typeface="Times New Roman"/>
                <a:cs typeface="Times New Roman"/>
              </a:rPr>
              <a:t>switches from </a:t>
            </a:r>
            <a:r>
              <a:rPr sz="1800" dirty="0">
                <a:latin typeface="Times New Roman"/>
                <a:cs typeface="Times New Roman"/>
              </a:rPr>
              <a:t> </a:t>
            </a:r>
            <a:r>
              <a:rPr sz="1800" spc="-5" dirty="0">
                <a:latin typeface="Times New Roman"/>
                <a:cs typeface="Times New Roman"/>
              </a:rPr>
              <a:t>normally </a:t>
            </a:r>
            <a:r>
              <a:rPr sz="1800" dirty="0">
                <a:latin typeface="Times New Roman"/>
                <a:cs typeface="Times New Roman"/>
              </a:rPr>
              <a:t>closed to </a:t>
            </a:r>
            <a:r>
              <a:rPr sz="1800" spc="-5" dirty="0">
                <a:latin typeface="Times New Roman"/>
                <a:cs typeface="Times New Roman"/>
              </a:rPr>
              <a:t>normally open </a:t>
            </a:r>
            <a:r>
              <a:rPr sz="1800" dirty="0">
                <a:latin typeface="Times New Roman"/>
                <a:cs typeface="Times New Roman"/>
              </a:rPr>
              <a:t>contact. </a:t>
            </a:r>
            <a:r>
              <a:rPr sz="1800" spc="-5" dirty="0">
                <a:latin typeface="Times New Roman"/>
                <a:cs typeface="Times New Roman"/>
              </a:rPr>
              <a:t>In </a:t>
            </a:r>
            <a:r>
              <a:rPr sz="1800" dirty="0">
                <a:latin typeface="Times New Roman"/>
                <a:cs typeface="Times New Roman"/>
              </a:rPr>
              <a:t>this condition Green LED and </a:t>
            </a:r>
            <a:r>
              <a:rPr sz="1800" spc="-5" dirty="0">
                <a:latin typeface="Times New Roman"/>
                <a:cs typeface="Times New Roman"/>
              </a:rPr>
              <a:t>motor </a:t>
            </a:r>
            <a:r>
              <a:rPr sz="1800" dirty="0">
                <a:latin typeface="Times New Roman"/>
                <a:cs typeface="Times New Roman"/>
              </a:rPr>
              <a:t>are </a:t>
            </a:r>
            <a:r>
              <a:rPr sz="1800" spc="-10" dirty="0">
                <a:latin typeface="Times New Roman"/>
                <a:cs typeface="Times New Roman"/>
              </a:rPr>
              <a:t>ON </a:t>
            </a:r>
            <a:r>
              <a:rPr sz="1800" spc="-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start to</a:t>
            </a:r>
            <a:r>
              <a:rPr sz="1800" spc="-10" dirty="0">
                <a:latin typeface="Times New Roman"/>
                <a:cs typeface="Times New Roman"/>
              </a:rPr>
              <a:t> </a:t>
            </a:r>
            <a:r>
              <a:rPr sz="1800" dirty="0">
                <a:latin typeface="Times New Roman"/>
                <a:cs typeface="Times New Roman"/>
              </a:rPr>
              <a:t>operate</a:t>
            </a:r>
            <a:r>
              <a:rPr sz="1800" spc="-10" dirty="0">
                <a:latin typeface="Times New Roman"/>
                <a:cs typeface="Times New Roman"/>
              </a:rPr>
              <a:t> </a:t>
            </a:r>
            <a:r>
              <a:rPr sz="1800" dirty="0">
                <a:latin typeface="Times New Roman"/>
                <a:cs typeface="Times New Roman"/>
              </a:rPr>
              <a:t>i.e.</a:t>
            </a:r>
            <a:r>
              <a:rPr sz="1800" spc="-15" dirty="0">
                <a:latin typeface="Times New Roman"/>
                <a:cs typeface="Times New Roman"/>
              </a:rPr>
              <a:t> </a:t>
            </a:r>
            <a:r>
              <a:rPr sz="1800" dirty="0">
                <a:latin typeface="Times New Roman"/>
                <a:cs typeface="Times New Roman"/>
              </a:rPr>
              <a:t>the vehicle</a:t>
            </a:r>
            <a:r>
              <a:rPr sz="1800" spc="-10" dirty="0">
                <a:latin typeface="Times New Roman"/>
                <a:cs typeface="Times New Roman"/>
              </a:rPr>
              <a:t> </a:t>
            </a:r>
            <a:r>
              <a:rPr sz="1800" dirty="0">
                <a:latin typeface="Times New Roman"/>
                <a:cs typeface="Times New Roman"/>
              </a:rPr>
              <a:t>starts</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operate</a:t>
            </a:r>
            <a:r>
              <a:rPr sz="1800" dirty="0">
                <a:latin typeface="Arial MT"/>
                <a:cs typeface="Arial MT"/>
              </a:rPr>
              <a:t>.</a:t>
            </a:r>
            <a:endParaRPr sz="180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3238" y="2404618"/>
            <a:ext cx="9753600" cy="2202526"/>
          </a:xfrm>
          <a:prstGeom prst="rect">
            <a:avLst/>
          </a:prstGeom>
        </p:spPr>
        <p:txBody>
          <a:bodyPr vert="horz" wrap="square" lIns="0" tIns="12065" rIns="0" bIns="0" rtlCol="0">
            <a:spAutoFit/>
          </a:bodyPr>
          <a:lstStyle/>
          <a:p>
            <a:pPr marL="355600" marR="5080" indent="-342900" algn="just">
              <a:lnSpc>
                <a:spcPct val="150100"/>
              </a:lnSpc>
              <a:spcBef>
                <a:spcPts val="95"/>
              </a:spcBef>
              <a:buFont typeface="Times New Roman"/>
              <a:buChar char="•"/>
              <a:tabLst>
                <a:tab pos="355600" algn="l"/>
              </a:tabLst>
            </a:pPr>
            <a:r>
              <a:rPr sz="1800" dirty="0">
                <a:latin typeface="Times New Roman"/>
                <a:cs typeface="Times New Roman"/>
              </a:rPr>
              <a:t>Here manually </a:t>
            </a:r>
            <a:r>
              <a:rPr sz="1800" spc="-5" dirty="0">
                <a:latin typeface="Times New Roman"/>
                <a:cs typeface="Times New Roman"/>
              </a:rPr>
              <a:t>short-circuited the </a:t>
            </a:r>
            <a:r>
              <a:rPr sz="1800" dirty="0">
                <a:latin typeface="Times New Roman"/>
                <a:cs typeface="Times New Roman"/>
              </a:rPr>
              <a:t>terminals of </a:t>
            </a:r>
            <a:r>
              <a:rPr sz="1800" spc="-5" dirty="0">
                <a:latin typeface="Times New Roman"/>
                <a:cs typeface="Times New Roman"/>
              </a:rPr>
              <a:t>the motor </a:t>
            </a:r>
            <a:r>
              <a:rPr sz="1800" dirty="0">
                <a:latin typeface="Times New Roman"/>
                <a:cs typeface="Times New Roman"/>
              </a:rPr>
              <a:t>to understand the short </a:t>
            </a:r>
            <a:r>
              <a:rPr sz="1800" spc="-5" dirty="0">
                <a:latin typeface="Times New Roman"/>
                <a:cs typeface="Times New Roman"/>
              </a:rPr>
              <a:t>circuit </a:t>
            </a:r>
            <a:r>
              <a:rPr sz="1800" dirty="0">
                <a:latin typeface="Times New Roman"/>
                <a:cs typeface="Times New Roman"/>
              </a:rPr>
              <a:t>condition in </a:t>
            </a:r>
            <a:r>
              <a:rPr sz="1800" spc="5" dirty="0">
                <a:latin typeface="Times New Roman"/>
                <a:cs typeface="Times New Roman"/>
              </a:rPr>
              <a:t> </a:t>
            </a:r>
            <a:r>
              <a:rPr sz="1800" spc="-5" dirty="0">
                <a:latin typeface="Times New Roman"/>
                <a:cs typeface="Times New Roman"/>
              </a:rPr>
              <a:t>EV the voltage across </a:t>
            </a:r>
            <a:r>
              <a:rPr sz="1800" dirty="0">
                <a:latin typeface="Times New Roman"/>
                <a:cs typeface="Times New Roman"/>
              </a:rPr>
              <a:t>the </a:t>
            </a:r>
            <a:r>
              <a:rPr sz="1800" spc="-5" dirty="0">
                <a:latin typeface="Times New Roman"/>
                <a:cs typeface="Times New Roman"/>
              </a:rPr>
              <a:t>motor </a:t>
            </a:r>
            <a:r>
              <a:rPr sz="1800" spc="-10" dirty="0">
                <a:latin typeface="Times New Roman"/>
                <a:cs typeface="Times New Roman"/>
              </a:rPr>
              <a:t>is </a:t>
            </a:r>
            <a:r>
              <a:rPr sz="1800" dirty="0">
                <a:latin typeface="Times New Roman"/>
                <a:cs typeface="Times New Roman"/>
              </a:rPr>
              <a:t>led to zero </a:t>
            </a:r>
            <a:r>
              <a:rPr sz="1800" spc="-5" dirty="0">
                <a:latin typeface="Times New Roman"/>
                <a:cs typeface="Times New Roman"/>
              </a:rPr>
              <a:t>so the relay becomes discharged because both </a:t>
            </a:r>
            <a:r>
              <a:rPr sz="1800" dirty="0">
                <a:latin typeface="Times New Roman"/>
                <a:cs typeface="Times New Roman"/>
              </a:rPr>
              <a:t>the </a:t>
            </a:r>
            <a:r>
              <a:rPr sz="1800" spc="-10" dirty="0">
                <a:latin typeface="Times New Roman"/>
                <a:cs typeface="Times New Roman"/>
              </a:rPr>
              <a:t>relay </a:t>
            </a:r>
            <a:r>
              <a:rPr sz="1800" spc="-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spc="-5" dirty="0">
                <a:latin typeface="Times New Roman"/>
                <a:cs typeface="Times New Roman"/>
              </a:rPr>
              <a:t>motor</a:t>
            </a:r>
            <a:r>
              <a:rPr sz="1800" spc="5" dirty="0">
                <a:latin typeface="Times New Roman"/>
                <a:cs typeface="Times New Roman"/>
              </a:rPr>
              <a:t> </a:t>
            </a:r>
            <a:r>
              <a:rPr sz="1800" dirty="0">
                <a:latin typeface="Times New Roman"/>
                <a:cs typeface="Times New Roman"/>
              </a:rPr>
              <a:t>are connected</a:t>
            </a:r>
            <a:r>
              <a:rPr sz="1800" spc="-1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parallel.</a:t>
            </a:r>
          </a:p>
          <a:p>
            <a:pPr marL="298450" indent="-285750">
              <a:lnSpc>
                <a:spcPct val="100000"/>
              </a:lnSpc>
              <a:spcBef>
                <a:spcPts val="1714"/>
              </a:spcBef>
              <a:buFont typeface="Arial" panose="020B0604020202020204" pitchFamily="34" charset="0"/>
              <a:buChar char="•"/>
              <a:tabLst>
                <a:tab pos="354965" algn="l"/>
                <a:tab pos="355600" algn="l"/>
              </a:tabLst>
            </a:pPr>
            <a:r>
              <a:rPr sz="1800" spc="-5" dirty="0">
                <a:latin typeface="Times New Roman"/>
                <a:cs typeface="Times New Roman"/>
              </a:rPr>
              <a:t>Finally,</a:t>
            </a:r>
            <a:r>
              <a:rPr sz="1800" spc="114" dirty="0">
                <a:latin typeface="Times New Roman"/>
                <a:cs typeface="Times New Roman"/>
              </a:rPr>
              <a:t> </a:t>
            </a:r>
            <a:r>
              <a:rPr sz="1800" dirty="0">
                <a:latin typeface="Times New Roman"/>
                <a:cs typeface="Times New Roman"/>
              </a:rPr>
              <a:t>if</a:t>
            </a:r>
            <a:r>
              <a:rPr sz="1800" spc="105" dirty="0">
                <a:latin typeface="Times New Roman"/>
                <a:cs typeface="Times New Roman"/>
              </a:rPr>
              <a:t> </a:t>
            </a:r>
            <a:r>
              <a:rPr sz="1800" spc="-5" dirty="0">
                <a:latin typeface="Times New Roman"/>
                <a:cs typeface="Times New Roman"/>
              </a:rPr>
              <a:t>the</a:t>
            </a:r>
            <a:r>
              <a:rPr sz="1800" spc="120" dirty="0">
                <a:latin typeface="Times New Roman"/>
                <a:cs typeface="Times New Roman"/>
              </a:rPr>
              <a:t> </a:t>
            </a:r>
            <a:r>
              <a:rPr sz="1800" spc="-5" dirty="0">
                <a:latin typeface="Times New Roman"/>
                <a:cs typeface="Times New Roman"/>
              </a:rPr>
              <a:t>relay</a:t>
            </a:r>
            <a:r>
              <a:rPr sz="1800" spc="110" dirty="0">
                <a:latin typeface="Times New Roman"/>
                <a:cs typeface="Times New Roman"/>
              </a:rPr>
              <a:t> </a:t>
            </a:r>
            <a:r>
              <a:rPr sz="1800" dirty="0">
                <a:latin typeface="Times New Roman"/>
                <a:cs typeface="Times New Roman"/>
              </a:rPr>
              <a:t>is</a:t>
            </a:r>
            <a:r>
              <a:rPr sz="1800" spc="114" dirty="0">
                <a:latin typeface="Times New Roman"/>
                <a:cs typeface="Times New Roman"/>
              </a:rPr>
              <a:t> </a:t>
            </a:r>
            <a:r>
              <a:rPr sz="1800" spc="-5" dirty="0">
                <a:latin typeface="Times New Roman"/>
                <a:cs typeface="Times New Roman"/>
              </a:rPr>
              <a:t>discharged</a:t>
            </a:r>
            <a:r>
              <a:rPr sz="1800" spc="114" dirty="0">
                <a:latin typeface="Times New Roman"/>
                <a:cs typeface="Times New Roman"/>
              </a:rPr>
              <a:t> </a:t>
            </a:r>
            <a:r>
              <a:rPr sz="1800" dirty="0">
                <a:latin typeface="Times New Roman"/>
                <a:cs typeface="Times New Roman"/>
              </a:rPr>
              <a:t>then</a:t>
            </a:r>
            <a:r>
              <a:rPr sz="1800" spc="100" dirty="0">
                <a:latin typeface="Times New Roman"/>
                <a:cs typeface="Times New Roman"/>
              </a:rPr>
              <a:t> </a:t>
            </a:r>
            <a:r>
              <a:rPr sz="1800" dirty="0">
                <a:latin typeface="Times New Roman"/>
                <a:cs typeface="Times New Roman"/>
              </a:rPr>
              <a:t>Red</a:t>
            </a:r>
            <a:r>
              <a:rPr sz="1800" spc="105" dirty="0">
                <a:latin typeface="Times New Roman"/>
                <a:cs typeface="Times New Roman"/>
              </a:rPr>
              <a:t> </a:t>
            </a:r>
            <a:r>
              <a:rPr sz="1800" dirty="0">
                <a:latin typeface="Times New Roman"/>
                <a:cs typeface="Times New Roman"/>
              </a:rPr>
              <a:t>LED</a:t>
            </a:r>
            <a:r>
              <a:rPr sz="1800" spc="100" dirty="0">
                <a:latin typeface="Times New Roman"/>
                <a:cs typeface="Times New Roman"/>
              </a:rPr>
              <a:t> </a:t>
            </a:r>
            <a:r>
              <a:rPr sz="1800" dirty="0">
                <a:latin typeface="Times New Roman"/>
                <a:cs typeface="Times New Roman"/>
              </a:rPr>
              <a:t>and</a:t>
            </a:r>
            <a:r>
              <a:rPr sz="1800" spc="125" dirty="0">
                <a:latin typeface="Times New Roman"/>
                <a:cs typeface="Times New Roman"/>
              </a:rPr>
              <a:t> </a:t>
            </a:r>
            <a:r>
              <a:rPr sz="1800" spc="-5" dirty="0">
                <a:latin typeface="Times New Roman"/>
                <a:cs typeface="Times New Roman"/>
              </a:rPr>
              <a:t>buzzer</a:t>
            </a:r>
            <a:r>
              <a:rPr sz="1800" spc="110" dirty="0">
                <a:latin typeface="Times New Roman"/>
                <a:cs typeface="Times New Roman"/>
              </a:rPr>
              <a:t> </a:t>
            </a:r>
            <a:r>
              <a:rPr sz="1800" dirty="0">
                <a:latin typeface="Times New Roman"/>
                <a:cs typeface="Times New Roman"/>
              </a:rPr>
              <a:t>both</a:t>
            </a:r>
            <a:r>
              <a:rPr sz="1800" spc="105" dirty="0">
                <a:latin typeface="Times New Roman"/>
                <a:cs typeface="Times New Roman"/>
              </a:rPr>
              <a:t> </a:t>
            </a:r>
            <a:r>
              <a:rPr sz="1800" dirty="0">
                <a:latin typeface="Times New Roman"/>
                <a:cs typeface="Times New Roman"/>
              </a:rPr>
              <a:t>are</a:t>
            </a:r>
            <a:r>
              <a:rPr sz="1800" spc="110" dirty="0">
                <a:latin typeface="Times New Roman"/>
                <a:cs typeface="Times New Roman"/>
              </a:rPr>
              <a:t> </a:t>
            </a:r>
            <a:r>
              <a:rPr sz="1800" spc="-5" dirty="0">
                <a:latin typeface="Times New Roman"/>
                <a:cs typeface="Times New Roman"/>
              </a:rPr>
              <a:t>ON</a:t>
            </a:r>
            <a:r>
              <a:rPr sz="1800" spc="114" dirty="0">
                <a:latin typeface="Times New Roman"/>
                <a:cs typeface="Times New Roman"/>
              </a:rPr>
              <a:t> </a:t>
            </a:r>
            <a:r>
              <a:rPr sz="1800" dirty="0">
                <a:latin typeface="Times New Roman"/>
                <a:cs typeface="Times New Roman"/>
              </a:rPr>
              <a:t>and</a:t>
            </a:r>
            <a:r>
              <a:rPr sz="1800" spc="105" dirty="0">
                <a:latin typeface="Times New Roman"/>
                <a:cs typeface="Times New Roman"/>
              </a:rPr>
              <a:t> </a:t>
            </a:r>
            <a:r>
              <a:rPr sz="1800" spc="-5" dirty="0">
                <a:latin typeface="Times New Roman"/>
                <a:cs typeface="Times New Roman"/>
              </a:rPr>
              <a:t>thus</a:t>
            </a:r>
            <a:r>
              <a:rPr sz="1800" spc="110" dirty="0">
                <a:latin typeface="Times New Roman"/>
                <a:cs typeface="Times New Roman"/>
              </a:rPr>
              <a:t> </a:t>
            </a:r>
            <a:r>
              <a:rPr sz="1800" spc="-5" dirty="0">
                <a:latin typeface="Times New Roman"/>
                <a:cs typeface="Times New Roman"/>
              </a:rPr>
              <a:t>motor</a:t>
            </a:r>
            <a:r>
              <a:rPr sz="1800" spc="120" dirty="0">
                <a:latin typeface="Times New Roman"/>
                <a:cs typeface="Times New Roman"/>
              </a:rPr>
              <a:t> </a:t>
            </a:r>
            <a:r>
              <a:rPr sz="1800" dirty="0">
                <a:latin typeface="Times New Roman"/>
                <a:cs typeface="Times New Roman"/>
              </a:rPr>
              <a:t>and</a:t>
            </a:r>
            <a:r>
              <a:rPr sz="1800" spc="120" dirty="0">
                <a:latin typeface="Times New Roman"/>
                <a:cs typeface="Times New Roman"/>
              </a:rPr>
              <a:t> </a:t>
            </a:r>
            <a:r>
              <a:rPr sz="1800" spc="-10" dirty="0">
                <a:latin typeface="Times New Roman"/>
                <a:cs typeface="Times New Roman"/>
              </a:rPr>
              <a:t>battery</a:t>
            </a:r>
            <a:endParaRPr sz="1800" dirty="0">
              <a:latin typeface="Times New Roman"/>
              <a:cs typeface="Times New Roman"/>
            </a:endParaRPr>
          </a:p>
          <a:p>
            <a:pPr marL="355600">
              <a:lnSpc>
                <a:spcPct val="100000"/>
              </a:lnSpc>
              <a:spcBef>
                <a:spcPts val="1080"/>
              </a:spcBef>
            </a:pPr>
            <a:r>
              <a:rPr sz="1800" dirty="0">
                <a:latin typeface="Times New Roman"/>
                <a:cs typeface="Times New Roman"/>
              </a:rPr>
              <a:t>both</a:t>
            </a:r>
            <a:r>
              <a:rPr sz="1800" spc="-20" dirty="0">
                <a:latin typeface="Times New Roman"/>
                <a:cs typeface="Times New Roman"/>
              </a:rPr>
              <a:t> </a:t>
            </a:r>
            <a:r>
              <a:rPr sz="1800" dirty="0">
                <a:latin typeface="Times New Roman"/>
                <a:cs typeface="Times New Roman"/>
              </a:rPr>
              <a:t>are</a:t>
            </a:r>
            <a:r>
              <a:rPr sz="1800" spc="-15" dirty="0">
                <a:latin typeface="Times New Roman"/>
                <a:cs typeface="Times New Roman"/>
              </a:rPr>
              <a:t> </a:t>
            </a:r>
            <a:r>
              <a:rPr sz="1800" dirty="0">
                <a:latin typeface="Times New Roman"/>
                <a:cs typeface="Times New Roman"/>
              </a:rPr>
              <a:t>separated</a:t>
            </a:r>
            <a:r>
              <a:rPr sz="1800" spc="-25" dirty="0">
                <a:latin typeface="Times New Roman"/>
                <a:cs typeface="Times New Roman"/>
              </a:rPr>
              <a:t> </a:t>
            </a:r>
            <a:r>
              <a:rPr sz="1800" dirty="0">
                <a:latin typeface="Times New Roman"/>
                <a:cs typeface="Times New Roman"/>
              </a:rPr>
              <a:t>and</a:t>
            </a:r>
            <a:r>
              <a:rPr sz="1800" spc="-20" dirty="0">
                <a:latin typeface="Times New Roman"/>
                <a:cs typeface="Times New Roman"/>
              </a:rPr>
              <a:t> </a:t>
            </a:r>
            <a:r>
              <a:rPr sz="1800" dirty="0">
                <a:latin typeface="Times New Roman"/>
                <a:cs typeface="Times New Roman"/>
              </a:rPr>
              <a:t>protected</a:t>
            </a:r>
            <a:r>
              <a:rPr sz="1800" dirty="0">
                <a:latin typeface="Calibri"/>
                <a:cs typeface="Calibri"/>
              </a:rPr>
              <a:t>.</a:t>
            </a:r>
          </a:p>
        </p:txBody>
      </p:sp>
      <p:sp>
        <p:nvSpPr>
          <p:cNvPr id="3" name="object 3"/>
          <p:cNvSpPr txBox="1">
            <a:spLocks noGrp="1"/>
          </p:cNvSpPr>
          <p:nvPr>
            <p:ph type="title"/>
          </p:nvPr>
        </p:nvSpPr>
        <p:spPr>
          <a:xfrm>
            <a:off x="1955292" y="1223772"/>
            <a:ext cx="8968740" cy="498475"/>
          </a:xfrm>
          <a:prstGeom prst="rect">
            <a:avLst/>
          </a:prstGeom>
          <a:solidFill>
            <a:srgbClr val="BAD5ED"/>
          </a:solidFill>
          <a:ln w="12700">
            <a:solidFill>
              <a:srgbClr val="000000"/>
            </a:solidFill>
          </a:ln>
        </p:spPr>
        <p:txBody>
          <a:bodyPr vert="horz" wrap="square" lIns="0" tIns="134620" rIns="0" bIns="0" rtlCol="0">
            <a:spAutoFit/>
          </a:bodyPr>
          <a:lstStyle/>
          <a:p>
            <a:pPr marL="1905" algn="ctr">
              <a:lnSpc>
                <a:spcPct val="100000"/>
              </a:lnSpc>
              <a:spcBef>
                <a:spcPts val="1060"/>
              </a:spcBef>
            </a:pPr>
            <a:r>
              <a:rPr sz="2000" dirty="0">
                <a:solidFill>
                  <a:srgbClr val="000000"/>
                </a:solidFill>
              </a:rPr>
              <a:t>WORKING</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312892078"/>
              </p:ext>
            </p:extLst>
          </p:nvPr>
        </p:nvGraphicFramePr>
        <p:xfrm>
          <a:off x="2183257" y="2181098"/>
          <a:ext cx="8129905" cy="4013345"/>
        </p:xfrm>
        <a:graphic>
          <a:graphicData uri="http://schemas.openxmlformats.org/drawingml/2006/table">
            <a:tbl>
              <a:tblPr firstRow="1" bandRow="1">
                <a:tableStyleId>{2D5ABB26-0587-4C30-8999-92F81FD0307C}</a:tableStyleId>
              </a:tblPr>
              <a:tblGrid>
                <a:gridCol w="1097280">
                  <a:extLst>
                    <a:ext uri="{9D8B030D-6E8A-4147-A177-3AD203B41FA5}">
                      <a16:colId xmlns:a16="http://schemas.microsoft.com/office/drawing/2014/main" val="20000"/>
                    </a:ext>
                  </a:extLst>
                </a:gridCol>
                <a:gridCol w="2967355">
                  <a:extLst>
                    <a:ext uri="{9D8B030D-6E8A-4147-A177-3AD203B41FA5}">
                      <a16:colId xmlns:a16="http://schemas.microsoft.com/office/drawing/2014/main" val="20001"/>
                    </a:ext>
                  </a:extLst>
                </a:gridCol>
                <a:gridCol w="2032635">
                  <a:extLst>
                    <a:ext uri="{9D8B030D-6E8A-4147-A177-3AD203B41FA5}">
                      <a16:colId xmlns:a16="http://schemas.microsoft.com/office/drawing/2014/main" val="20002"/>
                    </a:ext>
                  </a:extLst>
                </a:gridCol>
                <a:gridCol w="2032635">
                  <a:extLst>
                    <a:ext uri="{9D8B030D-6E8A-4147-A177-3AD203B41FA5}">
                      <a16:colId xmlns:a16="http://schemas.microsoft.com/office/drawing/2014/main" val="20003"/>
                    </a:ext>
                  </a:extLst>
                </a:gridCol>
              </a:tblGrid>
              <a:tr h="304800">
                <a:tc>
                  <a:txBody>
                    <a:bodyPr/>
                    <a:lstStyle/>
                    <a:p>
                      <a:pPr algn="ctr">
                        <a:lnSpc>
                          <a:spcPct val="100000"/>
                        </a:lnSpc>
                        <a:spcBef>
                          <a:spcPts val="320"/>
                        </a:spcBef>
                      </a:pPr>
                      <a:r>
                        <a:rPr sz="1400" b="1" dirty="0">
                          <a:latin typeface="Times New Roman" panose="02020603050405020304" pitchFamily="18" charset="0"/>
                          <a:cs typeface="Times New Roman" panose="02020603050405020304" pitchFamily="18" charset="0"/>
                        </a:rPr>
                        <a:t>S.NO</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tx2">
                        <a:lumMod val="20000"/>
                        <a:lumOff val="80000"/>
                      </a:schemeClr>
                    </a:solidFill>
                  </a:tcPr>
                </a:tc>
                <a:tc>
                  <a:txBody>
                    <a:bodyPr/>
                    <a:lstStyle/>
                    <a:p>
                      <a:pPr marL="846455">
                        <a:lnSpc>
                          <a:spcPct val="100000"/>
                        </a:lnSpc>
                        <a:spcBef>
                          <a:spcPts val="320"/>
                        </a:spcBef>
                      </a:pPr>
                      <a:r>
                        <a:rPr sz="1400" b="1" spc="-5" dirty="0">
                          <a:latin typeface="Times New Roman" panose="02020603050405020304" pitchFamily="18" charset="0"/>
                          <a:cs typeface="Times New Roman" panose="02020603050405020304" pitchFamily="18" charset="0"/>
                        </a:rPr>
                        <a:t>COMPONENTS</a:t>
                      </a:r>
                      <a:endParaRPr sz="1400" b="1"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tx2">
                        <a:lumMod val="20000"/>
                        <a:lumOff val="80000"/>
                      </a:schemeClr>
                    </a:solidFill>
                  </a:tcPr>
                </a:tc>
                <a:tc>
                  <a:txBody>
                    <a:bodyPr/>
                    <a:lstStyle/>
                    <a:p>
                      <a:pPr marL="3810" algn="ctr">
                        <a:lnSpc>
                          <a:spcPct val="100000"/>
                        </a:lnSpc>
                        <a:spcBef>
                          <a:spcPts val="320"/>
                        </a:spcBef>
                      </a:pPr>
                      <a:r>
                        <a:rPr sz="1400" b="1" spc="-5" dirty="0">
                          <a:latin typeface="Times New Roman" panose="02020603050405020304" pitchFamily="18" charset="0"/>
                          <a:cs typeface="Times New Roman" panose="02020603050405020304" pitchFamily="18" charset="0"/>
                        </a:rPr>
                        <a:t>QUANTITY</a:t>
                      </a:r>
                      <a:endParaRPr sz="1400" b="1"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tx2">
                        <a:lumMod val="20000"/>
                        <a:lumOff val="80000"/>
                      </a:schemeClr>
                    </a:solidFill>
                  </a:tcPr>
                </a:tc>
                <a:tc>
                  <a:txBody>
                    <a:bodyPr/>
                    <a:lstStyle/>
                    <a:p>
                      <a:pPr marL="1905" algn="ctr">
                        <a:lnSpc>
                          <a:spcPct val="100000"/>
                        </a:lnSpc>
                        <a:spcBef>
                          <a:spcPts val="320"/>
                        </a:spcBef>
                      </a:pPr>
                      <a:r>
                        <a:rPr sz="1400" b="1" dirty="0">
                          <a:latin typeface="Times New Roman" panose="02020603050405020304" pitchFamily="18" charset="0"/>
                          <a:cs typeface="Times New Roman" panose="02020603050405020304" pitchFamily="18" charset="0"/>
                        </a:rPr>
                        <a:t>COST</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tx2">
                        <a:lumMod val="20000"/>
                        <a:lumOff val="80000"/>
                      </a:schemeClr>
                    </a:solidFill>
                  </a:tcPr>
                </a:tc>
                <a:extLst>
                  <a:ext uri="{0D108BD9-81ED-4DB2-BD59-A6C34878D82A}">
                    <a16:rowId xmlns:a16="http://schemas.microsoft.com/office/drawing/2014/main" val="10000"/>
                  </a:ext>
                </a:extLst>
              </a:tr>
              <a:tr h="370839">
                <a:tc>
                  <a:txBody>
                    <a:bodyPr/>
                    <a:lstStyle/>
                    <a:p>
                      <a:pPr marL="635" algn="ctr">
                        <a:lnSpc>
                          <a:spcPct val="100000"/>
                        </a:lnSpc>
                        <a:spcBef>
                          <a:spcPts val="320"/>
                        </a:spcBef>
                      </a:pPr>
                      <a:r>
                        <a:rPr sz="1400" dirty="0">
                          <a:latin typeface="Arial MT"/>
                          <a:cs typeface="Arial MT"/>
                        </a:rPr>
                        <a:t>1</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sz="1400" spc="-5" dirty="0">
                          <a:latin typeface="Times New Roman" panose="02020603050405020304" pitchFamily="18" charset="0"/>
                          <a:cs typeface="Times New Roman" panose="02020603050405020304" pitchFamily="18" charset="0"/>
                        </a:rPr>
                        <a:t>DC</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Motor(12</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V</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DC)</a:t>
                      </a:r>
                      <a:endParaRPr sz="1400"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Times New Roman" panose="02020603050405020304" pitchFamily="18" charset="0"/>
                          <a:cs typeface="Times New Roman" panose="02020603050405020304" pitchFamily="18" charset="0"/>
                        </a:rPr>
                        <a:t>1</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lang="en-US" sz="1400" spc="-5" dirty="0">
                          <a:latin typeface="Times New Roman" panose="02020603050405020304" pitchFamily="18" charset="0"/>
                          <a:cs typeface="Times New Roman" panose="02020603050405020304" pitchFamily="18" charset="0"/>
                        </a:rPr>
                        <a:t>200</a:t>
                      </a:r>
                      <a:endParaRPr sz="1400"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0966">
                <a:tc>
                  <a:txBody>
                    <a:bodyPr/>
                    <a:lstStyle/>
                    <a:p>
                      <a:pPr marL="635" algn="ctr">
                        <a:lnSpc>
                          <a:spcPct val="100000"/>
                        </a:lnSpc>
                        <a:spcBef>
                          <a:spcPts val="320"/>
                        </a:spcBef>
                      </a:pPr>
                      <a:r>
                        <a:rPr sz="1400" dirty="0">
                          <a:latin typeface="Arial MT"/>
                          <a:cs typeface="Arial MT"/>
                        </a:rPr>
                        <a:t>2</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sz="1400" spc="-5" dirty="0">
                          <a:latin typeface="Times New Roman" panose="02020603050405020304" pitchFamily="18" charset="0"/>
                          <a:cs typeface="Times New Roman" panose="02020603050405020304" pitchFamily="18" charset="0"/>
                        </a:rPr>
                        <a:t>Relay(12</a:t>
                      </a:r>
                      <a:r>
                        <a:rPr sz="1400" spc="-4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V)</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Times New Roman" panose="02020603050405020304" pitchFamily="18" charset="0"/>
                          <a:cs typeface="Times New Roman" panose="02020603050405020304" pitchFamily="18" charset="0"/>
                        </a:rPr>
                        <a:t>1</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spc="-5" dirty="0">
                          <a:latin typeface="Times New Roman" panose="02020603050405020304" pitchFamily="18" charset="0"/>
                          <a:cs typeface="Times New Roman" panose="02020603050405020304" pitchFamily="18" charset="0"/>
                        </a:rPr>
                        <a:t>1</a:t>
                      </a:r>
                      <a:r>
                        <a:rPr lang="en-US" sz="1400" spc="-5" dirty="0">
                          <a:latin typeface="Times New Roman" panose="02020603050405020304" pitchFamily="18" charset="0"/>
                          <a:cs typeface="Times New Roman" panose="02020603050405020304" pitchFamily="18" charset="0"/>
                        </a:rPr>
                        <a:t>5</a:t>
                      </a:r>
                      <a:r>
                        <a:rPr sz="1400" spc="-5" dirty="0">
                          <a:latin typeface="Times New Roman" panose="02020603050405020304" pitchFamily="18" charset="0"/>
                          <a:cs typeface="Times New Roman" panose="02020603050405020304" pitchFamily="18" charset="0"/>
                        </a:rPr>
                        <a:t>0</a:t>
                      </a:r>
                      <a:endParaRPr sz="1400"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0840">
                <a:tc>
                  <a:txBody>
                    <a:bodyPr/>
                    <a:lstStyle/>
                    <a:p>
                      <a:pPr marL="635" algn="ctr">
                        <a:lnSpc>
                          <a:spcPct val="100000"/>
                        </a:lnSpc>
                        <a:spcBef>
                          <a:spcPts val="320"/>
                        </a:spcBef>
                      </a:pPr>
                      <a:r>
                        <a:rPr sz="1400" dirty="0">
                          <a:latin typeface="Arial MT"/>
                          <a:cs typeface="Arial MT"/>
                        </a:rPr>
                        <a:t>3</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lang="en-US" sz="1400" dirty="0">
                          <a:latin typeface="Times New Roman" panose="02020603050405020304" pitchFamily="18" charset="0"/>
                          <a:cs typeface="Times New Roman" panose="02020603050405020304" pitchFamily="18" charset="0"/>
                        </a:rPr>
                        <a:t>Voltage Sensor</a:t>
                      </a:r>
                      <a:endParaRPr sz="1400"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Times New Roman" panose="02020603050405020304" pitchFamily="18" charset="0"/>
                          <a:cs typeface="Times New Roman" panose="02020603050405020304" pitchFamily="18" charset="0"/>
                        </a:rPr>
                        <a:t>1</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lang="en-US" sz="1400" spc="-5" dirty="0">
                          <a:latin typeface="Times New Roman" panose="02020603050405020304" pitchFamily="18" charset="0"/>
                          <a:cs typeface="Times New Roman" panose="02020603050405020304" pitchFamily="18" charset="0"/>
                        </a:rPr>
                        <a:t>2</a:t>
                      </a:r>
                      <a:r>
                        <a:rPr sz="1400" spc="-5" dirty="0">
                          <a:latin typeface="Times New Roman" panose="02020603050405020304" pitchFamily="18" charset="0"/>
                          <a:cs typeface="Times New Roman" panose="02020603050405020304" pitchFamily="18" charset="0"/>
                        </a:rPr>
                        <a:t>00</a:t>
                      </a:r>
                      <a:endParaRPr sz="1400"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70839">
                <a:tc>
                  <a:txBody>
                    <a:bodyPr/>
                    <a:lstStyle/>
                    <a:p>
                      <a:pPr marL="635" algn="ctr">
                        <a:lnSpc>
                          <a:spcPct val="100000"/>
                        </a:lnSpc>
                        <a:spcBef>
                          <a:spcPts val="320"/>
                        </a:spcBef>
                      </a:pPr>
                      <a:r>
                        <a:rPr sz="1400" dirty="0">
                          <a:latin typeface="Arial MT"/>
                          <a:cs typeface="Arial MT"/>
                        </a:rPr>
                        <a:t>4</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sz="1400" spc="-5" dirty="0">
                          <a:latin typeface="Times New Roman" panose="02020603050405020304" pitchFamily="18" charset="0"/>
                          <a:cs typeface="Times New Roman" panose="02020603050405020304" pitchFamily="18" charset="0"/>
                        </a:rPr>
                        <a:t>Resistance</a:t>
                      </a:r>
                      <a:endParaRPr sz="1400"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Times New Roman" panose="02020603050405020304" pitchFamily="18" charset="0"/>
                          <a:cs typeface="Times New Roman" panose="02020603050405020304" pitchFamily="18" charset="0"/>
                        </a:rPr>
                        <a:t>2</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0"/>
                        </a:spcBef>
                      </a:pPr>
                      <a:r>
                        <a:rPr sz="1400" spc="-5" dirty="0">
                          <a:latin typeface="Times New Roman" panose="02020603050405020304" pitchFamily="18" charset="0"/>
                          <a:cs typeface="Times New Roman" panose="02020603050405020304" pitchFamily="18" charset="0"/>
                        </a:rPr>
                        <a:t>30</a:t>
                      </a:r>
                      <a:endParaRPr sz="140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70839">
                <a:tc>
                  <a:txBody>
                    <a:bodyPr/>
                    <a:lstStyle/>
                    <a:p>
                      <a:pPr marL="635" algn="ctr">
                        <a:lnSpc>
                          <a:spcPct val="100000"/>
                        </a:lnSpc>
                        <a:spcBef>
                          <a:spcPts val="320"/>
                        </a:spcBef>
                      </a:pPr>
                      <a:r>
                        <a:rPr sz="1400" dirty="0">
                          <a:latin typeface="Arial MT"/>
                          <a:cs typeface="Arial MT"/>
                        </a:rPr>
                        <a:t>5</a:t>
                      </a:r>
                      <a:endParaRPr sz="1400">
                        <a:latin typeface="Arial MT"/>
                        <a:cs typeface="Arial MT"/>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0"/>
                        </a:spcBef>
                      </a:pPr>
                      <a:r>
                        <a:rPr sz="1400" dirty="0">
                          <a:latin typeface="Times New Roman" panose="02020603050405020304" pitchFamily="18" charset="0"/>
                          <a:cs typeface="Times New Roman" panose="02020603050405020304" pitchFamily="18" charset="0"/>
                        </a:rPr>
                        <a:t>LED's</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0"/>
                        </a:spcBef>
                      </a:pPr>
                      <a:r>
                        <a:rPr sz="1400" dirty="0">
                          <a:latin typeface="Times New Roman" panose="02020603050405020304" pitchFamily="18" charset="0"/>
                          <a:cs typeface="Times New Roman" panose="02020603050405020304" pitchFamily="18" charset="0"/>
                        </a:rPr>
                        <a:t>2</a:t>
                      </a: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0"/>
                        </a:spcBef>
                      </a:pPr>
                      <a:r>
                        <a:rPr sz="1400" spc="-5" dirty="0">
                          <a:latin typeface="Times New Roman" panose="02020603050405020304" pitchFamily="18" charset="0"/>
                          <a:cs typeface="Times New Roman" panose="02020603050405020304" pitchFamily="18" charset="0"/>
                        </a:rPr>
                        <a:t>20</a:t>
                      </a:r>
                      <a:endParaRPr sz="1400" dirty="0">
                        <a:latin typeface="Times New Roman" panose="02020603050405020304" pitchFamily="18" charset="0"/>
                        <a:cs typeface="Times New Roman" panose="02020603050405020304" pitchFamily="18" charset="0"/>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70839">
                <a:tc>
                  <a:txBody>
                    <a:bodyPr/>
                    <a:lstStyle/>
                    <a:p>
                      <a:pPr marL="635" algn="ctr">
                        <a:lnSpc>
                          <a:spcPct val="100000"/>
                        </a:lnSpc>
                        <a:spcBef>
                          <a:spcPts val="325"/>
                        </a:spcBef>
                      </a:pPr>
                      <a:r>
                        <a:rPr sz="1400" dirty="0">
                          <a:latin typeface="Arial MT"/>
                          <a:cs typeface="Arial MT"/>
                        </a:rPr>
                        <a:t>6</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dirty="0">
                          <a:latin typeface="Times New Roman" panose="02020603050405020304" pitchFamily="18" charset="0"/>
                          <a:cs typeface="Times New Roman" panose="02020603050405020304" pitchFamily="18" charset="0"/>
                        </a:rPr>
                        <a:t>Connecting</a:t>
                      </a:r>
                      <a:r>
                        <a:rPr sz="1400" spc="-8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Leads</a:t>
                      </a: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5"/>
                        </a:spcBef>
                      </a:pPr>
                      <a:r>
                        <a:rPr sz="1400" dirty="0">
                          <a:latin typeface="Times New Roman" panose="02020603050405020304" pitchFamily="18" charset="0"/>
                          <a:cs typeface="Times New Roman" panose="02020603050405020304" pitchFamily="18" charset="0"/>
                        </a:rPr>
                        <a:t>Required</a:t>
                      </a:r>
                      <a:endParaRPr sz="140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325"/>
                        </a:spcBef>
                      </a:pPr>
                      <a:r>
                        <a:rPr sz="1400" spc="-5" dirty="0">
                          <a:latin typeface="Times New Roman" panose="02020603050405020304" pitchFamily="18" charset="0"/>
                          <a:cs typeface="Times New Roman" panose="02020603050405020304" pitchFamily="18" charset="0"/>
                        </a:rPr>
                        <a:t>50</a:t>
                      </a:r>
                      <a:endParaRPr sz="1400"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70840">
                <a:tc>
                  <a:txBody>
                    <a:bodyPr/>
                    <a:lstStyle/>
                    <a:p>
                      <a:pPr marL="635" algn="ctr">
                        <a:lnSpc>
                          <a:spcPct val="100000"/>
                        </a:lnSpc>
                        <a:spcBef>
                          <a:spcPts val="325"/>
                        </a:spcBef>
                      </a:pPr>
                      <a:r>
                        <a:rPr sz="1400" dirty="0">
                          <a:latin typeface="Arial MT"/>
                          <a:cs typeface="Arial MT"/>
                        </a:rPr>
                        <a:t>7</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lang="en-US" sz="1400" dirty="0">
                          <a:latin typeface="Times New Roman" panose="02020603050405020304" pitchFamily="18" charset="0"/>
                          <a:cs typeface="Times New Roman" panose="02020603050405020304" pitchFamily="18" charset="0"/>
                        </a:rPr>
                        <a:t>Microcontroller</a:t>
                      </a:r>
                      <a:endParaRPr sz="1400"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lang="en-US" sz="1400" dirty="0">
                          <a:latin typeface="Times New Roman" panose="02020603050405020304" pitchFamily="18" charset="0"/>
                          <a:cs typeface="Times New Roman" panose="02020603050405020304" pitchFamily="18" charset="0"/>
                        </a:rPr>
                        <a:t>1</a:t>
                      </a:r>
                      <a:endParaRPr sz="1400"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lang="en-US" sz="1400" spc="-5" dirty="0">
                          <a:latin typeface="Times New Roman" panose="02020603050405020304" pitchFamily="18" charset="0"/>
                          <a:cs typeface="Times New Roman" panose="02020603050405020304" pitchFamily="18" charset="0"/>
                        </a:rPr>
                        <a:t>15</a:t>
                      </a:r>
                      <a:r>
                        <a:rPr sz="1400" spc="-5" dirty="0">
                          <a:latin typeface="Times New Roman" panose="02020603050405020304" pitchFamily="18" charset="0"/>
                          <a:cs typeface="Times New Roman" panose="02020603050405020304" pitchFamily="18" charset="0"/>
                        </a:rPr>
                        <a:t>0</a:t>
                      </a:r>
                      <a:endParaRPr sz="1400"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70839">
                <a:tc>
                  <a:txBody>
                    <a:bodyPr/>
                    <a:lstStyle/>
                    <a:p>
                      <a:pPr marL="635" algn="ctr">
                        <a:lnSpc>
                          <a:spcPct val="100000"/>
                        </a:lnSpc>
                        <a:spcBef>
                          <a:spcPts val="325"/>
                        </a:spcBef>
                      </a:pPr>
                      <a:r>
                        <a:rPr sz="1400" dirty="0">
                          <a:latin typeface="Arial MT"/>
                          <a:cs typeface="Arial MT"/>
                        </a:rPr>
                        <a:t>8</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spc="-5" dirty="0">
                          <a:latin typeface="Times New Roman" panose="02020603050405020304" pitchFamily="18" charset="0"/>
                          <a:cs typeface="Times New Roman" panose="02020603050405020304" pitchFamily="18" charset="0"/>
                        </a:rPr>
                        <a:t>PCB</a:t>
                      </a:r>
                      <a:r>
                        <a:rPr sz="1400" spc="-3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Board</a:t>
                      </a: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sz="1400" dirty="0">
                          <a:latin typeface="Times New Roman" panose="02020603050405020304" pitchFamily="18" charset="0"/>
                          <a:cs typeface="Times New Roman" panose="02020603050405020304" pitchFamily="18" charset="0"/>
                        </a:rPr>
                        <a:t>1</a:t>
                      </a:r>
                      <a:endParaRPr sz="140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lang="en-US" sz="1400" spc="-5" dirty="0">
                          <a:latin typeface="Times New Roman" panose="02020603050405020304" pitchFamily="18" charset="0"/>
                          <a:cs typeface="Times New Roman" panose="02020603050405020304" pitchFamily="18" charset="0"/>
                        </a:rPr>
                        <a:t>200</a:t>
                      </a:r>
                      <a:endParaRPr sz="1400"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70852">
                <a:tc>
                  <a:txBody>
                    <a:bodyPr/>
                    <a:lstStyle/>
                    <a:p>
                      <a:pPr marL="635" algn="ctr">
                        <a:lnSpc>
                          <a:spcPct val="100000"/>
                        </a:lnSpc>
                        <a:spcBef>
                          <a:spcPts val="325"/>
                        </a:spcBef>
                      </a:pPr>
                      <a:r>
                        <a:rPr sz="1400" dirty="0">
                          <a:latin typeface="Arial MT"/>
                          <a:cs typeface="Arial MT"/>
                        </a:rPr>
                        <a:t>9</a:t>
                      </a:r>
                      <a:endParaRPr sz="1400">
                        <a:latin typeface="Arial MT"/>
                        <a:cs typeface="Arial MT"/>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325"/>
                        </a:spcBef>
                      </a:pPr>
                      <a:r>
                        <a:rPr sz="1400" dirty="0">
                          <a:latin typeface="Times New Roman" panose="02020603050405020304" pitchFamily="18" charset="0"/>
                          <a:cs typeface="Times New Roman" panose="02020603050405020304" pitchFamily="18" charset="0"/>
                        </a:rPr>
                        <a:t>Buzzer</a:t>
                      </a:r>
                      <a:endParaRPr sz="140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sz="1400" dirty="0">
                          <a:latin typeface="Times New Roman" panose="02020603050405020304" pitchFamily="18" charset="0"/>
                          <a:cs typeface="Times New Roman" panose="02020603050405020304" pitchFamily="18" charset="0"/>
                        </a:rPr>
                        <a:t>1</a:t>
                      </a:r>
                      <a:endParaRPr sz="140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sz="1400" spc="-5" dirty="0">
                          <a:latin typeface="Times New Roman" panose="02020603050405020304" pitchFamily="18" charset="0"/>
                          <a:cs typeface="Times New Roman" panose="02020603050405020304" pitchFamily="18" charset="0"/>
                        </a:rPr>
                        <a:t>1</a:t>
                      </a:r>
                      <a:r>
                        <a:rPr lang="en-US" sz="1400" spc="-5" dirty="0">
                          <a:latin typeface="Times New Roman" panose="02020603050405020304" pitchFamily="18" charset="0"/>
                          <a:cs typeface="Times New Roman" panose="02020603050405020304" pitchFamily="18" charset="0"/>
                        </a:rPr>
                        <a:t>50</a:t>
                      </a:r>
                      <a:endParaRPr sz="1400"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70852">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400" dirty="0">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25"/>
                        </a:spcBef>
                      </a:pPr>
                      <a:r>
                        <a:rPr sz="1400" b="1" spc="-5" dirty="0">
                          <a:latin typeface="Times New Roman" panose="02020603050405020304" pitchFamily="18" charset="0"/>
                          <a:cs typeface="Times New Roman" panose="02020603050405020304" pitchFamily="18" charset="0"/>
                        </a:rPr>
                        <a:t>TOTAL</a:t>
                      </a:r>
                      <a:endParaRPr sz="1400" b="1"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325"/>
                        </a:spcBef>
                      </a:pPr>
                      <a:r>
                        <a:rPr lang="en-US" sz="1400" b="1" spc="-5" dirty="0">
                          <a:latin typeface="Times New Roman" panose="02020603050405020304" pitchFamily="18" charset="0"/>
                          <a:cs typeface="Times New Roman" panose="02020603050405020304" pitchFamily="18" charset="0"/>
                        </a:rPr>
                        <a:t>1150</a:t>
                      </a:r>
                      <a:endParaRPr sz="1400" b="1"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bl>
          </a:graphicData>
        </a:graphic>
      </p:graphicFrame>
      <p:sp>
        <p:nvSpPr>
          <p:cNvPr id="3" name="object 3"/>
          <p:cNvSpPr txBox="1">
            <a:spLocks noGrp="1"/>
          </p:cNvSpPr>
          <p:nvPr>
            <p:ph type="title"/>
          </p:nvPr>
        </p:nvSpPr>
        <p:spPr>
          <a:xfrm>
            <a:off x="1769364" y="1298447"/>
            <a:ext cx="8968740" cy="498475"/>
          </a:xfrm>
          <a:prstGeom prst="rect">
            <a:avLst/>
          </a:prstGeom>
          <a:solidFill>
            <a:srgbClr val="BAD5ED"/>
          </a:solidFill>
          <a:ln w="12700">
            <a:solidFill>
              <a:srgbClr val="000000"/>
            </a:solidFill>
          </a:ln>
        </p:spPr>
        <p:txBody>
          <a:bodyPr vert="horz" wrap="square" lIns="0" tIns="135255" rIns="0" bIns="0" rtlCol="0">
            <a:spAutoFit/>
          </a:bodyPr>
          <a:lstStyle/>
          <a:p>
            <a:pPr algn="ctr">
              <a:lnSpc>
                <a:spcPct val="100000"/>
              </a:lnSpc>
              <a:spcBef>
                <a:spcPts val="1065"/>
              </a:spcBef>
            </a:pPr>
            <a:r>
              <a:rPr sz="2000" dirty="0">
                <a:solidFill>
                  <a:srgbClr val="000000"/>
                </a:solidFill>
              </a:rPr>
              <a:t>COST</a:t>
            </a:r>
            <a:r>
              <a:rPr sz="2000" spc="-90" dirty="0">
                <a:solidFill>
                  <a:srgbClr val="000000"/>
                </a:solidFill>
              </a:rPr>
              <a:t> </a:t>
            </a:r>
            <a:r>
              <a:rPr sz="2000" dirty="0">
                <a:solidFill>
                  <a:srgbClr val="000000"/>
                </a:solidFill>
              </a:rPr>
              <a:t>ESTIMATION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6426809"/>
            <a:ext cx="7651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a:cs typeface="Calibri"/>
              </a:rPr>
              <a:t>11/17/2023</a:t>
            </a:r>
            <a:endParaRPr sz="1200">
              <a:latin typeface="Calibri"/>
              <a:cs typeface="Calibri"/>
            </a:endParaRPr>
          </a:p>
        </p:txBody>
      </p:sp>
      <p:sp>
        <p:nvSpPr>
          <p:cNvPr id="3" name="object 3"/>
          <p:cNvSpPr txBox="1"/>
          <p:nvPr/>
        </p:nvSpPr>
        <p:spPr>
          <a:xfrm>
            <a:off x="5115305" y="6426809"/>
            <a:ext cx="196215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78787"/>
                </a:solidFill>
                <a:latin typeface="Calibri"/>
                <a:cs typeface="Calibri"/>
              </a:rPr>
              <a:t>SECOND</a:t>
            </a:r>
            <a:r>
              <a:rPr sz="1200" spc="-10" dirty="0">
                <a:solidFill>
                  <a:srgbClr val="878787"/>
                </a:solidFill>
                <a:latin typeface="Calibri"/>
                <a:cs typeface="Calibri"/>
              </a:rPr>
              <a:t> </a:t>
            </a:r>
            <a:r>
              <a:rPr sz="1200" dirty="0">
                <a:solidFill>
                  <a:srgbClr val="878787"/>
                </a:solidFill>
                <a:latin typeface="Calibri"/>
                <a:cs typeface="Calibri"/>
              </a:rPr>
              <a:t>YEAR</a:t>
            </a:r>
            <a:r>
              <a:rPr sz="1200" spc="-25" dirty="0">
                <a:solidFill>
                  <a:srgbClr val="878787"/>
                </a:solidFill>
                <a:latin typeface="Calibri"/>
                <a:cs typeface="Calibri"/>
              </a:rPr>
              <a:t> </a:t>
            </a:r>
            <a:r>
              <a:rPr sz="1200" spc="-5" dirty="0">
                <a:solidFill>
                  <a:srgbClr val="878787"/>
                </a:solidFill>
                <a:latin typeface="Calibri"/>
                <a:cs typeface="Calibri"/>
              </a:rPr>
              <a:t>ZEROTH</a:t>
            </a:r>
            <a:r>
              <a:rPr sz="1200" spc="-10" dirty="0">
                <a:solidFill>
                  <a:srgbClr val="878787"/>
                </a:solidFill>
                <a:latin typeface="Calibri"/>
                <a:cs typeface="Calibri"/>
              </a:rPr>
              <a:t> </a:t>
            </a:r>
            <a:r>
              <a:rPr sz="1200" spc="-5" dirty="0">
                <a:solidFill>
                  <a:srgbClr val="878787"/>
                </a:solidFill>
                <a:latin typeface="Calibri"/>
                <a:cs typeface="Calibri"/>
              </a:rPr>
              <a:t>REVIEW</a:t>
            </a:r>
            <a:endParaRPr sz="1200">
              <a:latin typeface="Calibri"/>
              <a:cs typeface="Calibri"/>
            </a:endParaRPr>
          </a:p>
        </p:txBody>
      </p:sp>
      <p:sp>
        <p:nvSpPr>
          <p:cNvPr id="4" name="object 4"/>
          <p:cNvSpPr txBox="1"/>
          <p:nvPr/>
        </p:nvSpPr>
        <p:spPr>
          <a:xfrm>
            <a:off x="11093957" y="6426809"/>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a:cs typeface="Calibri"/>
              </a:rPr>
              <a:t>12</a:t>
            </a:r>
            <a:endParaRPr sz="1200">
              <a:latin typeface="Calibri"/>
              <a:cs typeface="Calibri"/>
            </a:endParaRPr>
          </a:p>
        </p:txBody>
      </p:sp>
      <p:pic>
        <p:nvPicPr>
          <p:cNvPr id="5" name="object 5"/>
          <p:cNvPicPr/>
          <p:nvPr/>
        </p:nvPicPr>
        <p:blipFill>
          <a:blip r:embed="rId2" cstate="print"/>
          <a:stretch>
            <a:fillRect/>
          </a:stretch>
        </p:blipFill>
        <p:spPr>
          <a:xfrm>
            <a:off x="0" y="48"/>
            <a:ext cx="12191999" cy="6857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1"/>
          <p:cNvSpPr txBox="1"/>
          <p:nvPr/>
        </p:nvSpPr>
        <p:spPr>
          <a:xfrm>
            <a:off x="3688126" y="1827400"/>
            <a:ext cx="4170600" cy="4790100"/>
          </a:xfrm>
          <a:prstGeom prst="rect">
            <a:avLst/>
          </a:prstGeom>
          <a:noFill/>
          <a:ln>
            <a:noFill/>
          </a:ln>
        </p:spPr>
        <p:txBody>
          <a:bodyPr spcFirstLastPara="1" wrap="square" lIns="0" tIns="142225" rIns="0" bIns="0" anchor="t" anchorCtr="0">
            <a:spAutoFit/>
          </a:bodyPr>
          <a:lstStyle/>
          <a:p>
            <a:pPr marL="355600" marR="0" lvl="0" indent="-342900" algn="l" rtl="0">
              <a:lnSpc>
                <a:spcPct val="100000"/>
              </a:lnSpc>
              <a:spcBef>
                <a:spcPts val="0"/>
              </a:spcBef>
              <a:spcAft>
                <a:spcPts val="0"/>
              </a:spcAft>
              <a:buClr>
                <a:schemeClr val="dk1"/>
              </a:buClr>
              <a:buSzPts val="2400"/>
              <a:buFont typeface="Arial"/>
              <a:buChar char="•"/>
            </a:pPr>
            <a:r>
              <a:rPr lang="en-US" sz="2200" b="0" i="0" u="none" strike="noStrike" cap="none">
                <a:solidFill>
                  <a:schemeClr val="dk1"/>
                </a:solidFill>
                <a:latin typeface="Times New Roman"/>
                <a:ea typeface="Times New Roman"/>
                <a:cs typeface="Times New Roman"/>
                <a:sym typeface="Times New Roman"/>
              </a:rPr>
              <a:t>Problem Statement</a:t>
            </a:r>
            <a:endParaRPr sz="2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1320"/>
              </a:spcBef>
              <a:spcAft>
                <a:spcPts val="0"/>
              </a:spcAft>
              <a:buClr>
                <a:schemeClr val="dk1"/>
              </a:buClr>
              <a:buSzPts val="2400"/>
              <a:buFont typeface="Arial"/>
              <a:buChar char="•"/>
            </a:pPr>
            <a:r>
              <a:rPr lang="en-US" sz="2200" b="0" i="0" u="none" strike="noStrike" cap="none">
                <a:solidFill>
                  <a:schemeClr val="dk1"/>
                </a:solidFill>
                <a:latin typeface="Times New Roman"/>
                <a:ea typeface="Times New Roman"/>
                <a:cs typeface="Times New Roman"/>
                <a:sym typeface="Times New Roman"/>
              </a:rPr>
              <a:t>Abstract</a:t>
            </a:r>
            <a:endParaRPr sz="2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1320"/>
              </a:spcBef>
              <a:spcAft>
                <a:spcPts val="0"/>
              </a:spcAft>
              <a:buClr>
                <a:schemeClr val="dk1"/>
              </a:buClr>
              <a:buSzPts val="2400"/>
              <a:buFont typeface="Arial"/>
              <a:buChar char="•"/>
            </a:pPr>
            <a:r>
              <a:rPr lang="en-US" sz="2200" b="0" i="0" u="none" strike="noStrike" cap="none">
                <a:solidFill>
                  <a:schemeClr val="dk1"/>
                </a:solidFill>
                <a:latin typeface="Times New Roman"/>
                <a:ea typeface="Times New Roman"/>
                <a:cs typeface="Times New Roman"/>
                <a:sym typeface="Times New Roman"/>
              </a:rPr>
              <a:t>Introduction</a:t>
            </a:r>
            <a:endParaRPr sz="2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1320"/>
              </a:spcBef>
              <a:spcAft>
                <a:spcPts val="0"/>
              </a:spcAft>
              <a:buClr>
                <a:schemeClr val="dk1"/>
              </a:buClr>
              <a:buSzPts val="2400"/>
              <a:buFont typeface="Arial"/>
              <a:buChar char="•"/>
            </a:pPr>
            <a:r>
              <a:rPr lang="en-US" sz="2200" b="0" i="0" u="none" strike="noStrike" cap="none">
                <a:solidFill>
                  <a:schemeClr val="dk1"/>
                </a:solidFill>
                <a:latin typeface="Times New Roman"/>
                <a:ea typeface="Times New Roman"/>
                <a:cs typeface="Times New Roman"/>
                <a:sym typeface="Times New Roman"/>
              </a:rPr>
              <a:t>Description</a:t>
            </a:r>
            <a:endParaRPr sz="2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1320"/>
              </a:spcBef>
              <a:spcAft>
                <a:spcPts val="0"/>
              </a:spcAft>
              <a:buClr>
                <a:schemeClr val="dk1"/>
              </a:buClr>
              <a:buSzPts val="2400"/>
              <a:buFont typeface="Arial"/>
              <a:buChar char="•"/>
            </a:pPr>
            <a:r>
              <a:rPr lang="en-US" sz="2200" b="0" i="0" u="none" strike="noStrike" cap="none">
                <a:solidFill>
                  <a:schemeClr val="dk1"/>
                </a:solidFill>
                <a:latin typeface="Times New Roman"/>
                <a:ea typeface="Times New Roman"/>
                <a:cs typeface="Times New Roman"/>
                <a:sym typeface="Times New Roman"/>
              </a:rPr>
              <a:t>Block Diagram</a:t>
            </a:r>
            <a:endParaRPr sz="2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1325"/>
              </a:spcBef>
              <a:spcAft>
                <a:spcPts val="0"/>
              </a:spcAft>
              <a:buClr>
                <a:schemeClr val="dk1"/>
              </a:buClr>
              <a:buSzPts val="2400"/>
              <a:buFont typeface="Arial"/>
              <a:buChar char="•"/>
            </a:pPr>
            <a:r>
              <a:rPr lang="en-US" sz="2200" b="0" i="0" u="none" strike="noStrike" cap="none">
                <a:solidFill>
                  <a:schemeClr val="dk1"/>
                </a:solidFill>
                <a:latin typeface="Times New Roman"/>
                <a:ea typeface="Times New Roman"/>
                <a:cs typeface="Times New Roman"/>
                <a:sym typeface="Times New Roman"/>
              </a:rPr>
              <a:t>Components used</a:t>
            </a:r>
            <a:endParaRPr sz="2200" b="0" i="0" u="none" strike="noStrike" cap="none">
              <a:solidFill>
                <a:schemeClr val="dk1"/>
              </a:solidFill>
              <a:latin typeface="Times New Roman"/>
              <a:ea typeface="Times New Roman"/>
              <a:cs typeface="Times New Roman"/>
              <a:sym typeface="Times New Roman"/>
            </a:endParaRPr>
          </a:p>
          <a:p>
            <a:pPr marL="355600" marR="0" lvl="0" indent="-330201" algn="l" rtl="0">
              <a:lnSpc>
                <a:spcPct val="100000"/>
              </a:lnSpc>
              <a:spcBef>
                <a:spcPts val="132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Hardware Components</a:t>
            </a:r>
            <a:endParaRPr sz="2200">
              <a:solidFill>
                <a:schemeClr val="dk1"/>
              </a:solidFill>
              <a:latin typeface="Times New Roman"/>
              <a:ea typeface="Times New Roman"/>
              <a:cs typeface="Times New Roman"/>
              <a:sym typeface="Times New Roman"/>
            </a:endParaRPr>
          </a:p>
          <a:p>
            <a:pPr marL="355600" marR="0" lvl="0" indent="-342900" algn="l" rtl="0">
              <a:lnSpc>
                <a:spcPct val="100000"/>
              </a:lnSpc>
              <a:spcBef>
                <a:spcPts val="1320"/>
              </a:spcBef>
              <a:spcAft>
                <a:spcPts val="0"/>
              </a:spcAft>
              <a:buClr>
                <a:schemeClr val="dk1"/>
              </a:buClr>
              <a:buSzPts val="2400"/>
              <a:buFont typeface="Arial"/>
              <a:buChar char="•"/>
            </a:pPr>
            <a:r>
              <a:rPr lang="en-US" sz="2200" b="0" i="0" u="none" strike="noStrike" cap="none">
                <a:solidFill>
                  <a:schemeClr val="dk1"/>
                </a:solidFill>
                <a:latin typeface="Times New Roman"/>
                <a:ea typeface="Times New Roman"/>
                <a:cs typeface="Times New Roman"/>
                <a:sym typeface="Times New Roman"/>
              </a:rPr>
              <a:t>Working</a:t>
            </a:r>
            <a:endParaRPr sz="2200" b="0" i="0" u="none" strike="noStrike" cap="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1320"/>
              </a:spcBef>
              <a:spcAft>
                <a:spcPts val="0"/>
              </a:spcAft>
              <a:buClr>
                <a:schemeClr val="dk1"/>
              </a:buClr>
              <a:buSzPts val="2400"/>
              <a:buFont typeface="Arial"/>
              <a:buChar char="•"/>
            </a:pPr>
            <a:r>
              <a:rPr lang="en-US" sz="2200" b="0" i="0" u="none" strike="noStrike" cap="none">
                <a:solidFill>
                  <a:schemeClr val="dk1"/>
                </a:solidFill>
                <a:latin typeface="Times New Roman"/>
                <a:ea typeface="Times New Roman"/>
                <a:cs typeface="Times New Roman"/>
                <a:sym typeface="Times New Roman"/>
              </a:rPr>
              <a:t>Cost Estimation</a:t>
            </a:r>
            <a:endParaRPr sz="2200" b="0" i="0" u="none" strike="noStrike" cap="none">
              <a:solidFill>
                <a:schemeClr val="dk1"/>
              </a:solidFill>
              <a:latin typeface="Times New Roman"/>
              <a:ea typeface="Times New Roman"/>
              <a:cs typeface="Times New Roman"/>
              <a:sym typeface="Times New Roman"/>
            </a:endParaRPr>
          </a:p>
        </p:txBody>
      </p:sp>
      <p:sp>
        <p:nvSpPr>
          <p:cNvPr id="22" name="Google Shape;22;p1"/>
          <p:cNvSpPr txBox="1">
            <a:spLocks noGrp="1"/>
          </p:cNvSpPr>
          <p:nvPr>
            <p:ph type="title"/>
          </p:nvPr>
        </p:nvSpPr>
        <p:spPr>
          <a:xfrm>
            <a:off x="1612391" y="1328927"/>
            <a:ext cx="8967600" cy="498600"/>
          </a:xfrm>
          <a:prstGeom prst="rect">
            <a:avLst/>
          </a:prstGeom>
          <a:solidFill>
            <a:srgbClr val="BAD5ED"/>
          </a:solidFill>
          <a:ln w="12700" cap="flat" cmpd="sng">
            <a:solidFill>
              <a:srgbClr val="000000"/>
            </a:solidFill>
            <a:prstDash val="solid"/>
            <a:round/>
            <a:headEnd type="none" w="sm" len="sm"/>
            <a:tailEnd type="none" w="sm" len="sm"/>
          </a:ln>
        </p:spPr>
        <p:txBody>
          <a:bodyPr spcFirstLastPara="1" wrap="square" lIns="0" tIns="37450" rIns="0" bIns="0" anchor="t" anchorCtr="0">
            <a:spAutoFit/>
          </a:bodyPr>
          <a:lstStyle/>
          <a:p>
            <a:pPr marL="0" lvl="0" indent="0" algn="ctr" rtl="0">
              <a:lnSpc>
                <a:spcPct val="100000"/>
              </a:lnSpc>
              <a:spcBef>
                <a:spcPts val="0"/>
              </a:spcBef>
              <a:spcAft>
                <a:spcPts val="0"/>
              </a:spcAft>
              <a:buNone/>
            </a:pPr>
            <a:r>
              <a:rPr lang="en-US" sz="2000">
                <a:solidFill>
                  <a:srgbClr val="000000"/>
                </a:solidFill>
              </a:rPr>
              <a:t>LIST OF CONTENTS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5316" y="1379219"/>
            <a:ext cx="8968740" cy="498475"/>
          </a:xfrm>
          <a:prstGeom prst="rect">
            <a:avLst/>
          </a:prstGeom>
          <a:solidFill>
            <a:srgbClr val="BAD5ED"/>
          </a:solidFill>
          <a:ln w="12700">
            <a:solidFill>
              <a:srgbClr val="000000"/>
            </a:solidFill>
          </a:ln>
        </p:spPr>
        <p:txBody>
          <a:bodyPr vert="horz" wrap="square" lIns="0" tIns="134620" rIns="0" bIns="0" rtlCol="0">
            <a:spAutoFit/>
          </a:bodyPr>
          <a:lstStyle/>
          <a:p>
            <a:pPr marL="2540" algn="ctr">
              <a:lnSpc>
                <a:spcPct val="100000"/>
              </a:lnSpc>
              <a:spcBef>
                <a:spcPts val="1060"/>
              </a:spcBef>
            </a:pPr>
            <a:r>
              <a:rPr sz="2000" dirty="0">
                <a:solidFill>
                  <a:srgbClr val="000000"/>
                </a:solidFill>
              </a:rPr>
              <a:t>PROBLEM</a:t>
            </a:r>
            <a:r>
              <a:rPr sz="2000" spc="-85" dirty="0">
                <a:solidFill>
                  <a:srgbClr val="000000"/>
                </a:solidFill>
              </a:rPr>
              <a:t> </a:t>
            </a:r>
            <a:r>
              <a:rPr sz="2000" dirty="0">
                <a:solidFill>
                  <a:srgbClr val="000000"/>
                </a:solidFill>
              </a:rPr>
              <a:t>STATEMENT</a:t>
            </a:r>
            <a:endParaRPr sz="2000"/>
          </a:p>
        </p:txBody>
      </p:sp>
      <p:sp>
        <p:nvSpPr>
          <p:cNvPr id="3" name="object 3"/>
          <p:cNvSpPr txBox="1"/>
          <p:nvPr/>
        </p:nvSpPr>
        <p:spPr>
          <a:xfrm>
            <a:off x="1385315" y="2516957"/>
            <a:ext cx="9176893" cy="1533753"/>
          </a:xfrm>
          <a:prstGeom prst="rect">
            <a:avLst/>
          </a:prstGeom>
        </p:spPr>
        <p:txBody>
          <a:bodyPr vert="horz" wrap="square" lIns="0" tIns="12700" rIns="0" bIns="0" rtlCol="0">
            <a:spAutoFit/>
          </a:bodyPr>
          <a:lstStyle/>
          <a:p>
            <a:pPr marL="355600" marR="5080" indent="-343535">
              <a:lnSpc>
                <a:spcPct val="150000"/>
              </a:lnSpc>
              <a:spcBef>
                <a:spcPts val="100"/>
              </a:spcBef>
              <a:buFont typeface="Arial MT"/>
              <a:buChar char="•"/>
              <a:tabLst>
                <a:tab pos="355600" algn="l"/>
                <a:tab pos="356235" algn="l"/>
              </a:tabLst>
            </a:pPr>
            <a:r>
              <a:rPr sz="2200" spc="-5" dirty="0">
                <a:latin typeface="Times New Roman"/>
                <a:cs typeface="Times New Roman"/>
              </a:rPr>
              <a:t>It</a:t>
            </a:r>
            <a:r>
              <a:rPr sz="2200" spc="355" dirty="0">
                <a:latin typeface="Times New Roman"/>
                <a:cs typeface="Times New Roman"/>
              </a:rPr>
              <a:t> </a:t>
            </a:r>
            <a:r>
              <a:rPr sz="2200" spc="-10" dirty="0">
                <a:latin typeface="Times New Roman"/>
                <a:cs typeface="Times New Roman"/>
              </a:rPr>
              <a:t>can</a:t>
            </a:r>
            <a:r>
              <a:rPr sz="2200" spc="360" dirty="0">
                <a:latin typeface="Times New Roman"/>
                <a:cs typeface="Times New Roman"/>
              </a:rPr>
              <a:t> </a:t>
            </a:r>
            <a:r>
              <a:rPr sz="2200" spc="-5" dirty="0">
                <a:latin typeface="Times New Roman"/>
                <a:cs typeface="Times New Roman"/>
              </a:rPr>
              <a:t>occur</a:t>
            </a:r>
            <a:r>
              <a:rPr sz="2200" spc="365" dirty="0">
                <a:latin typeface="Times New Roman"/>
                <a:cs typeface="Times New Roman"/>
              </a:rPr>
              <a:t> </a:t>
            </a:r>
            <a:r>
              <a:rPr sz="2200" spc="-5" dirty="0">
                <a:latin typeface="Times New Roman"/>
                <a:cs typeface="Times New Roman"/>
              </a:rPr>
              <a:t>only</a:t>
            </a:r>
            <a:r>
              <a:rPr sz="2200" spc="375" dirty="0">
                <a:latin typeface="Times New Roman"/>
                <a:cs typeface="Times New Roman"/>
              </a:rPr>
              <a:t> </a:t>
            </a:r>
            <a:r>
              <a:rPr sz="2200" spc="-5" dirty="0">
                <a:latin typeface="Times New Roman"/>
                <a:cs typeface="Times New Roman"/>
              </a:rPr>
              <a:t>when</a:t>
            </a:r>
            <a:r>
              <a:rPr sz="2200" spc="355" dirty="0">
                <a:latin typeface="Times New Roman"/>
                <a:cs typeface="Times New Roman"/>
              </a:rPr>
              <a:t> </a:t>
            </a:r>
            <a:r>
              <a:rPr sz="2200" spc="-5" dirty="0">
                <a:latin typeface="Times New Roman"/>
                <a:cs typeface="Times New Roman"/>
              </a:rPr>
              <a:t>the</a:t>
            </a:r>
            <a:r>
              <a:rPr sz="2200" spc="345" dirty="0">
                <a:latin typeface="Times New Roman"/>
                <a:cs typeface="Times New Roman"/>
              </a:rPr>
              <a:t> </a:t>
            </a:r>
            <a:r>
              <a:rPr sz="2200" spc="-5" dirty="0">
                <a:latin typeface="Times New Roman"/>
                <a:cs typeface="Times New Roman"/>
              </a:rPr>
              <a:t>terminals</a:t>
            </a:r>
            <a:r>
              <a:rPr sz="2200" spc="355" dirty="0">
                <a:latin typeface="Times New Roman"/>
                <a:cs typeface="Times New Roman"/>
              </a:rPr>
              <a:t> </a:t>
            </a:r>
            <a:r>
              <a:rPr sz="2200" spc="5" dirty="0">
                <a:latin typeface="Times New Roman"/>
                <a:cs typeface="Times New Roman"/>
              </a:rPr>
              <a:t>of</a:t>
            </a:r>
            <a:r>
              <a:rPr sz="2200" spc="360" dirty="0">
                <a:latin typeface="Times New Roman"/>
                <a:cs typeface="Times New Roman"/>
              </a:rPr>
              <a:t> </a:t>
            </a:r>
            <a:r>
              <a:rPr sz="2200" spc="-5" dirty="0">
                <a:latin typeface="Times New Roman"/>
                <a:cs typeface="Times New Roman"/>
              </a:rPr>
              <a:t>batteries</a:t>
            </a:r>
            <a:r>
              <a:rPr sz="2200" spc="355" dirty="0">
                <a:latin typeface="Times New Roman"/>
                <a:cs typeface="Times New Roman"/>
              </a:rPr>
              <a:t> </a:t>
            </a:r>
            <a:r>
              <a:rPr sz="2200" dirty="0">
                <a:latin typeface="Times New Roman"/>
                <a:cs typeface="Times New Roman"/>
              </a:rPr>
              <a:t>or</a:t>
            </a:r>
            <a:r>
              <a:rPr sz="2200" spc="365" dirty="0">
                <a:latin typeface="Times New Roman"/>
                <a:cs typeface="Times New Roman"/>
              </a:rPr>
              <a:t> </a:t>
            </a:r>
            <a:r>
              <a:rPr sz="2200" spc="-5" dirty="0">
                <a:latin typeface="Times New Roman"/>
                <a:cs typeface="Times New Roman"/>
              </a:rPr>
              <a:t>power</a:t>
            </a:r>
            <a:r>
              <a:rPr sz="2200" spc="355" dirty="0">
                <a:latin typeface="Times New Roman"/>
                <a:cs typeface="Times New Roman"/>
              </a:rPr>
              <a:t> </a:t>
            </a:r>
            <a:r>
              <a:rPr sz="2200" spc="-5" dirty="0">
                <a:latin typeface="Times New Roman"/>
                <a:cs typeface="Times New Roman"/>
              </a:rPr>
              <a:t>supplies</a:t>
            </a:r>
            <a:r>
              <a:rPr sz="2200" spc="355" dirty="0">
                <a:latin typeface="Times New Roman"/>
                <a:cs typeface="Times New Roman"/>
              </a:rPr>
              <a:t> </a:t>
            </a:r>
            <a:r>
              <a:rPr sz="2200" spc="-5" dirty="0">
                <a:latin typeface="Times New Roman"/>
                <a:cs typeface="Times New Roman"/>
              </a:rPr>
              <a:t>connect </a:t>
            </a:r>
            <a:r>
              <a:rPr sz="2200" spc="-535" dirty="0">
                <a:latin typeface="Times New Roman"/>
                <a:cs typeface="Times New Roman"/>
              </a:rPr>
              <a:t> </a:t>
            </a:r>
            <a:r>
              <a:rPr sz="2200" spc="-5" dirty="0">
                <a:latin typeface="Times New Roman"/>
                <a:cs typeface="Times New Roman"/>
              </a:rPr>
              <a:t>improperly.</a:t>
            </a:r>
            <a:endParaRPr sz="2200" dirty="0">
              <a:latin typeface="Times New Roman"/>
              <a:cs typeface="Times New Roman"/>
            </a:endParaRPr>
          </a:p>
          <a:p>
            <a:pPr marL="355600" indent="-343535">
              <a:lnSpc>
                <a:spcPct val="100000"/>
              </a:lnSpc>
              <a:spcBef>
                <a:spcPts val="1320"/>
              </a:spcBef>
              <a:buFont typeface="Arial MT"/>
              <a:buChar char="•"/>
              <a:tabLst>
                <a:tab pos="355600" algn="l"/>
                <a:tab pos="356235" algn="l"/>
              </a:tabLst>
            </a:pPr>
            <a:r>
              <a:rPr sz="2200" spc="-5" dirty="0">
                <a:latin typeface="Times New Roman"/>
                <a:cs typeface="Times New Roman"/>
              </a:rPr>
              <a:t>It</a:t>
            </a:r>
            <a:r>
              <a:rPr sz="2200" spc="5" dirty="0">
                <a:latin typeface="Times New Roman"/>
                <a:cs typeface="Times New Roman"/>
              </a:rPr>
              <a:t> </a:t>
            </a:r>
            <a:r>
              <a:rPr sz="2200" spc="-5" dirty="0">
                <a:latin typeface="Times New Roman"/>
                <a:cs typeface="Times New Roman"/>
              </a:rPr>
              <a:t>leads</a:t>
            </a:r>
            <a:r>
              <a:rPr sz="2200" spc="10" dirty="0">
                <a:latin typeface="Times New Roman"/>
                <a:cs typeface="Times New Roman"/>
              </a:rPr>
              <a:t> </a:t>
            </a:r>
            <a:r>
              <a:rPr sz="2200" spc="-5" dirty="0">
                <a:latin typeface="Times New Roman"/>
                <a:cs typeface="Times New Roman"/>
              </a:rPr>
              <a:t>to</a:t>
            </a:r>
            <a:r>
              <a:rPr sz="2200" spc="10" dirty="0">
                <a:latin typeface="Times New Roman"/>
                <a:cs typeface="Times New Roman"/>
              </a:rPr>
              <a:t> </a:t>
            </a:r>
            <a:r>
              <a:rPr sz="2200" spc="-5" dirty="0">
                <a:latin typeface="Times New Roman"/>
                <a:cs typeface="Times New Roman"/>
              </a:rPr>
              <a:t>battery</a:t>
            </a:r>
            <a:r>
              <a:rPr sz="2200" spc="15" dirty="0">
                <a:latin typeface="Times New Roman"/>
                <a:cs typeface="Times New Roman"/>
              </a:rPr>
              <a:t> </a:t>
            </a:r>
            <a:r>
              <a:rPr sz="2200" spc="-5" dirty="0">
                <a:latin typeface="Times New Roman"/>
                <a:cs typeface="Times New Roman"/>
              </a:rPr>
              <a:t>overheating,</a:t>
            </a:r>
            <a:r>
              <a:rPr sz="2200" dirty="0">
                <a:latin typeface="Times New Roman"/>
                <a:cs typeface="Times New Roman"/>
              </a:rPr>
              <a:t> </a:t>
            </a:r>
            <a:r>
              <a:rPr sz="2200" spc="-5" dirty="0">
                <a:latin typeface="Times New Roman"/>
                <a:cs typeface="Times New Roman"/>
              </a:rPr>
              <a:t>power</a:t>
            </a:r>
            <a:r>
              <a:rPr sz="2200" spc="10" dirty="0">
                <a:latin typeface="Times New Roman"/>
                <a:cs typeface="Times New Roman"/>
              </a:rPr>
              <a:t> </a:t>
            </a:r>
            <a:r>
              <a:rPr sz="2200" spc="-5" dirty="0">
                <a:latin typeface="Times New Roman"/>
                <a:cs typeface="Times New Roman"/>
              </a:rPr>
              <a:t>losses and</a:t>
            </a:r>
            <a:r>
              <a:rPr sz="2200" dirty="0">
                <a:latin typeface="Times New Roman"/>
                <a:cs typeface="Times New Roman"/>
              </a:rPr>
              <a:t> </a:t>
            </a:r>
            <a:r>
              <a:rPr sz="2200" spc="-5" dirty="0">
                <a:latin typeface="Times New Roman"/>
                <a:cs typeface="Times New Roman"/>
              </a:rPr>
              <a:t>coil</a:t>
            </a:r>
            <a:r>
              <a:rPr sz="2200" spc="15" dirty="0">
                <a:latin typeface="Times New Roman"/>
                <a:cs typeface="Times New Roman"/>
              </a:rPr>
              <a:t> </a:t>
            </a:r>
            <a:r>
              <a:rPr sz="2200" dirty="0">
                <a:latin typeface="Times New Roman"/>
                <a:cs typeface="Times New Roman"/>
              </a:rPr>
              <a:t>heating.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71681" y="6426809"/>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a:cs typeface="Calibri"/>
              </a:rPr>
              <a:t>4</a:t>
            </a:r>
            <a:endParaRPr sz="1200">
              <a:latin typeface="Calibri"/>
              <a:cs typeface="Calibri"/>
            </a:endParaRPr>
          </a:p>
        </p:txBody>
      </p:sp>
      <p:sp>
        <p:nvSpPr>
          <p:cNvPr id="3" name="object 3"/>
          <p:cNvSpPr txBox="1">
            <a:spLocks noGrp="1"/>
          </p:cNvSpPr>
          <p:nvPr>
            <p:ph type="title"/>
          </p:nvPr>
        </p:nvSpPr>
        <p:spPr>
          <a:xfrm>
            <a:off x="1842516" y="1301496"/>
            <a:ext cx="8967470" cy="500380"/>
          </a:xfrm>
          <a:prstGeom prst="rect">
            <a:avLst/>
          </a:prstGeom>
          <a:solidFill>
            <a:srgbClr val="BAD5ED"/>
          </a:solidFill>
          <a:ln w="12700">
            <a:solidFill>
              <a:srgbClr val="000000"/>
            </a:solidFill>
          </a:ln>
        </p:spPr>
        <p:txBody>
          <a:bodyPr vert="horz" wrap="square" lIns="0" tIns="135255" rIns="0" bIns="0" rtlCol="0">
            <a:spAutoFit/>
          </a:bodyPr>
          <a:lstStyle/>
          <a:p>
            <a:pPr marL="635" algn="ctr">
              <a:lnSpc>
                <a:spcPct val="100000"/>
              </a:lnSpc>
              <a:spcBef>
                <a:spcPts val="1065"/>
              </a:spcBef>
            </a:pPr>
            <a:r>
              <a:rPr sz="2000" dirty="0">
                <a:solidFill>
                  <a:srgbClr val="000000"/>
                </a:solidFill>
              </a:rPr>
              <a:t>ABSTRACT</a:t>
            </a:r>
            <a:endParaRPr sz="2000"/>
          </a:p>
        </p:txBody>
      </p:sp>
      <p:sp>
        <p:nvSpPr>
          <p:cNvPr id="4" name="object 4"/>
          <p:cNvSpPr txBox="1"/>
          <p:nvPr/>
        </p:nvSpPr>
        <p:spPr>
          <a:xfrm>
            <a:off x="1842516" y="2026763"/>
            <a:ext cx="8967470" cy="3683057"/>
          </a:xfrm>
          <a:prstGeom prst="rect">
            <a:avLst/>
          </a:prstGeom>
        </p:spPr>
        <p:txBody>
          <a:bodyPr vert="horz" wrap="square" lIns="0" tIns="12065" rIns="0" bIns="0" rtlCol="0">
            <a:spAutoFit/>
          </a:bodyPr>
          <a:lstStyle/>
          <a:p>
            <a:pPr marL="298450" marR="5080" indent="-285750" algn="just">
              <a:lnSpc>
                <a:spcPct val="150000"/>
              </a:lnSpc>
              <a:spcBef>
                <a:spcPts val="95"/>
              </a:spcBef>
              <a:buFont typeface="Arial" panose="020B0604020202020204" pitchFamily="34" charset="0"/>
              <a:buChar char="•"/>
            </a:pPr>
            <a:r>
              <a:rPr sz="1800" spc="-5" dirty="0">
                <a:latin typeface="Times New Roman"/>
                <a:cs typeface="Times New Roman"/>
              </a:rPr>
              <a:t>We </a:t>
            </a:r>
            <a:r>
              <a:rPr sz="1800" dirty="0">
                <a:latin typeface="Times New Roman"/>
                <a:cs typeface="Times New Roman"/>
              </a:rPr>
              <a:t>often come </a:t>
            </a:r>
            <a:r>
              <a:rPr sz="1800" spc="-5" dirty="0">
                <a:latin typeface="Times New Roman"/>
                <a:cs typeface="Times New Roman"/>
              </a:rPr>
              <a:t>across news </a:t>
            </a:r>
            <a:r>
              <a:rPr sz="1800" dirty="0">
                <a:latin typeface="Times New Roman"/>
                <a:cs typeface="Times New Roman"/>
              </a:rPr>
              <a:t>of </a:t>
            </a:r>
            <a:r>
              <a:rPr sz="1800" spc="-5" dirty="0">
                <a:latin typeface="Times New Roman"/>
                <a:cs typeface="Times New Roman"/>
              </a:rPr>
              <a:t>EVs </a:t>
            </a:r>
            <a:r>
              <a:rPr sz="1800" dirty="0">
                <a:latin typeface="Times New Roman"/>
                <a:cs typeface="Times New Roman"/>
              </a:rPr>
              <a:t>catching fire or batteries overheating and exploding. To </a:t>
            </a:r>
            <a:r>
              <a:rPr sz="1800" spc="5" dirty="0">
                <a:latin typeface="Times New Roman"/>
                <a:cs typeface="Times New Roman"/>
              </a:rPr>
              <a:t> </a:t>
            </a:r>
            <a:r>
              <a:rPr sz="1800" dirty="0">
                <a:latin typeface="Times New Roman"/>
                <a:cs typeface="Times New Roman"/>
              </a:rPr>
              <a:t>address this, our Electric Vehicle Safety project focuses on protecting the </a:t>
            </a:r>
            <a:r>
              <a:rPr sz="1800" spc="-5" dirty="0">
                <a:latin typeface="Times New Roman"/>
                <a:cs typeface="Times New Roman"/>
              </a:rPr>
              <a:t>motor </a:t>
            </a:r>
            <a:r>
              <a:rPr sz="1800" dirty="0">
                <a:latin typeface="Times New Roman"/>
                <a:cs typeface="Times New Roman"/>
              </a:rPr>
              <a:t>and battery from </a:t>
            </a:r>
            <a:r>
              <a:rPr sz="1800" spc="5" dirty="0">
                <a:latin typeface="Times New Roman"/>
                <a:cs typeface="Times New Roman"/>
              </a:rPr>
              <a:t> </a:t>
            </a:r>
            <a:r>
              <a:rPr sz="1800" spc="-5" dirty="0">
                <a:latin typeface="Times New Roman"/>
                <a:cs typeface="Times New Roman"/>
              </a:rPr>
              <a:t>short</a:t>
            </a:r>
            <a:r>
              <a:rPr sz="1800" spc="-15" dirty="0">
                <a:latin typeface="Times New Roman"/>
                <a:cs typeface="Times New Roman"/>
              </a:rPr>
              <a:t> </a:t>
            </a:r>
            <a:r>
              <a:rPr sz="1800" dirty="0">
                <a:latin typeface="Times New Roman"/>
                <a:cs typeface="Times New Roman"/>
              </a:rPr>
              <a:t>circuits</a:t>
            </a:r>
            <a:r>
              <a:rPr sz="1800" spc="-15" dirty="0">
                <a:latin typeface="Times New Roman"/>
                <a:cs typeface="Times New Roman"/>
              </a:rPr>
              <a:t> </a:t>
            </a:r>
            <a:r>
              <a:rPr sz="1800" dirty="0">
                <a:latin typeface="Times New Roman"/>
                <a:cs typeface="Times New Roman"/>
              </a:rPr>
              <a:t>using</a:t>
            </a:r>
            <a:r>
              <a:rPr sz="1800" spc="-10" dirty="0">
                <a:latin typeface="Times New Roman"/>
                <a:cs typeface="Times New Roman"/>
              </a:rPr>
              <a:t> </a:t>
            </a:r>
            <a:r>
              <a:rPr sz="1800" spc="5" dirty="0">
                <a:latin typeface="Times New Roman"/>
                <a:cs typeface="Times New Roman"/>
              </a:rPr>
              <a:t>relays</a:t>
            </a:r>
            <a:r>
              <a:rPr sz="1800" spc="-35" dirty="0">
                <a:latin typeface="Times New Roman"/>
                <a:cs typeface="Times New Roman"/>
              </a:rPr>
              <a:t> </a:t>
            </a:r>
            <a:r>
              <a:rPr sz="1800" dirty="0">
                <a:latin typeface="Times New Roman"/>
                <a:cs typeface="Times New Roman"/>
              </a:rPr>
              <a:t>in electric</a:t>
            </a:r>
            <a:r>
              <a:rPr sz="1800" spc="-25" dirty="0">
                <a:latin typeface="Times New Roman"/>
                <a:cs typeface="Times New Roman"/>
              </a:rPr>
              <a:t> </a:t>
            </a:r>
            <a:r>
              <a:rPr sz="1800" dirty="0">
                <a:latin typeface="Times New Roman"/>
                <a:cs typeface="Times New Roman"/>
              </a:rPr>
              <a:t>vehicles.</a:t>
            </a:r>
            <a:r>
              <a:rPr sz="1800" spc="15" dirty="0">
                <a:latin typeface="Times New Roman"/>
                <a:cs typeface="Times New Roman"/>
              </a:rPr>
              <a:t> </a:t>
            </a:r>
            <a:r>
              <a:rPr sz="1800" dirty="0">
                <a:latin typeface="Times New Roman"/>
                <a:cs typeface="Times New Roman"/>
              </a:rPr>
              <a:t>The world</a:t>
            </a:r>
            <a:r>
              <a:rPr sz="1800" spc="-10" dirty="0">
                <a:latin typeface="Times New Roman"/>
                <a:cs typeface="Times New Roman"/>
              </a:rPr>
              <a:t> </a:t>
            </a:r>
            <a:r>
              <a:rPr sz="1800" dirty="0">
                <a:latin typeface="Times New Roman"/>
                <a:cs typeface="Times New Roman"/>
              </a:rPr>
              <a:t>relies</a:t>
            </a:r>
            <a:r>
              <a:rPr sz="1800" spc="-15" dirty="0">
                <a:latin typeface="Times New Roman"/>
                <a:cs typeface="Times New Roman"/>
              </a:rPr>
              <a:t> </a:t>
            </a:r>
            <a:r>
              <a:rPr sz="1800" dirty="0">
                <a:latin typeface="Times New Roman"/>
                <a:cs typeface="Times New Roman"/>
              </a:rPr>
              <a:t>heavily</a:t>
            </a:r>
            <a:r>
              <a:rPr sz="1800" spc="-20" dirty="0">
                <a:latin typeface="Times New Roman"/>
                <a:cs typeface="Times New Roman"/>
              </a:rPr>
              <a:t> </a:t>
            </a:r>
            <a:r>
              <a:rPr sz="1800" dirty="0">
                <a:latin typeface="Times New Roman"/>
                <a:cs typeface="Times New Roman"/>
              </a:rPr>
              <a:t>on</a:t>
            </a:r>
            <a:r>
              <a:rPr sz="1800" spc="-5" dirty="0">
                <a:latin typeface="Times New Roman"/>
                <a:cs typeface="Times New Roman"/>
              </a:rPr>
              <a:t> </a:t>
            </a:r>
            <a:r>
              <a:rPr sz="1800" dirty="0">
                <a:latin typeface="Times New Roman"/>
                <a:cs typeface="Times New Roman"/>
              </a:rPr>
              <a:t>crude</a:t>
            </a:r>
            <a:r>
              <a:rPr sz="1800" spc="-15" dirty="0">
                <a:latin typeface="Times New Roman"/>
                <a:cs typeface="Times New Roman"/>
              </a:rPr>
              <a:t> </a:t>
            </a:r>
            <a:r>
              <a:rPr sz="1800" dirty="0">
                <a:latin typeface="Times New Roman"/>
                <a:cs typeface="Times New Roman"/>
              </a:rPr>
              <a:t>oil,</a:t>
            </a:r>
            <a:r>
              <a:rPr sz="1800" spc="-5" dirty="0">
                <a:latin typeface="Times New Roman"/>
                <a:cs typeface="Times New Roman"/>
              </a:rPr>
              <a:t> </a:t>
            </a:r>
            <a:r>
              <a:rPr sz="1800" dirty="0">
                <a:latin typeface="Times New Roman"/>
                <a:cs typeface="Times New Roman"/>
              </a:rPr>
              <a:t>such</a:t>
            </a:r>
            <a:r>
              <a:rPr sz="1800" spc="-10" dirty="0">
                <a:latin typeface="Times New Roman"/>
                <a:cs typeface="Times New Roman"/>
              </a:rPr>
              <a:t> </a:t>
            </a:r>
            <a:r>
              <a:rPr sz="1800" spc="-5" dirty="0">
                <a:latin typeface="Times New Roman"/>
                <a:cs typeface="Times New Roman"/>
              </a:rPr>
              <a:t>as</a:t>
            </a:r>
            <a:r>
              <a:rPr sz="1800" spc="5" dirty="0">
                <a:latin typeface="Times New Roman"/>
                <a:cs typeface="Times New Roman"/>
              </a:rPr>
              <a:t> </a:t>
            </a:r>
            <a:r>
              <a:rPr sz="1800" dirty="0">
                <a:latin typeface="Times New Roman"/>
                <a:cs typeface="Times New Roman"/>
              </a:rPr>
              <a:t>petrol </a:t>
            </a:r>
            <a:r>
              <a:rPr sz="1800" spc="-434"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diesel,</a:t>
            </a:r>
            <a:r>
              <a:rPr sz="1800" spc="-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vehicle</a:t>
            </a:r>
            <a:r>
              <a:rPr sz="1800" spc="-10" dirty="0">
                <a:latin typeface="Times New Roman"/>
                <a:cs typeface="Times New Roman"/>
              </a:rPr>
              <a:t> </a:t>
            </a:r>
            <a:r>
              <a:rPr sz="1800" dirty="0">
                <a:latin typeface="Times New Roman"/>
                <a:cs typeface="Times New Roman"/>
              </a:rPr>
              <a:t>energy.</a:t>
            </a:r>
            <a:r>
              <a:rPr sz="1800" spc="-35" dirty="0">
                <a:latin typeface="Times New Roman"/>
                <a:cs typeface="Times New Roman"/>
              </a:rPr>
              <a:t> </a:t>
            </a:r>
            <a:r>
              <a:rPr sz="1800" spc="-5" dirty="0">
                <a:latin typeface="Times New Roman"/>
                <a:cs typeface="Times New Roman"/>
              </a:rPr>
              <a:t>However,</a:t>
            </a:r>
            <a:r>
              <a:rPr sz="1800" spc="5" dirty="0">
                <a:latin typeface="Times New Roman"/>
                <a:cs typeface="Times New Roman"/>
              </a:rPr>
              <a:t> </a:t>
            </a:r>
            <a:r>
              <a:rPr sz="1800" dirty="0">
                <a:latin typeface="Times New Roman"/>
                <a:cs typeface="Times New Roman"/>
              </a:rPr>
              <a:t>these </a:t>
            </a:r>
            <a:r>
              <a:rPr sz="1800" spc="-5" dirty="0">
                <a:latin typeface="Times New Roman"/>
                <a:cs typeface="Times New Roman"/>
              </a:rPr>
              <a:t>fossil</a:t>
            </a:r>
            <a:r>
              <a:rPr sz="1800" spc="5" dirty="0">
                <a:latin typeface="Times New Roman"/>
                <a:cs typeface="Times New Roman"/>
              </a:rPr>
              <a:t> </a:t>
            </a:r>
            <a:r>
              <a:rPr sz="1800" spc="-5" dirty="0">
                <a:latin typeface="Times New Roman"/>
                <a:cs typeface="Times New Roman"/>
              </a:rPr>
              <a:t>fuels </a:t>
            </a:r>
            <a:r>
              <a:rPr sz="1800" dirty="0">
                <a:latin typeface="Times New Roman"/>
                <a:cs typeface="Times New Roman"/>
              </a:rPr>
              <a:t>are</a:t>
            </a:r>
            <a:r>
              <a:rPr sz="1800" spc="5" dirty="0">
                <a:latin typeface="Times New Roman"/>
                <a:cs typeface="Times New Roman"/>
              </a:rPr>
              <a:t> </a:t>
            </a:r>
            <a:r>
              <a:rPr sz="1800" dirty="0">
                <a:latin typeface="Times New Roman"/>
                <a:cs typeface="Times New Roman"/>
              </a:rPr>
              <a:t>limited</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spc="-5" dirty="0">
                <a:latin typeface="Times New Roman"/>
                <a:cs typeface="Times New Roman"/>
              </a:rPr>
              <a:t>sustainable</a:t>
            </a:r>
            <a:r>
              <a:rPr sz="1800" spc="-10" dirty="0">
                <a:latin typeface="Times New Roman"/>
                <a:cs typeface="Times New Roman"/>
              </a:rPr>
              <a:t> </a:t>
            </a:r>
            <a:r>
              <a:rPr sz="1800" spc="-5" dirty="0">
                <a:latin typeface="Times New Roman"/>
                <a:cs typeface="Times New Roman"/>
              </a:rPr>
              <a:t>for</a:t>
            </a:r>
            <a:r>
              <a:rPr sz="1800" spc="10" dirty="0">
                <a:latin typeface="Times New Roman"/>
                <a:cs typeface="Times New Roman"/>
              </a:rPr>
              <a:t> </a:t>
            </a:r>
            <a:r>
              <a:rPr sz="1800" spc="-5" dirty="0">
                <a:latin typeface="Times New Roman"/>
                <a:cs typeface="Times New Roman"/>
              </a:rPr>
              <a:t>the </a:t>
            </a:r>
            <a:r>
              <a:rPr sz="1800" dirty="0">
                <a:latin typeface="Times New Roman"/>
                <a:cs typeface="Times New Roman"/>
              </a:rPr>
              <a:t> long</a:t>
            </a:r>
            <a:r>
              <a:rPr sz="1800" spc="-10" dirty="0">
                <a:latin typeface="Times New Roman"/>
                <a:cs typeface="Times New Roman"/>
              </a:rPr>
              <a:t> </a:t>
            </a:r>
            <a:r>
              <a:rPr sz="1800" spc="-5" dirty="0">
                <a:latin typeface="Times New Roman"/>
                <a:cs typeface="Times New Roman"/>
              </a:rPr>
              <a:t>term.</a:t>
            </a:r>
            <a:r>
              <a:rPr sz="1800" dirty="0">
                <a:latin typeface="Times New Roman"/>
                <a:cs typeface="Times New Roman"/>
              </a:rPr>
              <a:t> That's</a:t>
            </a:r>
            <a:r>
              <a:rPr sz="1800" spc="-20" dirty="0">
                <a:latin typeface="Times New Roman"/>
                <a:cs typeface="Times New Roman"/>
              </a:rPr>
              <a:t> </a:t>
            </a:r>
            <a:r>
              <a:rPr sz="1800" spc="-5" dirty="0">
                <a:latin typeface="Times New Roman"/>
                <a:cs typeface="Times New Roman"/>
              </a:rPr>
              <a:t>why</a:t>
            </a:r>
            <a:r>
              <a:rPr sz="1800" dirty="0">
                <a:latin typeface="Times New Roman"/>
                <a:cs typeface="Times New Roman"/>
              </a:rPr>
              <a:t> there</a:t>
            </a:r>
            <a:r>
              <a:rPr sz="1800" spc="-15" dirty="0">
                <a:latin typeface="Times New Roman"/>
                <a:cs typeface="Times New Roman"/>
              </a:rPr>
              <a:t> </a:t>
            </a:r>
            <a:r>
              <a:rPr sz="1800" dirty="0">
                <a:latin typeface="Times New Roman"/>
                <a:cs typeface="Times New Roman"/>
              </a:rPr>
              <a:t>is</a:t>
            </a:r>
            <a:r>
              <a:rPr sz="1800" spc="5" dirty="0">
                <a:latin typeface="Times New Roman"/>
                <a:cs typeface="Times New Roman"/>
              </a:rPr>
              <a:t> </a:t>
            </a:r>
            <a:r>
              <a:rPr sz="1800" dirty="0">
                <a:latin typeface="Times New Roman"/>
                <a:cs typeface="Times New Roman"/>
              </a:rPr>
              <a:t>growing</a:t>
            </a:r>
            <a:r>
              <a:rPr sz="1800" spc="-15" dirty="0">
                <a:latin typeface="Times New Roman"/>
                <a:cs typeface="Times New Roman"/>
              </a:rPr>
              <a:t> </a:t>
            </a:r>
            <a:r>
              <a:rPr sz="1800" dirty="0">
                <a:latin typeface="Times New Roman"/>
                <a:cs typeface="Times New Roman"/>
              </a:rPr>
              <a:t>interest</a:t>
            </a:r>
            <a:r>
              <a:rPr sz="1800" spc="5"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finding</a:t>
            </a:r>
            <a:r>
              <a:rPr sz="1800" spc="-5" dirty="0">
                <a:latin typeface="Times New Roman"/>
                <a:cs typeface="Times New Roman"/>
              </a:rPr>
              <a:t> </a:t>
            </a:r>
            <a:r>
              <a:rPr sz="1800" dirty="0">
                <a:latin typeface="Times New Roman"/>
                <a:cs typeface="Times New Roman"/>
              </a:rPr>
              <a:t>solutions</a:t>
            </a:r>
            <a:r>
              <a:rPr sz="1800" spc="-10" dirty="0">
                <a:latin typeface="Times New Roman"/>
                <a:cs typeface="Times New Roman"/>
              </a:rPr>
              <a:t> </a:t>
            </a:r>
            <a:r>
              <a:rPr sz="1800" dirty="0">
                <a:latin typeface="Times New Roman"/>
                <a:cs typeface="Times New Roman"/>
              </a:rPr>
              <a:t>through</a:t>
            </a:r>
            <a:r>
              <a:rPr sz="1800" spc="-10" dirty="0">
                <a:latin typeface="Times New Roman"/>
                <a:cs typeface="Times New Roman"/>
              </a:rPr>
              <a:t> </a:t>
            </a:r>
            <a:r>
              <a:rPr sz="1800" dirty="0">
                <a:latin typeface="Times New Roman"/>
                <a:cs typeface="Times New Roman"/>
              </a:rPr>
              <a:t>electrical</a:t>
            </a:r>
            <a:r>
              <a:rPr sz="1800" spc="-40" dirty="0">
                <a:latin typeface="Times New Roman"/>
                <a:cs typeface="Times New Roman"/>
              </a:rPr>
              <a:t> </a:t>
            </a:r>
            <a:r>
              <a:rPr sz="1800" spc="-5" dirty="0">
                <a:latin typeface="Times New Roman"/>
                <a:cs typeface="Times New Roman"/>
              </a:rPr>
              <a:t>power.</a:t>
            </a:r>
            <a:endParaRPr sz="1800" dirty="0">
              <a:latin typeface="Times New Roman"/>
              <a:cs typeface="Times New Roman"/>
            </a:endParaRPr>
          </a:p>
          <a:p>
            <a:pPr marL="298450" marR="203200" indent="-285750" algn="just">
              <a:lnSpc>
                <a:spcPct val="150000"/>
              </a:lnSpc>
              <a:buFont typeface="Arial" panose="020B0604020202020204" pitchFamily="34" charset="0"/>
              <a:buChar char="•"/>
            </a:pPr>
            <a:r>
              <a:rPr sz="1800" dirty="0">
                <a:latin typeface="Times New Roman"/>
                <a:cs typeface="Times New Roman"/>
              </a:rPr>
              <a:t>Electric vehicles </a:t>
            </a:r>
            <a:r>
              <a:rPr sz="1800" spc="-5" dirty="0">
                <a:latin typeface="Times New Roman"/>
                <a:cs typeface="Times New Roman"/>
              </a:rPr>
              <a:t>(EVS) </a:t>
            </a:r>
            <a:r>
              <a:rPr sz="1800" dirty="0">
                <a:latin typeface="Times New Roman"/>
                <a:cs typeface="Times New Roman"/>
              </a:rPr>
              <a:t>are gaining popularity </a:t>
            </a:r>
            <a:r>
              <a:rPr sz="1800" spc="-5" dirty="0">
                <a:latin typeface="Times New Roman"/>
                <a:cs typeface="Times New Roman"/>
              </a:rPr>
              <a:t>as </a:t>
            </a:r>
            <a:r>
              <a:rPr sz="1800" dirty="0">
                <a:latin typeface="Times New Roman"/>
                <a:cs typeface="Times New Roman"/>
              </a:rPr>
              <a:t>an alternative to traditional fuel-powered cars. </a:t>
            </a:r>
            <a:r>
              <a:rPr sz="1800" spc="-434" dirty="0">
                <a:latin typeface="Times New Roman"/>
                <a:cs typeface="Times New Roman"/>
              </a:rPr>
              <a:t> </a:t>
            </a:r>
            <a:r>
              <a:rPr sz="1800" spc="-5" dirty="0">
                <a:latin typeface="Times New Roman"/>
                <a:cs typeface="Times New Roman"/>
              </a:rPr>
              <a:t>However, EVS </a:t>
            </a:r>
            <a:r>
              <a:rPr sz="1800" dirty="0">
                <a:latin typeface="Times New Roman"/>
                <a:cs typeface="Times New Roman"/>
              </a:rPr>
              <a:t>face challenges with various components, including </a:t>
            </a:r>
            <a:r>
              <a:rPr sz="1800" spc="-5" dirty="0">
                <a:latin typeface="Times New Roman"/>
                <a:cs typeface="Times New Roman"/>
              </a:rPr>
              <a:t>motor </a:t>
            </a:r>
            <a:r>
              <a:rPr sz="1800" dirty="0">
                <a:latin typeface="Times New Roman"/>
                <a:cs typeface="Times New Roman"/>
              </a:rPr>
              <a:t>malfunctions, battery </a:t>
            </a:r>
            <a:r>
              <a:rPr sz="1800" spc="-440" dirty="0">
                <a:latin typeface="Times New Roman"/>
                <a:cs typeface="Times New Roman"/>
              </a:rPr>
              <a:t> </a:t>
            </a:r>
            <a:r>
              <a:rPr sz="1800" dirty="0">
                <a:latin typeface="Times New Roman"/>
                <a:cs typeface="Times New Roman"/>
              </a:rPr>
              <a:t>overheating,</a:t>
            </a:r>
            <a:r>
              <a:rPr sz="1800" spc="-35" dirty="0">
                <a:latin typeface="Times New Roman"/>
                <a:cs typeface="Times New Roman"/>
              </a:rPr>
              <a:t> </a:t>
            </a:r>
            <a:r>
              <a:rPr sz="1800" spc="-5" dirty="0">
                <a:latin typeface="Times New Roman"/>
                <a:cs typeface="Times New Roman"/>
              </a:rPr>
              <a:t>power</a:t>
            </a:r>
            <a:r>
              <a:rPr sz="1800" spc="5" dirty="0">
                <a:latin typeface="Times New Roman"/>
                <a:cs typeface="Times New Roman"/>
              </a:rPr>
              <a:t> </a:t>
            </a:r>
            <a:r>
              <a:rPr sz="1800" spc="-5" dirty="0">
                <a:latin typeface="Times New Roman"/>
                <a:cs typeface="Times New Roman"/>
              </a:rPr>
              <a:t>losses,</a:t>
            </a:r>
            <a:r>
              <a:rPr sz="1800" dirty="0">
                <a:latin typeface="Times New Roman"/>
                <a:cs typeface="Times New Roman"/>
              </a:rPr>
              <a:t> and</a:t>
            </a:r>
            <a:r>
              <a:rPr sz="1800" spc="-10" dirty="0">
                <a:latin typeface="Times New Roman"/>
                <a:cs typeface="Times New Roman"/>
              </a:rPr>
              <a:t> </a:t>
            </a:r>
            <a:r>
              <a:rPr sz="1800" dirty="0">
                <a:latin typeface="Times New Roman"/>
                <a:cs typeface="Times New Roman"/>
              </a:rPr>
              <a:t>coil heating.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71681" y="6426809"/>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78787"/>
                </a:solidFill>
                <a:latin typeface="Calibri"/>
                <a:cs typeface="Calibri"/>
              </a:rPr>
              <a:t>5</a:t>
            </a:r>
            <a:endParaRPr sz="1200">
              <a:latin typeface="Calibri"/>
              <a:cs typeface="Calibri"/>
            </a:endParaRPr>
          </a:p>
        </p:txBody>
      </p:sp>
      <p:sp>
        <p:nvSpPr>
          <p:cNvPr id="3" name="object 3"/>
          <p:cNvSpPr txBox="1">
            <a:spLocks noGrp="1"/>
          </p:cNvSpPr>
          <p:nvPr>
            <p:ph type="title"/>
          </p:nvPr>
        </p:nvSpPr>
        <p:spPr>
          <a:xfrm>
            <a:off x="1612391" y="1674876"/>
            <a:ext cx="8967470" cy="498475"/>
          </a:xfrm>
          <a:prstGeom prst="rect">
            <a:avLst/>
          </a:prstGeom>
          <a:solidFill>
            <a:srgbClr val="BAD5ED"/>
          </a:solidFill>
          <a:ln w="12700">
            <a:solidFill>
              <a:schemeClr val="tx1"/>
            </a:solidFill>
          </a:ln>
        </p:spPr>
        <p:txBody>
          <a:bodyPr vert="horz" wrap="square" lIns="0" tIns="133985" rIns="0" bIns="0" rtlCol="0">
            <a:spAutoFit/>
          </a:bodyPr>
          <a:lstStyle/>
          <a:p>
            <a:pPr marL="1905" algn="ctr">
              <a:lnSpc>
                <a:spcPct val="100000"/>
              </a:lnSpc>
              <a:spcBef>
                <a:spcPts val="1055"/>
              </a:spcBef>
            </a:pPr>
            <a:r>
              <a:rPr sz="2000" spc="5" dirty="0">
                <a:solidFill>
                  <a:srgbClr val="000000"/>
                </a:solidFill>
              </a:rPr>
              <a:t>INTRODUCTION</a:t>
            </a:r>
            <a:endParaRPr sz="2000" dirty="0"/>
          </a:p>
        </p:txBody>
      </p:sp>
      <p:sp>
        <p:nvSpPr>
          <p:cNvPr id="4" name="object 4"/>
          <p:cNvSpPr txBox="1"/>
          <p:nvPr/>
        </p:nvSpPr>
        <p:spPr>
          <a:xfrm>
            <a:off x="1571625" y="2852906"/>
            <a:ext cx="9076055" cy="1259840"/>
          </a:xfrm>
          <a:prstGeom prst="rect">
            <a:avLst/>
          </a:prstGeom>
        </p:spPr>
        <p:txBody>
          <a:bodyPr vert="horz" wrap="square" lIns="0" tIns="12065" rIns="0" bIns="0" rtlCol="0">
            <a:spAutoFit/>
          </a:bodyPr>
          <a:lstStyle/>
          <a:p>
            <a:pPr marL="273050" marR="5080" indent="-260985" algn="just">
              <a:lnSpc>
                <a:spcPct val="150000"/>
              </a:lnSpc>
              <a:spcBef>
                <a:spcPts val="95"/>
              </a:spcBef>
              <a:buChar char="•"/>
              <a:tabLst>
                <a:tab pos="273685" algn="l"/>
              </a:tabLst>
            </a:pPr>
            <a:r>
              <a:rPr sz="1800" dirty="0">
                <a:latin typeface="Times New Roman"/>
                <a:cs typeface="Times New Roman"/>
              </a:rPr>
              <a:t>The short </a:t>
            </a:r>
            <a:r>
              <a:rPr sz="1800" spc="-5" dirty="0">
                <a:latin typeface="Times New Roman"/>
                <a:cs typeface="Times New Roman"/>
              </a:rPr>
              <a:t>circuit </a:t>
            </a:r>
            <a:r>
              <a:rPr sz="1800" dirty="0">
                <a:latin typeface="Times New Roman"/>
                <a:cs typeface="Times New Roman"/>
              </a:rPr>
              <a:t>protection </a:t>
            </a:r>
            <a:r>
              <a:rPr sz="1800" spc="-5" dirty="0">
                <a:latin typeface="Times New Roman"/>
                <a:cs typeface="Times New Roman"/>
              </a:rPr>
              <a:t>system </a:t>
            </a:r>
            <a:r>
              <a:rPr sz="1800" dirty="0">
                <a:latin typeface="Times New Roman"/>
                <a:cs typeface="Times New Roman"/>
              </a:rPr>
              <a:t>prevents </a:t>
            </a:r>
            <a:r>
              <a:rPr sz="1800" spc="-5" dirty="0">
                <a:latin typeface="Times New Roman"/>
                <a:cs typeface="Times New Roman"/>
              </a:rPr>
              <a:t>excessive current flowing </a:t>
            </a:r>
            <a:r>
              <a:rPr sz="1800" dirty="0">
                <a:latin typeface="Times New Roman"/>
                <a:cs typeface="Times New Roman"/>
              </a:rPr>
              <a:t>through </a:t>
            </a:r>
            <a:r>
              <a:rPr sz="1800" spc="-5" dirty="0">
                <a:latin typeface="Times New Roman"/>
                <a:cs typeface="Times New Roman"/>
              </a:rPr>
              <a:t>the circuit </a:t>
            </a:r>
            <a:r>
              <a:rPr sz="1800" dirty="0">
                <a:latin typeface="Times New Roman"/>
                <a:cs typeface="Times New Roman"/>
              </a:rPr>
              <a:t>that </a:t>
            </a:r>
            <a:r>
              <a:rPr sz="1800" spc="5" dirty="0">
                <a:latin typeface="Times New Roman"/>
                <a:cs typeface="Times New Roman"/>
              </a:rPr>
              <a:t> </a:t>
            </a:r>
            <a:r>
              <a:rPr sz="1800" dirty="0">
                <a:latin typeface="Times New Roman"/>
                <a:cs typeface="Times New Roman"/>
              </a:rPr>
              <a:t>stops the </a:t>
            </a:r>
            <a:r>
              <a:rPr sz="1800" spc="-5" dirty="0">
                <a:latin typeface="Times New Roman"/>
                <a:cs typeface="Times New Roman"/>
              </a:rPr>
              <a:t>operation when </a:t>
            </a:r>
            <a:r>
              <a:rPr sz="1800" dirty="0">
                <a:latin typeface="Times New Roman"/>
                <a:cs typeface="Times New Roman"/>
              </a:rPr>
              <a:t>the </a:t>
            </a:r>
            <a:r>
              <a:rPr sz="1800" spc="-5" dirty="0">
                <a:latin typeface="Times New Roman"/>
                <a:cs typeface="Times New Roman"/>
              </a:rPr>
              <a:t>power supply of line or load </a:t>
            </a:r>
            <a:r>
              <a:rPr sz="1800" dirty="0">
                <a:latin typeface="Times New Roman"/>
                <a:cs typeface="Times New Roman"/>
              </a:rPr>
              <a:t>is </a:t>
            </a:r>
            <a:r>
              <a:rPr sz="1800" spc="-5" dirty="0">
                <a:latin typeface="Times New Roman"/>
                <a:cs typeface="Times New Roman"/>
              </a:rPr>
              <a:t>short-circuited due to </a:t>
            </a:r>
            <a:r>
              <a:rPr sz="1800" spc="-10" dirty="0">
                <a:latin typeface="Times New Roman"/>
                <a:cs typeface="Times New Roman"/>
              </a:rPr>
              <a:t>some </a:t>
            </a:r>
            <a:r>
              <a:rPr sz="1800" dirty="0">
                <a:latin typeface="Times New Roman"/>
                <a:cs typeface="Times New Roman"/>
              </a:rPr>
              <a:t>kind of </a:t>
            </a:r>
            <a:r>
              <a:rPr sz="1800" spc="5" dirty="0">
                <a:latin typeface="Times New Roman"/>
                <a:cs typeface="Times New Roman"/>
              </a:rPr>
              <a:t> </a:t>
            </a:r>
            <a:r>
              <a:rPr sz="1800" dirty="0">
                <a:latin typeface="Times New Roman"/>
                <a:cs typeface="Times New Roman"/>
              </a:rPr>
              <a:t>abnormality.</a:t>
            </a:r>
            <a:endParaRPr sz="1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2391" y="1461516"/>
            <a:ext cx="8967470" cy="500380"/>
          </a:xfrm>
          <a:prstGeom prst="rect">
            <a:avLst/>
          </a:prstGeom>
          <a:solidFill>
            <a:srgbClr val="BAD5ED"/>
          </a:solidFill>
          <a:ln w="12700">
            <a:solidFill>
              <a:srgbClr val="000000"/>
            </a:solidFill>
          </a:ln>
        </p:spPr>
        <p:txBody>
          <a:bodyPr vert="horz" wrap="square" lIns="0" tIns="135255" rIns="0" bIns="0" rtlCol="0">
            <a:spAutoFit/>
          </a:bodyPr>
          <a:lstStyle/>
          <a:p>
            <a:pPr marL="635" algn="ctr">
              <a:lnSpc>
                <a:spcPct val="100000"/>
              </a:lnSpc>
              <a:spcBef>
                <a:spcPts val="1065"/>
              </a:spcBef>
            </a:pPr>
            <a:r>
              <a:rPr sz="2000" dirty="0">
                <a:solidFill>
                  <a:srgbClr val="000000"/>
                </a:solidFill>
              </a:rPr>
              <a:t>DESCRIPTION</a:t>
            </a:r>
            <a:endParaRPr sz="2000"/>
          </a:p>
        </p:txBody>
      </p:sp>
      <p:sp>
        <p:nvSpPr>
          <p:cNvPr id="3" name="object 3"/>
          <p:cNvSpPr txBox="1"/>
          <p:nvPr/>
        </p:nvSpPr>
        <p:spPr>
          <a:xfrm>
            <a:off x="1612391" y="2384980"/>
            <a:ext cx="8967470" cy="2456698"/>
          </a:xfrm>
          <a:prstGeom prst="rect">
            <a:avLst/>
          </a:prstGeom>
        </p:spPr>
        <p:txBody>
          <a:bodyPr vert="horz" wrap="square" lIns="0" tIns="13335" rIns="0" bIns="0" rtlCol="0">
            <a:spAutoFit/>
          </a:bodyPr>
          <a:lstStyle/>
          <a:p>
            <a:pPr marL="12700" marR="5080" indent="230504" algn="just">
              <a:lnSpc>
                <a:spcPct val="150000"/>
              </a:lnSpc>
              <a:spcBef>
                <a:spcPts val="105"/>
              </a:spcBef>
            </a:pPr>
            <a:r>
              <a:rPr sz="1800" spc="-5" dirty="0">
                <a:latin typeface="Times New Roman"/>
                <a:cs typeface="Times New Roman"/>
              </a:rPr>
              <a:t>Short circuit </a:t>
            </a:r>
            <a:r>
              <a:rPr sz="1800" dirty="0">
                <a:latin typeface="Times New Roman"/>
                <a:cs typeface="Times New Roman"/>
              </a:rPr>
              <a:t>protection </a:t>
            </a:r>
            <a:r>
              <a:rPr sz="1800" spc="-5" dirty="0">
                <a:latin typeface="Times New Roman"/>
                <a:cs typeface="Times New Roman"/>
              </a:rPr>
              <a:t>system </a:t>
            </a:r>
            <a:r>
              <a:rPr sz="1800" dirty="0">
                <a:latin typeface="Times New Roman"/>
                <a:cs typeface="Times New Roman"/>
              </a:rPr>
              <a:t>can </a:t>
            </a:r>
            <a:r>
              <a:rPr sz="1800" spc="-5" dirty="0">
                <a:latin typeface="Times New Roman"/>
                <a:cs typeface="Times New Roman"/>
              </a:rPr>
              <a:t>play </a:t>
            </a:r>
            <a:r>
              <a:rPr sz="1800" dirty="0">
                <a:latin typeface="Times New Roman"/>
                <a:cs typeface="Times New Roman"/>
              </a:rPr>
              <a:t>a </a:t>
            </a:r>
            <a:r>
              <a:rPr sz="1800" spc="-5" dirty="0">
                <a:latin typeface="Times New Roman"/>
                <a:cs typeface="Times New Roman"/>
              </a:rPr>
              <a:t>vital role </a:t>
            </a:r>
            <a:r>
              <a:rPr sz="1800" dirty="0">
                <a:latin typeface="Times New Roman"/>
                <a:cs typeface="Times New Roman"/>
              </a:rPr>
              <a:t>to </a:t>
            </a:r>
            <a:r>
              <a:rPr sz="1800" spc="-5" dirty="0">
                <a:latin typeface="Times New Roman"/>
                <a:cs typeface="Times New Roman"/>
              </a:rPr>
              <a:t>prevent excessive current </a:t>
            </a:r>
            <a:r>
              <a:rPr sz="1800" dirty="0">
                <a:latin typeface="Times New Roman"/>
                <a:cs typeface="Times New Roman"/>
              </a:rPr>
              <a:t> flow.It can </a:t>
            </a:r>
            <a:r>
              <a:rPr sz="1800" spc="-5" dirty="0">
                <a:latin typeface="Times New Roman"/>
                <a:cs typeface="Times New Roman"/>
              </a:rPr>
              <a:t>detect overcurrent situations </a:t>
            </a:r>
            <a:r>
              <a:rPr sz="1800" dirty="0">
                <a:latin typeface="Times New Roman"/>
                <a:cs typeface="Times New Roman"/>
              </a:rPr>
              <a:t>and </a:t>
            </a:r>
            <a:r>
              <a:rPr sz="1800" spc="-5" dirty="0">
                <a:latin typeface="Times New Roman"/>
                <a:cs typeface="Times New Roman"/>
              </a:rPr>
              <a:t>instantly interrrupts the circuit </a:t>
            </a:r>
            <a:r>
              <a:rPr sz="1800" dirty="0">
                <a:latin typeface="Times New Roman"/>
                <a:cs typeface="Times New Roman"/>
              </a:rPr>
              <a:t>to </a:t>
            </a:r>
            <a:r>
              <a:rPr sz="1800" spc="-5" dirty="0">
                <a:latin typeface="Times New Roman"/>
                <a:cs typeface="Times New Roman"/>
              </a:rPr>
              <a:t>prevent </a:t>
            </a:r>
            <a:r>
              <a:rPr sz="1800" dirty="0">
                <a:latin typeface="Times New Roman"/>
                <a:cs typeface="Times New Roman"/>
              </a:rPr>
              <a:t> damage</a:t>
            </a:r>
            <a:r>
              <a:rPr sz="1800" spc="5"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spc="-5" dirty="0">
                <a:latin typeface="Times New Roman"/>
                <a:cs typeface="Times New Roman"/>
              </a:rPr>
              <a:t>hazards.Enhance</a:t>
            </a:r>
            <a:r>
              <a:rPr sz="1800" dirty="0">
                <a:latin typeface="Times New Roman"/>
                <a:cs typeface="Times New Roman"/>
              </a:rPr>
              <a:t> </a:t>
            </a:r>
            <a:r>
              <a:rPr sz="1800" spc="-5" dirty="0">
                <a:latin typeface="Times New Roman"/>
                <a:cs typeface="Times New Roman"/>
              </a:rPr>
              <a:t>the</a:t>
            </a:r>
            <a:r>
              <a:rPr sz="1800" dirty="0">
                <a:latin typeface="Times New Roman"/>
                <a:cs typeface="Times New Roman"/>
              </a:rPr>
              <a:t> design</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insulation</a:t>
            </a:r>
            <a:r>
              <a:rPr sz="1800" dirty="0">
                <a:latin typeface="Times New Roman"/>
                <a:cs typeface="Times New Roman"/>
              </a:rPr>
              <a:t> of</a:t>
            </a:r>
            <a:r>
              <a:rPr sz="1800" spc="5" dirty="0">
                <a:latin typeface="Times New Roman"/>
                <a:cs typeface="Times New Roman"/>
              </a:rPr>
              <a:t> </a:t>
            </a:r>
            <a:r>
              <a:rPr sz="1800" spc="-5" dirty="0">
                <a:latin typeface="Times New Roman"/>
                <a:cs typeface="Times New Roman"/>
              </a:rPr>
              <a:t>electrical</a:t>
            </a:r>
            <a:r>
              <a:rPr sz="1800" dirty="0">
                <a:latin typeface="Times New Roman"/>
                <a:cs typeface="Times New Roman"/>
              </a:rPr>
              <a:t> components</a:t>
            </a:r>
            <a:r>
              <a:rPr sz="1800" spc="5" dirty="0">
                <a:latin typeface="Times New Roman"/>
                <a:cs typeface="Times New Roman"/>
              </a:rPr>
              <a:t> </a:t>
            </a:r>
            <a:r>
              <a:rPr sz="1800" dirty="0">
                <a:latin typeface="Times New Roman"/>
                <a:cs typeface="Times New Roman"/>
              </a:rPr>
              <a:t>to </a:t>
            </a:r>
            <a:r>
              <a:rPr sz="1800" spc="5" dirty="0">
                <a:latin typeface="Times New Roman"/>
                <a:cs typeface="Times New Roman"/>
              </a:rPr>
              <a:t> </a:t>
            </a:r>
            <a:r>
              <a:rPr sz="1800" spc="-5" dirty="0">
                <a:latin typeface="Times New Roman"/>
                <a:cs typeface="Times New Roman"/>
              </a:rPr>
              <a:t>minimize the risk of short </a:t>
            </a:r>
            <a:r>
              <a:rPr sz="1800" dirty="0">
                <a:latin typeface="Times New Roman"/>
                <a:cs typeface="Times New Roman"/>
              </a:rPr>
              <a:t>circuits from </a:t>
            </a:r>
            <a:r>
              <a:rPr sz="1800" spc="-5" dirty="0">
                <a:latin typeface="Times New Roman"/>
                <a:cs typeface="Times New Roman"/>
              </a:rPr>
              <a:t>electric vehicles.This </a:t>
            </a:r>
            <a:r>
              <a:rPr sz="1800" dirty="0">
                <a:latin typeface="Times New Roman"/>
                <a:cs typeface="Times New Roman"/>
              </a:rPr>
              <a:t>will </a:t>
            </a:r>
            <a:r>
              <a:rPr sz="1800" spc="-5" dirty="0">
                <a:latin typeface="Times New Roman"/>
                <a:cs typeface="Times New Roman"/>
              </a:rPr>
              <a:t>prevent injury </a:t>
            </a:r>
            <a:r>
              <a:rPr sz="1800" dirty="0">
                <a:latin typeface="Times New Roman"/>
                <a:cs typeface="Times New Roman"/>
              </a:rPr>
              <a:t>to </a:t>
            </a:r>
            <a:r>
              <a:rPr sz="1800" spc="5" dirty="0">
                <a:latin typeface="Times New Roman"/>
                <a:cs typeface="Times New Roman"/>
              </a:rPr>
              <a:t> </a:t>
            </a:r>
            <a:r>
              <a:rPr sz="1800" dirty="0">
                <a:latin typeface="Times New Roman"/>
                <a:cs typeface="Times New Roman"/>
              </a:rPr>
              <a:t>personnal, </a:t>
            </a:r>
            <a:r>
              <a:rPr sz="1800" spc="-5" dirty="0">
                <a:latin typeface="Times New Roman"/>
                <a:cs typeface="Times New Roman"/>
              </a:rPr>
              <a:t>minimize</a:t>
            </a:r>
            <a:r>
              <a:rPr sz="1800" spc="440" dirty="0">
                <a:latin typeface="Times New Roman"/>
                <a:cs typeface="Times New Roman"/>
              </a:rPr>
              <a:t> </a:t>
            </a:r>
            <a:r>
              <a:rPr sz="1800" spc="-5" dirty="0">
                <a:latin typeface="Times New Roman"/>
                <a:cs typeface="Times New Roman"/>
              </a:rPr>
              <a:t>damage </a:t>
            </a:r>
            <a:r>
              <a:rPr sz="1800" dirty="0">
                <a:latin typeface="Times New Roman"/>
                <a:cs typeface="Times New Roman"/>
              </a:rPr>
              <a:t>to </a:t>
            </a:r>
            <a:r>
              <a:rPr sz="1800" spc="-5" dirty="0">
                <a:latin typeface="Times New Roman"/>
                <a:cs typeface="Times New Roman"/>
              </a:rPr>
              <a:t>system components, </a:t>
            </a:r>
            <a:r>
              <a:rPr sz="1800" dirty="0">
                <a:latin typeface="Times New Roman"/>
                <a:cs typeface="Times New Roman"/>
              </a:rPr>
              <a:t>and </a:t>
            </a:r>
            <a:r>
              <a:rPr sz="1800" spc="-5" dirty="0">
                <a:latin typeface="Times New Roman"/>
                <a:cs typeface="Times New Roman"/>
              </a:rPr>
              <a:t>limit the</a:t>
            </a:r>
            <a:r>
              <a:rPr sz="1800" spc="440" dirty="0">
                <a:latin typeface="Times New Roman"/>
                <a:cs typeface="Times New Roman"/>
              </a:rPr>
              <a:t> </a:t>
            </a:r>
            <a:r>
              <a:rPr sz="1800" spc="-5" dirty="0">
                <a:latin typeface="Times New Roman"/>
                <a:cs typeface="Times New Roman"/>
              </a:rPr>
              <a:t>extent </a:t>
            </a:r>
            <a:r>
              <a:rPr sz="1800" dirty="0">
                <a:latin typeface="Times New Roman"/>
                <a:cs typeface="Times New Roman"/>
              </a:rPr>
              <a:t>and </a:t>
            </a:r>
            <a:r>
              <a:rPr sz="1800" spc="-5" dirty="0">
                <a:latin typeface="Times New Roman"/>
                <a:cs typeface="Times New Roman"/>
              </a:rPr>
              <a:t>duration </a:t>
            </a:r>
            <a:r>
              <a:rPr sz="1800" dirty="0">
                <a:latin typeface="Times New Roman"/>
                <a:cs typeface="Times New Roman"/>
              </a:rPr>
              <a:t> of</a:t>
            </a:r>
            <a:r>
              <a:rPr sz="1800" spc="-10" dirty="0">
                <a:latin typeface="Times New Roman"/>
                <a:cs typeface="Times New Roman"/>
              </a:rPr>
              <a:t> </a:t>
            </a:r>
            <a:r>
              <a:rPr sz="1800" dirty="0">
                <a:latin typeface="Times New Roman"/>
                <a:cs typeface="Times New Roman"/>
              </a:rPr>
              <a:t>service interruption</a:t>
            </a:r>
            <a:r>
              <a:rPr sz="1800" spc="-15" dirty="0">
                <a:latin typeface="Times New Roman"/>
                <a:cs typeface="Times New Roman"/>
              </a:rPr>
              <a:t> </a:t>
            </a:r>
            <a:r>
              <a:rPr sz="1800" dirty="0">
                <a:latin typeface="Times New Roman"/>
                <a:cs typeface="Times New Roman"/>
              </a:rPr>
              <a:t>during</a:t>
            </a:r>
            <a:r>
              <a:rPr sz="1800" spc="-5" dirty="0">
                <a:latin typeface="Times New Roman"/>
                <a:cs typeface="Times New Roman"/>
              </a:rPr>
              <a:t> equipment</a:t>
            </a:r>
            <a:r>
              <a:rPr sz="1800" dirty="0">
                <a:latin typeface="Times New Roman"/>
                <a:cs typeface="Times New Roman"/>
              </a:rPr>
              <a:t> failures,</a:t>
            </a:r>
            <a:r>
              <a:rPr sz="1800" spc="-15" dirty="0">
                <a:latin typeface="Times New Roman"/>
                <a:cs typeface="Times New Roman"/>
              </a:rPr>
              <a:t> </a:t>
            </a:r>
            <a:r>
              <a:rPr sz="1800" dirty="0">
                <a:latin typeface="Times New Roman"/>
                <a:cs typeface="Times New Roman"/>
              </a:rPr>
              <a:t>overload</a:t>
            </a:r>
            <a:r>
              <a:rPr sz="1800" spc="-20"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dirty="0">
                <a:latin typeface="Times New Roman"/>
                <a:cs typeface="Times New Roman"/>
              </a:rPr>
              <a:t>short</a:t>
            </a:r>
            <a:r>
              <a:rPr sz="1800" spc="-10" dirty="0">
                <a:latin typeface="Times New Roman"/>
                <a:cs typeface="Times New Roman"/>
              </a:rPr>
              <a:t> </a:t>
            </a:r>
            <a:r>
              <a:rPr sz="1800" dirty="0">
                <a:latin typeface="Times New Roman"/>
                <a:cs typeface="Times New Roman"/>
              </a:rPr>
              <a:t>circuit</a:t>
            </a:r>
            <a:r>
              <a:rPr sz="1800" spc="-10" dirty="0">
                <a:latin typeface="Times New Roman"/>
                <a:cs typeface="Times New Roman"/>
              </a:rPr>
              <a:t> </a:t>
            </a:r>
            <a:r>
              <a:rPr sz="1800" dirty="0">
                <a:latin typeface="Times New Roman"/>
                <a:cs typeface="Times New Roman"/>
              </a:rPr>
              <a:t>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7464" y="1310639"/>
            <a:ext cx="8967470" cy="629920"/>
          </a:xfrm>
          <a:prstGeom prst="rect">
            <a:avLst/>
          </a:prstGeom>
          <a:solidFill>
            <a:srgbClr val="BAD5ED"/>
          </a:solidFill>
          <a:ln w="12700">
            <a:solidFill>
              <a:srgbClr val="000000"/>
            </a:solidFill>
          </a:ln>
        </p:spPr>
        <p:txBody>
          <a:bodyPr vert="horz" wrap="square" lIns="0" tIns="134620" rIns="0" bIns="0" rtlCol="0">
            <a:spAutoFit/>
          </a:bodyPr>
          <a:lstStyle/>
          <a:p>
            <a:pPr algn="ctr">
              <a:lnSpc>
                <a:spcPct val="100000"/>
              </a:lnSpc>
              <a:spcBef>
                <a:spcPts val="1060"/>
              </a:spcBef>
            </a:pPr>
            <a:r>
              <a:rPr sz="2000" dirty="0">
                <a:solidFill>
                  <a:srgbClr val="000000"/>
                </a:solidFill>
              </a:rPr>
              <a:t>BLOCK</a:t>
            </a:r>
            <a:r>
              <a:rPr sz="2000" spc="-80" dirty="0">
                <a:solidFill>
                  <a:srgbClr val="000000"/>
                </a:solidFill>
              </a:rPr>
              <a:t> </a:t>
            </a:r>
            <a:r>
              <a:rPr sz="2000" dirty="0">
                <a:solidFill>
                  <a:srgbClr val="000000"/>
                </a:solidFill>
              </a:rPr>
              <a:t>DIAGRAM</a:t>
            </a:r>
            <a:endParaRPr sz="2000"/>
          </a:p>
        </p:txBody>
      </p:sp>
      <p:pic>
        <p:nvPicPr>
          <p:cNvPr id="3" name="object 3"/>
          <p:cNvPicPr/>
          <p:nvPr/>
        </p:nvPicPr>
        <p:blipFill>
          <a:blip r:embed="rId2" cstate="print"/>
          <a:stretch>
            <a:fillRect/>
          </a:stretch>
        </p:blipFill>
        <p:spPr>
          <a:xfrm>
            <a:off x="1880020" y="2183892"/>
            <a:ext cx="8414152" cy="40517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ircuit board with wires and a motor&#10;&#10;Description automatically generated">
            <a:extLst>
              <a:ext uri="{FF2B5EF4-FFF2-40B4-BE49-F238E27FC236}">
                <a16:creationId xmlns:a16="http://schemas.microsoft.com/office/drawing/2014/main" id="{B1325D0E-3AA2-518F-03BF-67880CA44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447800"/>
            <a:ext cx="5029200" cy="4495800"/>
          </a:xfrm>
          <a:prstGeom prst="rect">
            <a:avLst/>
          </a:prstGeom>
        </p:spPr>
      </p:pic>
    </p:spTree>
    <p:extLst>
      <p:ext uri="{BB962C8B-B14F-4D97-AF65-F5344CB8AC3E}">
        <p14:creationId xmlns:p14="http://schemas.microsoft.com/office/powerpoint/2010/main" val="211979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2400" y="1981200"/>
            <a:ext cx="2643505" cy="4178067"/>
          </a:xfrm>
          <a:prstGeom prst="rect">
            <a:avLst/>
          </a:prstGeom>
        </p:spPr>
        <p:txBody>
          <a:bodyPr vert="horz" wrap="square" lIns="0" tIns="175260" rIns="0" bIns="0" rtlCol="0">
            <a:spAutoFit/>
          </a:bodyPr>
          <a:lstStyle/>
          <a:p>
            <a:pPr marL="384175" indent="-372110">
              <a:lnSpc>
                <a:spcPct val="100000"/>
              </a:lnSpc>
              <a:spcBef>
                <a:spcPts val="1380"/>
              </a:spcBef>
              <a:buSzPct val="102222"/>
              <a:buFont typeface="Times New Roman"/>
              <a:buChar char="•"/>
              <a:tabLst>
                <a:tab pos="384175" algn="l"/>
                <a:tab pos="384810" algn="l"/>
              </a:tabLst>
            </a:pPr>
            <a:r>
              <a:rPr lang="en-US" sz="2250" dirty="0">
                <a:latin typeface="Times New Roman"/>
                <a:cs typeface="Times New Roman"/>
              </a:rPr>
              <a:t>Microcontroller</a:t>
            </a:r>
            <a:endParaRPr sz="2250" dirty="0">
              <a:latin typeface="Times New Roman"/>
              <a:cs typeface="Times New Roman"/>
            </a:endParaRPr>
          </a:p>
          <a:p>
            <a:pPr marL="384175" indent="-372110">
              <a:lnSpc>
                <a:spcPct val="100000"/>
              </a:lnSpc>
              <a:spcBef>
                <a:spcPts val="1360"/>
              </a:spcBef>
              <a:buSzPct val="102222"/>
              <a:buChar char="•"/>
              <a:tabLst>
                <a:tab pos="384175" algn="l"/>
                <a:tab pos="384810" algn="l"/>
              </a:tabLst>
            </a:pPr>
            <a:r>
              <a:rPr sz="2250" dirty="0">
                <a:latin typeface="Times New Roman"/>
                <a:cs typeface="Times New Roman"/>
              </a:rPr>
              <a:t>12</a:t>
            </a:r>
            <a:r>
              <a:rPr sz="2250" spc="-30" dirty="0">
                <a:latin typeface="Times New Roman"/>
                <a:cs typeface="Times New Roman"/>
              </a:rPr>
              <a:t> </a:t>
            </a:r>
            <a:r>
              <a:rPr sz="2250" dirty="0">
                <a:latin typeface="Times New Roman"/>
                <a:cs typeface="Times New Roman"/>
              </a:rPr>
              <a:t>Volt</a:t>
            </a:r>
            <a:r>
              <a:rPr sz="2250" spc="-20" dirty="0">
                <a:latin typeface="Times New Roman"/>
                <a:cs typeface="Times New Roman"/>
              </a:rPr>
              <a:t> </a:t>
            </a:r>
            <a:r>
              <a:rPr sz="2250" dirty="0">
                <a:latin typeface="Times New Roman"/>
                <a:cs typeface="Times New Roman"/>
              </a:rPr>
              <a:t>DC</a:t>
            </a:r>
            <a:r>
              <a:rPr sz="2250" spc="-35" dirty="0">
                <a:latin typeface="Times New Roman"/>
                <a:cs typeface="Times New Roman"/>
              </a:rPr>
              <a:t> </a:t>
            </a:r>
            <a:r>
              <a:rPr sz="2250" dirty="0">
                <a:latin typeface="Times New Roman"/>
                <a:cs typeface="Times New Roman"/>
              </a:rPr>
              <a:t>Motor</a:t>
            </a:r>
          </a:p>
          <a:p>
            <a:pPr marL="384175" indent="-372110">
              <a:lnSpc>
                <a:spcPct val="100000"/>
              </a:lnSpc>
              <a:spcBef>
                <a:spcPts val="1345"/>
              </a:spcBef>
              <a:buSzPct val="102222"/>
              <a:buChar char="•"/>
              <a:tabLst>
                <a:tab pos="384175" algn="l"/>
                <a:tab pos="384810" algn="l"/>
              </a:tabLst>
            </a:pPr>
            <a:r>
              <a:rPr lang="en-US" sz="2250" dirty="0">
                <a:latin typeface="Times New Roman"/>
                <a:cs typeface="Times New Roman"/>
              </a:rPr>
              <a:t>Voltage Sensor</a:t>
            </a:r>
            <a:endParaRPr sz="2250" dirty="0">
              <a:latin typeface="Times New Roman"/>
              <a:cs typeface="Times New Roman"/>
            </a:endParaRPr>
          </a:p>
          <a:p>
            <a:pPr marL="384175" indent="-372110">
              <a:lnSpc>
                <a:spcPct val="100000"/>
              </a:lnSpc>
              <a:spcBef>
                <a:spcPts val="1355"/>
              </a:spcBef>
              <a:buSzPct val="102222"/>
              <a:buChar char="•"/>
              <a:tabLst>
                <a:tab pos="384175" algn="l"/>
                <a:tab pos="384810" algn="l"/>
              </a:tabLst>
            </a:pPr>
            <a:r>
              <a:rPr sz="2250" dirty="0">
                <a:latin typeface="Times New Roman"/>
                <a:cs typeface="Times New Roman"/>
              </a:rPr>
              <a:t>LED's</a:t>
            </a:r>
          </a:p>
          <a:p>
            <a:pPr marL="384175" indent="-372110">
              <a:lnSpc>
                <a:spcPct val="100000"/>
              </a:lnSpc>
              <a:spcBef>
                <a:spcPts val="1345"/>
              </a:spcBef>
              <a:buSzPct val="102222"/>
              <a:buChar char="•"/>
              <a:tabLst>
                <a:tab pos="384175" algn="l"/>
                <a:tab pos="384810" algn="l"/>
              </a:tabLst>
            </a:pPr>
            <a:r>
              <a:rPr sz="2250" dirty="0">
                <a:latin typeface="Times New Roman"/>
                <a:cs typeface="Times New Roman"/>
              </a:rPr>
              <a:t>12</a:t>
            </a:r>
            <a:r>
              <a:rPr sz="2250" spc="-40" dirty="0">
                <a:latin typeface="Times New Roman"/>
                <a:cs typeface="Times New Roman"/>
              </a:rPr>
              <a:t> </a:t>
            </a:r>
            <a:r>
              <a:rPr sz="2250" dirty="0">
                <a:latin typeface="Times New Roman"/>
                <a:cs typeface="Times New Roman"/>
              </a:rPr>
              <a:t>Volt</a:t>
            </a:r>
            <a:r>
              <a:rPr sz="2250" spc="-25" dirty="0">
                <a:latin typeface="Times New Roman"/>
                <a:cs typeface="Times New Roman"/>
              </a:rPr>
              <a:t> </a:t>
            </a:r>
            <a:r>
              <a:rPr sz="2250" spc="-5" dirty="0">
                <a:latin typeface="Times New Roman"/>
                <a:cs typeface="Times New Roman"/>
              </a:rPr>
              <a:t>Relay</a:t>
            </a:r>
            <a:endParaRPr sz="2250" dirty="0">
              <a:latin typeface="Times New Roman"/>
              <a:cs typeface="Times New Roman"/>
            </a:endParaRPr>
          </a:p>
          <a:p>
            <a:pPr marL="384175" indent="-372110">
              <a:lnSpc>
                <a:spcPct val="100000"/>
              </a:lnSpc>
              <a:spcBef>
                <a:spcPts val="1355"/>
              </a:spcBef>
              <a:buSzPct val="102222"/>
              <a:buChar char="•"/>
              <a:tabLst>
                <a:tab pos="384175" algn="l"/>
                <a:tab pos="384810" algn="l"/>
              </a:tabLst>
            </a:pPr>
            <a:r>
              <a:rPr sz="2250" dirty="0">
                <a:latin typeface="Times New Roman"/>
                <a:cs typeface="Times New Roman"/>
              </a:rPr>
              <a:t>Piezo</a:t>
            </a:r>
            <a:r>
              <a:rPr sz="2250" spc="-30" dirty="0">
                <a:latin typeface="Times New Roman"/>
                <a:cs typeface="Times New Roman"/>
              </a:rPr>
              <a:t> </a:t>
            </a:r>
            <a:r>
              <a:rPr sz="2250" spc="-5" dirty="0">
                <a:latin typeface="Times New Roman"/>
                <a:cs typeface="Times New Roman"/>
              </a:rPr>
              <a:t>Buzzer</a:t>
            </a:r>
            <a:endParaRPr sz="2250" dirty="0">
              <a:latin typeface="Times New Roman"/>
              <a:cs typeface="Times New Roman"/>
            </a:endParaRPr>
          </a:p>
          <a:p>
            <a:pPr marL="384175" indent="-372110">
              <a:lnSpc>
                <a:spcPct val="100000"/>
              </a:lnSpc>
              <a:spcBef>
                <a:spcPts val="1350"/>
              </a:spcBef>
              <a:buSzPct val="102222"/>
              <a:buChar char="•"/>
              <a:tabLst>
                <a:tab pos="384175" algn="l"/>
                <a:tab pos="384810" algn="l"/>
              </a:tabLst>
            </a:pPr>
            <a:r>
              <a:rPr sz="2250" spc="-5" dirty="0">
                <a:latin typeface="Times New Roman"/>
                <a:cs typeface="Times New Roman"/>
              </a:rPr>
              <a:t>Resistor</a:t>
            </a:r>
            <a:endParaRPr sz="2250" dirty="0">
              <a:latin typeface="Times New Roman"/>
              <a:cs typeface="Times New Roman"/>
            </a:endParaRPr>
          </a:p>
          <a:p>
            <a:pPr marL="384175" indent="-372110">
              <a:lnSpc>
                <a:spcPct val="100000"/>
              </a:lnSpc>
              <a:spcBef>
                <a:spcPts val="1355"/>
              </a:spcBef>
              <a:buSzPct val="102222"/>
              <a:buChar char="•"/>
              <a:tabLst>
                <a:tab pos="384175" algn="l"/>
                <a:tab pos="384810" algn="l"/>
              </a:tabLst>
            </a:pPr>
            <a:r>
              <a:rPr sz="2250" dirty="0">
                <a:latin typeface="Times New Roman"/>
                <a:cs typeface="Times New Roman"/>
              </a:rPr>
              <a:t>Other</a:t>
            </a:r>
            <a:r>
              <a:rPr sz="2250" spc="-40" dirty="0">
                <a:latin typeface="Times New Roman"/>
                <a:cs typeface="Times New Roman"/>
              </a:rPr>
              <a:t> </a:t>
            </a:r>
            <a:r>
              <a:rPr sz="2250" spc="-5" dirty="0">
                <a:latin typeface="Times New Roman"/>
                <a:cs typeface="Times New Roman"/>
              </a:rPr>
              <a:t>Materials</a:t>
            </a:r>
            <a:endParaRPr sz="2250" dirty="0">
              <a:latin typeface="Times New Roman"/>
              <a:cs typeface="Times New Roman"/>
            </a:endParaRPr>
          </a:p>
        </p:txBody>
      </p:sp>
      <p:sp>
        <p:nvSpPr>
          <p:cNvPr id="3" name="object 3"/>
          <p:cNvSpPr txBox="1">
            <a:spLocks noGrp="1"/>
          </p:cNvSpPr>
          <p:nvPr>
            <p:ph type="title"/>
          </p:nvPr>
        </p:nvSpPr>
        <p:spPr>
          <a:xfrm>
            <a:off x="1783079" y="1272539"/>
            <a:ext cx="8968740" cy="498475"/>
          </a:xfrm>
          <a:prstGeom prst="rect">
            <a:avLst/>
          </a:prstGeom>
          <a:solidFill>
            <a:srgbClr val="BAD5ED"/>
          </a:solidFill>
          <a:ln w="12700">
            <a:solidFill>
              <a:srgbClr val="000000"/>
            </a:solidFill>
          </a:ln>
        </p:spPr>
        <p:txBody>
          <a:bodyPr vert="horz" wrap="square" lIns="0" tIns="134620" rIns="0" bIns="0" rtlCol="0">
            <a:spAutoFit/>
          </a:bodyPr>
          <a:lstStyle/>
          <a:p>
            <a:pPr marL="4445" algn="ctr">
              <a:lnSpc>
                <a:spcPct val="100000"/>
              </a:lnSpc>
              <a:spcBef>
                <a:spcPts val="1060"/>
              </a:spcBef>
            </a:pPr>
            <a:r>
              <a:rPr sz="2000" dirty="0">
                <a:solidFill>
                  <a:srgbClr val="000000"/>
                </a:solidFill>
              </a:rPr>
              <a:t>COMPONENTS</a:t>
            </a:r>
            <a:r>
              <a:rPr sz="2000" spc="-60" dirty="0">
                <a:solidFill>
                  <a:srgbClr val="000000"/>
                </a:solidFill>
              </a:rPr>
              <a:t> </a:t>
            </a:r>
            <a:r>
              <a:rPr sz="2000" dirty="0">
                <a:solidFill>
                  <a:srgbClr val="000000"/>
                </a:solidFill>
              </a:rPr>
              <a:t>USED</a:t>
            </a: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843</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MT</vt:lpstr>
      <vt:lpstr>Calibri</vt:lpstr>
      <vt:lpstr>Times New Roman</vt:lpstr>
      <vt:lpstr>Office Theme</vt:lpstr>
      <vt:lpstr>Department of Electrical and Electronics Engineering    18EEP202L-MINOR PROJECT </vt:lpstr>
      <vt:lpstr>LIST OF CONTENTS</vt:lpstr>
      <vt:lpstr>PROBLEM STATEMENT</vt:lpstr>
      <vt:lpstr>ABSTRACT</vt:lpstr>
      <vt:lpstr>INTRODUCTION</vt:lpstr>
      <vt:lpstr>DESCRIPTION</vt:lpstr>
      <vt:lpstr>BLOCK DIAGRAM</vt:lpstr>
      <vt:lpstr>PowerPoint Presentation</vt:lpstr>
      <vt:lpstr>COMPONENTS USED</vt:lpstr>
      <vt:lpstr>                                          HARDWARE COMPONENTS</vt:lpstr>
      <vt:lpstr>PowerPoint Presentation</vt:lpstr>
      <vt:lpstr> </vt:lpstr>
      <vt:lpstr>WORKING</vt:lpstr>
      <vt:lpstr>WORKING</vt:lpstr>
      <vt:lpstr>COST ESTIMATION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Boomika</dc:creator>
  <cp:lastModifiedBy>Boomika Vijayakumar</cp:lastModifiedBy>
  <cp:revision>1</cp:revision>
  <dcterms:modified xsi:type="dcterms:W3CDTF">2024-09-20T16:19:39Z</dcterms:modified>
</cp:coreProperties>
</file>