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4.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132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 name="Google Shape;38;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5"/>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5"/>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a:spLocks noGrp="1"/>
          </p:cNvSpPr>
          <p:nvPr>
            <p:ph type="pic" idx="2"/>
          </p:nvPr>
        </p:nvSpPr>
        <p:spPr>
          <a:xfrm>
            <a:off x="5183188" y="987425"/>
            <a:ext cx="6172200" cy="4873500"/>
          </a:xfrm>
          <a:prstGeom prst="rect">
            <a:avLst/>
          </a:prstGeom>
          <a:noFill/>
          <a:ln>
            <a:noFill/>
          </a:ln>
        </p:spPr>
      </p:sp>
      <p:sp>
        <p:nvSpPr>
          <p:cNvPr id="73" name="Google Shape;73;p26"/>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16"/>
          <p:cNvPicPr preferRelativeResize="0"/>
          <p:nvPr/>
        </p:nvPicPr>
        <p:blipFill rotWithShape="1">
          <a:blip r:embed="rId12">
            <a:alphaModFix/>
          </a:blip>
          <a:srcRect/>
          <a:stretch/>
        </p:blipFill>
        <p:spPr>
          <a:xfrm>
            <a:off x="10912355" y="185739"/>
            <a:ext cx="441445" cy="401116"/>
          </a:xfrm>
          <a:prstGeom prst="rect">
            <a:avLst/>
          </a:prstGeom>
          <a:noFill/>
          <a:ln>
            <a:noFill/>
          </a:ln>
        </p:spPr>
      </p:pic>
      <p:pic>
        <p:nvPicPr>
          <p:cNvPr id="12" name="Google Shape;12;p16"/>
          <p:cNvPicPr preferRelativeResize="0"/>
          <p:nvPr/>
        </p:nvPicPr>
        <p:blipFill rotWithShape="1">
          <a:blip r:embed="rId13">
            <a:alphaModFix/>
          </a:blip>
          <a:srcRect/>
          <a:stretch/>
        </p:blipFill>
        <p:spPr>
          <a:xfrm>
            <a:off x="186549" y="51435"/>
            <a:ext cx="2675278" cy="1040386"/>
          </a:xfrm>
          <a:prstGeom prst="rect">
            <a:avLst/>
          </a:prstGeom>
          <a:noFill/>
          <a:ln>
            <a:noFill/>
          </a:ln>
        </p:spPr>
      </p:pic>
      <p:pic>
        <p:nvPicPr>
          <p:cNvPr id="13" name="Google Shape;13;p16"/>
          <p:cNvPicPr preferRelativeResize="0"/>
          <p:nvPr/>
        </p:nvPicPr>
        <p:blipFill rotWithShape="1">
          <a:blip r:embed="rId14">
            <a:alphaModFix/>
          </a:blip>
          <a:srcRect/>
          <a:stretch/>
        </p:blipFill>
        <p:spPr>
          <a:xfrm>
            <a:off x="5731287" y="51435"/>
            <a:ext cx="891186" cy="8911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p:nvPr/>
        </p:nvSpPr>
        <p:spPr>
          <a:xfrm>
            <a:off x="3518725" y="1848900"/>
            <a:ext cx="5743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18EEP301L-MINOR PROJECT-III</a:t>
            </a:r>
            <a:endParaRPr b="1" i="0" sz="2400" u="none" cap="none" strike="noStrike">
              <a:solidFill>
                <a:srgbClr val="FF0000"/>
              </a:solidFill>
              <a:latin typeface="Calibri"/>
              <a:ea typeface="Calibri"/>
              <a:cs typeface="Calibri"/>
              <a:sym typeface="Calibri"/>
            </a:endParaRPr>
          </a:p>
        </p:txBody>
      </p:sp>
      <p:sp>
        <p:nvSpPr>
          <p:cNvPr id="182" name="Google Shape;182;p1"/>
          <p:cNvSpPr/>
          <p:nvPr/>
        </p:nvSpPr>
        <p:spPr>
          <a:xfrm>
            <a:off x="2789375" y="1205875"/>
            <a:ext cx="7832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DEPARTMENT OF ELECTRICAL AND ELECTRONICS</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ENGINEERING</a:t>
            </a:r>
            <a:endParaRPr b="1" i="0" sz="2000" u="none" cap="none" strike="noStrike">
              <a:solidFill>
                <a:schemeClr val="dk1"/>
              </a:solidFill>
              <a:latin typeface="Calibri"/>
              <a:ea typeface="Calibri"/>
              <a:cs typeface="Calibri"/>
              <a:sym typeface="Calibri"/>
            </a:endParaRPr>
          </a:p>
        </p:txBody>
      </p:sp>
      <p:sp>
        <p:nvSpPr>
          <p:cNvPr id="183" name="Google Shape;183;p1"/>
          <p:cNvSpPr/>
          <p:nvPr/>
        </p:nvSpPr>
        <p:spPr>
          <a:xfrm>
            <a:off x="4549633" y="2310626"/>
            <a:ext cx="29643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F</a:t>
            </a:r>
            <a:r>
              <a:rPr b="1" lang="en-US" sz="2400">
                <a:solidFill>
                  <a:schemeClr val="dk1"/>
                </a:solidFill>
                <a:latin typeface="Times New Roman"/>
                <a:ea typeface="Times New Roman"/>
                <a:cs typeface="Times New Roman"/>
                <a:sym typeface="Times New Roman"/>
              </a:rPr>
              <a:t>IRST</a:t>
            </a:r>
            <a:r>
              <a:rPr b="1" i="0" lang="en-US" sz="2400" u="none" cap="none" strike="noStrike">
                <a:solidFill>
                  <a:schemeClr val="dk1"/>
                </a:solidFill>
                <a:latin typeface="Times New Roman"/>
                <a:ea typeface="Times New Roman"/>
                <a:cs typeface="Times New Roman"/>
                <a:sym typeface="Times New Roman"/>
              </a:rPr>
              <a:t> REVIEW</a:t>
            </a:r>
            <a:endParaRPr b="1" i="0" sz="2400" u="none" cap="none" strike="noStrike">
              <a:solidFill>
                <a:schemeClr val="dk1"/>
              </a:solidFill>
              <a:latin typeface="Calibri"/>
              <a:ea typeface="Calibri"/>
              <a:cs typeface="Calibri"/>
              <a:sym typeface="Calibri"/>
            </a:endParaRPr>
          </a:p>
        </p:txBody>
      </p:sp>
      <p:sp>
        <p:nvSpPr>
          <p:cNvPr id="184" name="Google Shape;184;p1"/>
          <p:cNvSpPr/>
          <p:nvPr/>
        </p:nvSpPr>
        <p:spPr>
          <a:xfrm>
            <a:off x="518474" y="3799002"/>
            <a:ext cx="2943600" cy="1798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7030A0"/>
                </a:solidFill>
                <a:latin typeface="Times New Roman"/>
                <a:ea typeface="Times New Roman"/>
                <a:cs typeface="Times New Roman"/>
                <a:sym typeface="Times New Roman"/>
              </a:rPr>
              <a:t>YEAR/ SEMESTER – III/V</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7030A0"/>
                </a:solidFill>
                <a:latin typeface="Times New Roman"/>
                <a:ea typeface="Times New Roman"/>
                <a:cs typeface="Times New Roman"/>
                <a:sym typeface="Times New Roman"/>
              </a:rPr>
              <a:t>BATCH NUMBER : 03</a:t>
            </a:r>
            <a:endParaRPr/>
          </a:p>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7030A0"/>
                </a:solidFill>
                <a:latin typeface="Times New Roman"/>
                <a:ea typeface="Times New Roman"/>
                <a:cs typeface="Times New Roman"/>
                <a:sym typeface="Times New Roman"/>
              </a:rPr>
              <a:t>DATE : 20.09.2024</a:t>
            </a:r>
            <a:endParaRPr/>
          </a:p>
        </p:txBody>
      </p:sp>
      <p:sp>
        <p:nvSpPr>
          <p:cNvPr id="185" name="Google Shape;185;p1"/>
          <p:cNvSpPr/>
          <p:nvPr/>
        </p:nvSpPr>
        <p:spPr>
          <a:xfrm>
            <a:off x="1779639" y="2874845"/>
            <a:ext cx="8917800" cy="25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1E4E79"/>
                </a:solidFill>
                <a:latin typeface="Algerian"/>
                <a:ea typeface="Algerian"/>
                <a:cs typeface="Algerian"/>
                <a:sym typeface="Algerian"/>
              </a:rPr>
              <a:t>SOIL HEALTH MONITORING AND AUTOMATED CROP DISEASE DETECTION SYSTEM </a:t>
            </a:r>
            <a:endParaRPr/>
          </a:p>
        </p:txBody>
      </p:sp>
      <p:sp>
        <p:nvSpPr>
          <p:cNvPr id="186" name="Google Shape;186;p1"/>
          <p:cNvSpPr/>
          <p:nvPr/>
        </p:nvSpPr>
        <p:spPr>
          <a:xfrm>
            <a:off x="1696826" y="5184742"/>
            <a:ext cx="3478200" cy="108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GUIDED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Dr.K.SUNDARARAJU PROFESSOR/EEE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
          <p:cNvSpPr/>
          <p:nvPr/>
        </p:nvSpPr>
        <p:spPr>
          <a:xfrm>
            <a:off x="7400041" y="5184742"/>
            <a:ext cx="3780000" cy="108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PRESENTED BY:</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BOOMIKA V (927622BEE013)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DEEPAN R (927622BEE017)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HARIPRABHU SM (927622BEE038)</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28E785-1B2A-77BA-AA2F-62BC65CBDD96}"/>
              </a:ext>
            </a:extLst>
          </p:cNvPr>
          <p:cNvSpPr txBox="1"/>
          <p:nvPr/>
        </p:nvSpPr>
        <p:spPr>
          <a:xfrm>
            <a:off x="1272619" y="1187777"/>
            <a:ext cx="7673417" cy="6109365"/>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Camera Module</a:t>
            </a:r>
          </a:p>
          <a:p>
            <a:pPr algn="just">
              <a:lnSpc>
                <a:spcPct val="150000"/>
              </a:lnSpc>
            </a:pPr>
            <a:r>
              <a:rPr lang="en-US" sz="2200" dirty="0">
                <a:latin typeface="Times New Roman" panose="02020603050405020304" pitchFamily="18" charset="0"/>
                <a:cs typeface="Times New Roman" panose="02020603050405020304" pitchFamily="18" charset="0"/>
              </a:rPr>
              <a:t>A camera module in soil health monitoring captures images to assess soil color, texture, and signs of erosion or nutrient deficiency. It helps to identify early symptoms of plant diseases, such as discoloration or leaf spots, enabling timely action and improved crop management.</a:t>
            </a:r>
          </a:p>
          <a:p>
            <a:pPr algn="just">
              <a:lnSpc>
                <a:spcPct val="150000"/>
              </a:lnSpc>
            </a:pPr>
            <a:r>
              <a:rPr lang="en-US" sz="2400" b="1" dirty="0">
                <a:latin typeface="Times New Roman" panose="02020603050405020304" pitchFamily="18" charset="0"/>
                <a:cs typeface="Times New Roman" panose="02020603050405020304" pitchFamily="18" charset="0"/>
              </a:rPr>
              <a:t>Microcontroller</a:t>
            </a:r>
          </a:p>
          <a:p>
            <a:pPr algn="just">
              <a:lnSpc>
                <a:spcPct val="150000"/>
              </a:lnSpc>
            </a:pPr>
            <a:r>
              <a:rPr lang="en-US" sz="2200" dirty="0">
                <a:latin typeface="Times New Roman" panose="02020603050405020304" pitchFamily="18" charset="0"/>
                <a:cs typeface="Times New Roman" panose="02020603050405020304" pitchFamily="18" charset="0"/>
              </a:rPr>
              <a:t>A microcontroller controls sensors in soil health monitoring, processing data to automate irrigation. It also manages cameras and algorithms in crop disease detection to identify issues early. </a:t>
            </a:r>
          </a:p>
          <a:p>
            <a:pPr algn="just">
              <a:lnSpc>
                <a:spcPct val="150000"/>
              </a:lnSpc>
            </a:pP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DC6683-592B-4CAF-3B8F-D89FD292F37B}"/>
              </a:ext>
            </a:extLst>
          </p:cNvPr>
          <p:cNvPicPr>
            <a:picLocks noChangeAspect="1"/>
          </p:cNvPicPr>
          <p:nvPr/>
        </p:nvPicPr>
        <p:blipFill>
          <a:blip r:embed="rId3"/>
          <a:stretch>
            <a:fillRect/>
          </a:stretch>
        </p:blipFill>
        <p:spPr>
          <a:xfrm>
            <a:off x="9106293" y="4666268"/>
            <a:ext cx="1907356" cy="1574275"/>
          </a:xfrm>
          <a:prstGeom prst="rect">
            <a:avLst/>
          </a:prstGeom>
        </p:spPr>
      </p:pic>
      <p:pic>
        <p:nvPicPr>
          <p:cNvPr id="7" name="Picture 6">
            <a:extLst>
              <a:ext uri="{FF2B5EF4-FFF2-40B4-BE49-F238E27FC236}">
                <a16:creationId xmlns:a16="http://schemas.microsoft.com/office/drawing/2014/main" id="{FB9702AC-67E2-636A-DAAB-8DB2A7AA2B1D}"/>
              </a:ext>
            </a:extLst>
          </p:cNvPr>
          <p:cNvPicPr>
            <a:picLocks noChangeAspect="1"/>
          </p:cNvPicPr>
          <p:nvPr/>
        </p:nvPicPr>
        <p:blipFill>
          <a:blip r:embed="rId4"/>
          <a:stretch>
            <a:fillRect/>
          </a:stretch>
        </p:blipFill>
        <p:spPr>
          <a:xfrm>
            <a:off x="9106293" y="1961380"/>
            <a:ext cx="1907356" cy="1467619"/>
          </a:xfrm>
          <a:prstGeom prst="rect">
            <a:avLst/>
          </a:prstGeom>
        </p:spPr>
      </p:pic>
    </p:spTree>
    <p:extLst>
      <p:ext uri="{BB962C8B-B14F-4D97-AF65-F5344CB8AC3E}">
        <p14:creationId xmlns:p14="http://schemas.microsoft.com/office/powerpoint/2010/main" val="395041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00D002-031F-9A17-78B2-77CA86B8ED61}"/>
              </a:ext>
            </a:extLst>
          </p:cNvPr>
          <p:cNvSpPr>
            <a:spLocks noGrp="1"/>
          </p:cNvSpPr>
          <p:nvPr>
            <p:ph type="body" idx="1"/>
          </p:nvPr>
        </p:nvSpPr>
        <p:spPr>
          <a:xfrm>
            <a:off x="1272618" y="1894788"/>
            <a:ext cx="9662475" cy="4282036"/>
          </a:xfrm>
        </p:spPr>
        <p:txBody>
          <a:bodyPr>
            <a:normAutofit/>
          </a:bodyPr>
          <a:lstStyle/>
          <a:p>
            <a:pPr>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Peddi</a:t>
            </a:r>
            <a:r>
              <a:rPr lang="en-US" sz="2200" dirty="0">
                <a:latin typeface="Times New Roman" panose="02020603050405020304" pitchFamily="18" charset="0"/>
                <a:cs typeface="Times New Roman" panose="02020603050405020304" pitchFamily="18" charset="0"/>
              </a:rPr>
              <a:t> (2022) suggests the use of open data platform, namely Adafruit IO, for visualizing and analyzing real-time in the IOT integrated system. It provides the information between the planting phase and harvesting phase to facilitate soil management.</a:t>
            </a:r>
          </a:p>
          <a:p>
            <a:pPr>
              <a:lnSpc>
                <a:spcPct val="150000"/>
              </a:lnSpc>
              <a:buFont typeface="Wingdings" panose="05000000000000000000" pitchFamily="2" charset="2"/>
              <a:buChar char="ü"/>
            </a:pPr>
            <a:r>
              <a:rPr lang="en-US" sz="2200" dirty="0" err="1">
                <a:latin typeface="Times New Roman" panose="02020603050405020304" pitchFamily="18" charset="0"/>
                <a:cs typeface="Times New Roman" panose="02020603050405020304" pitchFamily="18" charset="0"/>
              </a:rPr>
              <a:t>Shreekant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Gorpade</a:t>
            </a:r>
            <a:r>
              <a:rPr lang="en-US" sz="2200" dirty="0">
                <a:latin typeface="Times New Roman" panose="02020603050405020304" pitchFamily="18" charset="0"/>
                <a:cs typeface="Times New Roman" panose="02020603050405020304" pitchFamily="18" charset="0"/>
              </a:rPr>
              <a:t> (2023) examines the design and development of an IOT device with integrated machine learning capabilities for continuously monitoring soil moisture, humidity and temperature levels.</a:t>
            </a:r>
          </a:p>
          <a:p>
            <a:pPr>
              <a:lnSpc>
                <a:spcPct val="150000"/>
              </a:lnSpc>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IN" sz="2400" b="1" dirty="0">
              <a:latin typeface="Times New Roman" panose="02020603050405020304" pitchFamily="18" charset="0"/>
              <a:cs typeface="Times New Roman" panose="02020603050405020304" pitchFamily="18" charset="0"/>
            </a:endParaRPr>
          </a:p>
        </p:txBody>
      </p:sp>
      <p:sp>
        <p:nvSpPr>
          <p:cNvPr id="4" name="Google Shape;127;p7">
            <a:extLst>
              <a:ext uri="{FF2B5EF4-FFF2-40B4-BE49-F238E27FC236}">
                <a16:creationId xmlns:a16="http://schemas.microsoft.com/office/drawing/2014/main" id="{8EB69CCB-ED2C-5E58-6E45-0B76FE4F38A0}"/>
              </a:ext>
            </a:extLst>
          </p:cNvPr>
          <p:cNvSpPr>
            <a:spLocks noGrp="1"/>
          </p:cNvSpPr>
          <p:nvPr>
            <p:ph type="title"/>
          </p:nvPr>
        </p:nvSpPr>
        <p:spPr>
          <a:xfrm>
            <a:off x="1272618" y="1168924"/>
            <a:ext cx="9662475" cy="521764"/>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Calibri"/>
                <a:cs typeface="Times New Roman"/>
                <a:sym typeface="Times New Roman"/>
              </a:rPr>
              <a:t>L</a:t>
            </a:r>
            <a:r>
              <a:rPr lang="en-US" sz="2000" b="1" dirty="0">
                <a:latin typeface="Times New Roman"/>
                <a:cs typeface="Times New Roman"/>
                <a:sym typeface="Times New Roman"/>
              </a:rPr>
              <a:t>ITERATURE REVIEW</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131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D264AB-7516-EC84-800B-1C6AD24C3CC4}"/>
              </a:ext>
            </a:extLst>
          </p:cNvPr>
          <p:cNvSpPr>
            <a:spLocks noGrp="1"/>
          </p:cNvSpPr>
          <p:nvPr>
            <p:ph type="body" idx="1"/>
          </p:nvPr>
        </p:nvSpPr>
        <p:spPr>
          <a:xfrm>
            <a:off x="1253765" y="1593131"/>
            <a:ext cx="9700182" cy="4977352"/>
          </a:xfrm>
        </p:spPr>
        <p:txBody>
          <a:bodyPr>
            <a:noAutofit/>
          </a:bodyPr>
          <a:lstStyle/>
          <a:p>
            <a:pPr marL="114300" indent="0" algn="just">
              <a:lnSpc>
                <a:spcPct val="150000"/>
              </a:lnSpc>
              <a:buNone/>
            </a:pPr>
            <a:r>
              <a:rPr lang="en-US" sz="2200" dirty="0">
                <a:latin typeface="Times New Roman" panose="02020603050405020304" pitchFamily="18" charset="0"/>
                <a:cs typeface="Times New Roman" panose="02020603050405020304" pitchFamily="18" charset="0"/>
              </a:rPr>
              <a:t>This system works together to improve farming efficiency. A camera module, connected to a microcontroller, capture images of the crops to detect diseases. Sensors such as temperature, moisture, pH, and nutrient sensors continuously monitor the soil's condition. The microcontroller processes data from these sensors, providing real-time information about the soil’s temperature, moisture levels, acidity (pH), and nutrient content. By analyzing this data, the system can detect unhealthy soil conditions that might affect crop growth, while the camera helps identify visible signs of diseases, allowing farmers to take timely action for healthier crops.</a:t>
            </a:r>
            <a:endParaRPr lang="en-IN" sz="2200" dirty="0">
              <a:latin typeface="Times New Roman" panose="02020603050405020304" pitchFamily="18" charset="0"/>
              <a:cs typeface="Times New Roman" panose="02020603050405020304" pitchFamily="18" charset="0"/>
            </a:endParaRPr>
          </a:p>
        </p:txBody>
      </p:sp>
      <p:sp>
        <p:nvSpPr>
          <p:cNvPr id="4" name="Google Shape;127;p7">
            <a:extLst>
              <a:ext uri="{FF2B5EF4-FFF2-40B4-BE49-F238E27FC236}">
                <a16:creationId xmlns:a16="http://schemas.microsoft.com/office/drawing/2014/main" id="{83569A00-6A48-637D-C58A-9E20F334FFF1}"/>
              </a:ext>
            </a:extLst>
          </p:cNvPr>
          <p:cNvSpPr>
            <a:spLocks noGrp="1"/>
          </p:cNvSpPr>
          <p:nvPr>
            <p:ph type="title"/>
          </p:nvPr>
        </p:nvSpPr>
        <p:spPr>
          <a:xfrm>
            <a:off x="1253765" y="1140644"/>
            <a:ext cx="9700182" cy="45248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i="0" u="none" strike="noStrike" cap="none" dirty="0">
                <a:latin typeface="Times New Roman"/>
                <a:cs typeface="Times New Roman"/>
                <a:sym typeface="Times New Roman"/>
              </a:rPr>
              <a:t>WORKING EXPLANATION</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683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5E7059-4729-DEB3-7775-9A7981303575}"/>
              </a:ext>
            </a:extLst>
          </p:cNvPr>
          <p:cNvSpPr>
            <a:spLocks noGrp="1"/>
          </p:cNvSpPr>
          <p:nvPr>
            <p:ph type="body" idx="1"/>
          </p:nvPr>
        </p:nvSpPr>
        <p:spPr>
          <a:xfrm>
            <a:off x="1234911" y="1800520"/>
            <a:ext cx="9690756" cy="4376305"/>
          </a:xfrm>
        </p:spPr>
        <p:txBody>
          <a:bodyPr>
            <a:normAutofit/>
          </a:bodyPr>
          <a:lstStyle/>
          <a:p>
            <a:pPr marL="114300" indent="0" algn="just">
              <a:lnSpc>
                <a:spcPct val="150000"/>
              </a:lnSpc>
              <a:buNone/>
            </a:pPr>
            <a:r>
              <a:rPr lang="en-US" sz="2200" dirty="0">
                <a:latin typeface="Times New Roman" panose="02020603050405020304" pitchFamily="18" charset="0"/>
                <a:cs typeface="Times New Roman" panose="02020603050405020304" pitchFamily="18" charset="0"/>
              </a:rPr>
              <a:t>This can be integrated by using sensors and a camera module. The microcontroller processes data from temperature, moisture, pH, and nutrient sensors to assess soil conditions. The camera tracks plant health for signs of disease. This combined system enables early detection of both soil issues and crop diseases. Real-time data helps farmers take timely action, improving crop yield. This approach ensures efficient, sustainable farming.</a:t>
            </a:r>
            <a:endParaRPr lang="en-IN" sz="2200" dirty="0">
              <a:latin typeface="Times New Roman" panose="02020603050405020304" pitchFamily="18" charset="0"/>
              <a:cs typeface="Times New Roman" panose="02020603050405020304" pitchFamily="18" charset="0"/>
            </a:endParaRPr>
          </a:p>
        </p:txBody>
      </p:sp>
      <p:sp>
        <p:nvSpPr>
          <p:cNvPr id="4" name="Google Shape;127;p7">
            <a:extLst>
              <a:ext uri="{FF2B5EF4-FFF2-40B4-BE49-F238E27FC236}">
                <a16:creationId xmlns:a16="http://schemas.microsoft.com/office/drawing/2014/main" id="{72B5EB59-FB6A-64F3-875D-8A221739FFAD}"/>
              </a:ext>
            </a:extLst>
          </p:cNvPr>
          <p:cNvSpPr>
            <a:spLocks noGrp="1"/>
          </p:cNvSpPr>
          <p:nvPr>
            <p:ph type="title"/>
          </p:nvPr>
        </p:nvSpPr>
        <p:spPr>
          <a:xfrm>
            <a:off x="1234911" y="1150070"/>
            <a:ext cx="9690756" cy="54061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Calibri"/>
                <a:cs typeface="Times New Roman"/>
                <a:sym typeface="Times New Roman"/>
              </a:rPr>
              <a:t>FUTURE WORK</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28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8D1D58-D7E0-6130-0A2B-22E350A1C3F4}"/>
              </a:ext>
            </a:extLst>
          </p:cNvPr>
          <p:cNvSpPr>
            <a:spLocks noGrp="1"/>
          </p:cNvSpPr>
          <p:nvPr>
            <p:ph type="body" idx="1"/>
          </p:nvPr>
        </p:nvSpPr>
        <p:spPr>
          <a:xfrm>
            <a:off x="1234910" y="1690688"/>
            <a:ext cx="9700183" cy="4776100"/>
          </a:xfrm>
        </p:spPr>
        <p:txBody>
          <a:bodyPr>
            <a:noAutofit/>
          </a:bodyPr>
          <a:lstStyle/>
          <a:p>
            <a:pPr marL="114300" indent="0" algn="just">
              <a:lnSpc>
                <a:spcPct val="150000"/>
              </a:lnSpc>
              <a:buNone/>
            </a:pPr>
            <a:r>
              <a:rPr lang="en-IN" sz="2200" dirty="0">
                <a:latin typeface="Times New Roman" panose="02020603050405020304" pitchFamily="18" charset="0"/>
                <a:cs typeface="Times New Roman" panose="02020603050405020304" pitchFamily="18" charset="0"/>
              </a:rPr>
              <a:t>1.) Prakash M. </a:t>
            </a:r>
            <a:r>
              <a:rPr lang="en-IN" sz="2200" dirty="0" err="1">
                <a:latin typeface="Times New Roman" panose="02020603050405020304" pitchFamily="18" charset="0"/>
                <a:cs typeface="Times New Roman" panose="02020603050405020304" pitchFamily="18" charset="0"/>
              </a:rPr>
              <a:t>Mainkar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Shreekant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Ghorpade</a:t>
            </a:r>
            <a:r>
              <a:rPr lang="en-IN" sz="2200" dirty="0">
                <a:latin typeface="Times New Roman" panose="02020603050405020304" pitchFamily="18" charset="0"/>
                <a:cs typeface="Times New Roman" panose="02020603050405020304" pitchFamily="18" charset="0"/>
              </a:rPr>
              <a:t> and Mayur </a:t>
            </a:r>
            <a:r>
              <a:rPr lang="en-IN" sz="2200" dirty="0" err="1">
                <a:latin typeface="Times New Roman" panose="02020603050405020304" pitchFamily="18" charset="0"/>
                <a:cs typeface="Times New Roman" panose="02020603050405020304" pitchFamily="18" charset="0"/>
              </a:rPr>
              <a:t>Adawadkar</a:t>
            </a:r>
            <a:r>
              <a:rPr lang="en-IN" sz="2200" dirty="0">
                <a:latin typeface="Times New Roman" panose="02020603050405020304" pitchFamily="18" charset="0"/>
                <a:cs typeface="Times New Roman" panose="02020603050405020304" pitchFamily="18" charset="0"/>
              </a:rPr>
              <a:t> "Plant Leaf Disease Detection and Classification Using Image Processing Techniques" International Journal of Innovative and Emerging Research in Engineering Volume 2, Issue 4, 2023.</a:t>
            </a:r>
          </a:p>
          <a:p>
            <a:pPr marL="114300" indent="0" algn="just">
              <a:lnSpc>
                <a:spcPct val="150000"/>
              </a:lnSpc>
              <a:buNone/>
            </a:pPr>
            <a:r>
              <a:rPr lang="en-IN" sz="22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P. </a:t>
            </a:r>
            <a:r>
              <a:rPr lang="en-US" sz="2200" dirty="0" err="1">
                <a:latin typeface="Times New Roman" panose="02020603050405020304" pitchFamily="18" charset="0"/>
                <a:cs typeface="Times New Roman" panose="02020603050405020304" pitchFamily="18" charset="0"/>
              </a:rPr>
              <a:t>Peddi</a:t>
            </a:r>
            <a:r>
              <a:rPr lang="en-US" sz="2200" dirty="0">
                <a:latin typeface="Times New Roman" panose="02020603050405020304" pitchFamily="18" charset="0"/>
                <a:cs typeface="Times New Roman" panose="02020603050405020304" pitchFamily="18" charset="0"/>
              </a:rPr>
              <a:t>, A. Dasgupta and V. H. </a:t>
            </a:r>
            <a:r>
              <a:rPr lang="en-US" sz="2200" dirty="0" err="1">
                <a:latin typeface="Times New Roman" panose="02020603050405020304" pitchFamily="18" charset="0"/>
                <a:cs typeface="Times New Roman" panose="02020603050405020304" pitchFamily="18" charset="0"/>
              </a:rPr>
              <a:t>Gaidhane</a:t>
            </a:r>
            <a:r>
              <a:rPr lang="en-US" sz="2200" dirty="0">
                <a:latin typeface="Times New Roman" panose="02020603050405020304" pitchFamily="18" charset="0"/>
                <a:cs typeface="Times New Roman" panose="02020603050405020304" pitchFamily="18" charset="0"/>
              </a:rPr>
              <a:t>, "Smart Irrigation Systems: Soil Monitoring and Disease Detection for Precision Agriculture," 2022 IEEE International IOT, Electronics and Mechatronics Conference (IEMTRONICS), Toronto, ON, Canada, 2022, pp.1-7,IEMTRONICS55184,2022.</a:t>
            </a:r>
          </a:p>
        </p:txBody>
      </p:sp>
      <p:sp>
        <p:nvSpPr>
          <p:cNvPr id="4" name="Google Shape;127;p7">
            <a:extLst>
              <a:ext uri="{FF2B5EF4-FFF2-40B4-BE49-F238E27FC236}">
                <a16:creationId xmlns:a16="http://schemas.microsoft.com/office/drawing/2014/main" id="{592D6E2C-1D5B-9942-8D91-4FEAFE8793E2}"/>
              </a:ext>
            </a:extLst>
          </p:cNvPr>
          <p:cNvSpPr>
            <a:spLocks noGrp="1"/>
          </p:cNvSpPr>
          <p:nvPr>
            <p:ph type="title"/>
          </p:nvPr>
        </p:nvSpPr>
        <p:spPr>
          <a:xfrm>
            <a:off x="1234910" y="1187777"/>
            <a:ext cx="9700183" cy="502911"/>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Calibri"/>
                <a:cs typeface="Times New Roman"/>
                <a:sym typeface="Times New Roman"/>
              </a:rPr>
              <a:t>REFERENCES</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427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176" name="Google Shape;176;p4"/>
          <p:cNvSpPr/>
          <p:nvPr/>
        </p:nvSpPr>
        <p:spPr>
          <a:xfrm>
            <a:off x="0" y="48"/>
            <a:ext cx="12192000" cy="68579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152400" y="152448"/>
            <a:ext cx="12192000" cy="68579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4"/>
          <p:cNvPicPr preferRelativeResize="0"/>
          <p:nvPr/>
        </p:nvPicPr>
        <p:blipFill rotWithShape="1">
          <a:blip r:embed="rId3">
            <a:alphaModFix/>
          </a:blip>
          <a:srcRect/>
          <a:stretch/>
        </p:blipFill>
        <p:spPr>
          <a:xfrm>
            <a:off x="0" y="48"/>
            <a:ext cx="12192000" cy="6857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3346515" y="923827"/>
            <a:ext cx="5224910" cy="593417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chemeClr val="dk1"/>
                </a:solidFill>
                <a:latin typeface="Times New Roman"/>
                <a:ea typeface="Times New Roman"/>
                <a:cs typeface="Times New Roman"/>
                <a:sym typeface="Times New Roman"/>
              </a:rPr>
              <a:t>LIST OF CONTENTS</a:t>
            </a:r>
            <a:endParaRPr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Times New Roman"/>
                <a:cs typeface="Times New Roman"/>
                <a:sym typeface="Times New Roman"/>
              </a:rPr>
              <a:t>Abstract</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Times New Roman"/>
                <a:cs typeface="Times New Roman"/>
                <a:sym typeface="Times New Roman"/>
              </a:rPr>
              <a:t>Objective</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Times New Roman"/>
                <a:cs typeface="Times New Roman"/>
                <a:sym typeface="Times New Roman"/>
              </a:rPr>
              <a:t>Existing System</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Times New Roman"/>
                <a:cs typeface="Times New Roman"/>
                <a:sym typeface="Times New Roman"/>
              </a:rPr>
              <a:t>Proposed Solution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Times New Roman"/>
                <a:cs typeface="Times New Roman"/>
                <a:sym typeface="Times New Roman"/>
              </a:rPr>
              <a:t>Block Diagram</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Components used</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Components Description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Literature Review</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Working Explanation</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Future Work</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ü"/>
            </a:pPr>
            <a:r>
              <a:rPr lang="en-US" sz="2100" dirty="0">
                <a:solidFill>
                  <a:schemeClr val="dk1"/>
                </a:solidFill>
                <a:latin typeface="Times New Roman"/>
                <a:ea typeface="Calibri"/>
                <a:cs typeface="Times New Roman"/>
                <a:sym typeface="Times New Roman"/>
              </a:rPr>
              <a:t>References</a:t>
            </a:r>
          </a:p>
          <a:p>
            <a:pPr marL="342900" marR="0" lvl="0" indent="-342900" algn="l" rtl="0">
              <a:lnSpc>
                <a:spcPct val="150000"/>
              </a:lnSpc>
              <a:spcBef>
                <a:spcPts val="0"/>
              </a:spcBef>
              <a:spcAft>
                <a:spcPts val="0"/>
              </a:spcAft>
              <a:buClr>
                <a:schemeClr val="dk1"/>
              </a:buClr>
              <a:buSzPts val="2400"/>
              <a:buFont typeface="Wingdings" panose="05000000000000000000" pitchFamily="2" charset="2"/>
              <a:buChar char="ü"/>
            </a:pPr>
            <a:endParaRPr lang="en-US" sz="2400" dirty="0">
              <a:solidFill>
                <a:schemeClr val="dk1"/>
              </a:solidFill>
              <a:latin typeface="Times New Roman"/>
              <a:ea typeface="Calibri"/>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Wingdings" panose="05000000000000000000" pitchFamily="2" charset="2"/>
              <a:buChar char="ü"/>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p:nvPr/>
        </p:nvSpPr>
        <p:spPr>
          <a:xfrm>
            <a:off x="1272619" y="1329179"/>
            <a:ext cx="9643620" cy="480767"/>
          </a:xfrm>
          <a:prstGeom prst="rect">
            <a:avLst/>
          </a:prstGeom>
          <a:solidFill>
            <a:srgbClr val="BBD6EE"/>
          </a:solid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ABSTRACT</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4903CCCB-82EF-F0A0-DBDB-FEDAC70CE820}"/>
              </a:ext>
            </a:extLst>
          </p:cNvPr>
          <p:cNvSpPr txBox="1"/>
          <p:nvPr/>
        </p:nvSpPr>
        <p:spPr>
          <a:xfrm>
            <a:off x="1272620" y="1941922"/>
            <a:ext cx="9643620" cy="3586366"/>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"Soil Health Monitoring and Automated Crop Disease Detection System" helps farmers improve crop yields by tracking soil conditions like moisture, temperature, and pH with sensors. </a:t>
            </a:r>
          </a:p>
          <a:p>
            <a:pPr marL="342900" indent="-342900"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Additionally, it uses image processing to detect early signs of crop diseases, enabling quick interventions to prevent further damage. This system helps to reduce crop losses, supports efficient resource use, and promotes sustainable farming.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p:nvPr/>
        </p:nvSpPr>
        <p:spPr>
          <a:xfrm>
            <a:off x="1267238" y="1328064"/>
            <a:ext cx="9630148" cy="4536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Arial"/>
                <a:cs typeface="Times New Roman"/>
                <a:sym typeface="Times New Roman"/>
              </a:rPr>
              <a:t>O</a:t>
            </a:r>
            <a:r>
              <a:rPr lang="en-US" sz="2000" b="1" dirty="0">
                <a:solidFill>
                  <a:schemeClr val="dk1"/>
                </a:solidFill>
                <a:latin typeface="Times New Roman"/>
                <a:cs typeface="Times New Roman"/>
                <a:sym typeface="Times New Roman"/>
              </a:rPr>
              <a:t>BJECTIVE</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04D8745-B820-84CC-2838-DB09B6B79EBE}"/>
              </a:ext>
            </a:extLst>
          </p:cNvPr>
          <p:cNvSpPr txBox="1"/>
          <p:nvPr/>
        </p:nvSpPr>
        <p:spPr>
          <a:xfrm>
            <a:off x="1267238" y="2055044"/>
            <a:ext cx="9630148" cy="312567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2200" dirty="0">
                <a:solidFill>
                  <a:schemeClr val="tx1"/>
                </a:solidFill>
                <a:latin typeface="Times New Roman" panose="02020603050405020304" pitchFamily="18" charset="0"/>
                <a:cs typeface="Times New Roman" panose="02020603050405020304" pitchFamily="18" charset="0"/>
              </a:rPr>
              <a:t>Enhance overall crop productivity and quality by preventing diseases and maintaining optimal soil conditions.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2200" dirty="0">
                <a:solidFill>
                  <a:schemeClr val="tx1"/>
                </a:solidFill>
                <a:latin typeface="Times New Roman" panose="02020603050405020304" pitchFamily="18" charset="0"/>
                <a:cs typeface="Times New Roman" panose="02020603050405020304" pitchFamily="18" charset="0"/>
              </a:rPr>
              <a:t>This system aims to incorporate advanced technology to detect and diagnose crop diseases early.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2200" dirty="0">
                <a:solidFill>
                  <a:schemeClr val="tx1"/>
                </a:solidFill>
                <a:latin typeface="Times New Roman" panose="02020603050405020304" pitchFamily="18" charset="0"/>
                <a:cs typeface="Times New Roman" panose="02020603050405020304" pitchFamily="18" charset="0"/>
              </a:rPr>
              <a:t>This system provide real-time updates and alerts to farmers regarding both soil health and crop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p:nvPr/>
        </p:nvSpPr>
        <p:spPr>
          <a:xfrm>
            <a:off x="1272620" y="1376313"/>
            <a:ext cx="9747900" cy="506219"/>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n-US" sz="2000" b="1" dirty="0">
                <a:solidFill>
                  <a:schemeClr val="dk1"/>
                </a:solidFill>
                <a:latin typeface="Times New Roman"/>
                <a:cs typeface="Times New Roman"/>
                <a:sym typeface="Times New Roman"/>
              </a:rPr>
              <a:t>EXISTING SYSYTEM</a:t>
            </a:r>
            <a:endParaRPr sz="1400"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37B5432C-3563-16EF-36A4-2F13F2E87387}"/>
              </a:ext>
            </a:extLst>
          </p:cNvPr>
          <p:cNvSpPr txBox="1"/>
          <p:nvPr/>
        </p:nvSpPr>
        <p:spPr>
          <a:xfrm>
            <a:off x="1272620" y="2168165"/>
            <a:ext cx="9747899" cy="2062872"/>
          </a:xfrm>
          <a:prstGeom prst="rect">
            <a:avLst/>
          </a:prstGeom>
          <a:noFill/>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This system monitor various soil parameters like moisture, temperature, and nutrient levels, and detect diseases using image recognition technology. The information is then analyzed to provide farmers with real-time updates and recommendations for improving crop health.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p:nvPr/>
        </p:nvSpPr>
        <p:spPr>
          <a:xfrm>
            <a:off x="1253765" y="1272618"/>
            <a:ext cx="9497715" cy="498525"/>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Calibri"/>
                <a:cs typeface="Times New Roman"/>
                <a:sym typeface="Times New Roman"/>
              </a:rPr>
              <a:t>PROPOSED SOLUTION </a:t>
            </a:r>
            <a:endParaRPr sz="1800" b="0" i="0" u="none" strike="noStrike" cap="none"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28F984E0-5860-CAFE-659F-09A5FF325952}"/>
              </a:ext>
            </a:extLst>
          </p:cNvPr>
          <p:cNvSpPr txBox="1"/>
          <p:nvPr/>
        </p:nvSpPr>
        <p:spPr>
          <a:xfrm>
            <a:off x="1253765" y="2309567"/>
            <a:ext cx="9497715" cy="2062872"/>
          </a:xfrm>
          <a:prstGeom prst="rect">
            <a:avLst/>
          </a:prstGeom>
          <a:noFill/>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"Soil Health Monitoring and Automated Crop Disease Detection System" uses sensors to check soil conditions and provide recommendations for better soil management. It also uses cameras to spot early signs of crop diseases, helping farmers address issues quickly and improve crop yield.</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
          <p:cNvSpPr txBox="1"/>
          <p:nvPr>
            <p:ph type="title"/>
          </p:nvPr>
        </p:nvSpPr>
        <p:spPr>
          <a:xfrm>
            <a:off x="1376313" y="1206631"/>
            <a:ext cx="9568200" cy="4842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BLOCK DIAGRAM</a:t>
            </a:r>
            <a:endParaRPr b="0" i="0" sz="1800" u="none" cap="none" strike="noStrike">
              <a:solidFill>
                <a:schemeClr val="dk1"/>
              </a:solidFill>
              <a:latin typeface="Calibri"/>
              <a:ea typeface="Calibri"/>
              <a:cs typeface="Calibri"/>
              <a:sym typeface="Calibri"/>
            </a:endParaRPr>
          </a:p>
        </p:txBody>
      </p:sp>
      <p:pic>
        <p:nvPicPr>
          <p:cNvPr id="204" name="Google Shape;204;p1"/>
          <p:cNvPicPr preferRelativeResize="0"/>
          <p:nvPr/>
        </p:nvPicPr>
        <p:blipFill rotWithShape="1">
          <a:blip r:embed="rId2">
            <a:alphaModFix/>
          </a:blip>
          <a:srcRect b="0" l="0" r="0" t="0"/>
          <a:stretch/>
        </p:blipFill>
        <p:spPr>
          <a:xfrm>
            <a:off x="2374833" y="2104313"/>
            <a:ext cx="7296346" cy="4753680"/>
          </a:xfrm>
          <a:prstGeom prst="rect">
            <a:avLst/>
          </a:prstGeom>
          <a:noFill/>
          <a:ln>
            <a:noFill/>
          </a:ln>
        </p:spPr>
      </p:pic>
      <p:cxnSp>
        <p:nvCxnSpPr>
          <p:cNvPr id="205" name="Google Shape;205;p1"/>
          <p:cNvCxnSpPr/>
          <p:nvPr/>
        </p:nvCxnSpPr>
        <p:spPr>
          <a:xfrm flipH="1">
            <a:off x="2731120" y="3149156"/>
            <a:ext cx="2700" cy="2136300"/>
          </a:xfrm>
          <a:prstGeom prst="straightConnector1">
            <a:avLst/>
          </a:prstGeom>
          <a:noFill/>
          <a:ln cap="flat" cmpd="sng" w="28575">
            <a:solidFill>
              <a:schemeClr val="dk2"/>
            </a:solidFill>
            <a:prstDash val="solid"/>
            <a:round/>
            <a:headEnd len="sm" w="sm" type="none"/>
            <a:tailEnd len="sm" w="sm" type="none"/>
          </a:ln>
        </p:spPr>
      </p:cxnSp>
      <p:cxnSp>
        <p:nvCxnSpPr>
          <p:cNvPr id="206" name="Google Shape;206;p1"/>
          <p:cNvCxnSpPr/>
          <p:nvPr/>
        </p:nvCxnSpPr>
        <p:spPr>
          <a:xfrm rot="10800000">
            <a:off x="2722295" y="3154747"/>
            <a:ext cx="569100" cy="12900"/>
          </a:xfrm>
          <a:prstGeom prst="straightConnector1">
            <a:avLst/>
          </a:prstGeom>
          <a:noFill/>
          <a:ln cap="flat" cmpd="sng" w="28575">
            <a:solidFill>
              <a:schemeClr val="dk2"/>
            </a:solidFill>
            <a:prstDash val="solid"/>
            <a:round/>
            <a:headEnd len="sm" w="sm" type="none"/>
            <a:tailEnd len="sm" w="sm" type="none"/>
          </a:ln>
        </p:spPr>
      </p:cxnSp>
      <p:cxnSp>
        <p:nvCxnSpPr>
          <p:cNvPr id="207" name="Google Shape;207;p1"/>
          <p:cNvCxnSpPr/>
          <p:nvPr/>
        </p:nvCxnSpPr>
        <p:spPr>
          <a:xfrm flipH="1">
            <a:off x="2735166" y="5258013"/>
            <a:ext cx="573600" cy="7500"/>
          </a:xfrm>
          <a:prstGeom prst="straightConnector1">
            <a:avLst/>
          </a:prstGeom>
          <a:noFill/>
          <a:ln cap="flat" cmpd="sng" w="28575">
            <a:solidFill>
              <a:schemeClr val="dk2"/>
            </a:solidFill>
            <a:prstDash val="solid"/>
            <a:round/>
            <a:headEnd len="sm" w="sm" type="none"/>
            <a:tailEnd len="sm" w="sm" type="none"/>
          </a:ln>
        </p:spPr>
      </p:cxnSp>
      <p:cxnSp>
        <p:nvCxnSpPr>
          <p:cNvPr id="208" name="Google Shape;208;p1"/>
          <p:cNvCxnSpPr/>
          <p:nvPr/>
        </p:nvCxnSpPr>
        <p:spPr>
          <a:xfrm flipH="1">
            <a:off x="3827774" y="4588570"/>
            <a:ext cx="300" cy="4110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41A709-7000-D917-8A91-CE0547405573}"/>
              </a:ext>
            </a:extLst>
          </p:cNvPr>
          <p:cNvSpPr>
            <a:spLocks noGrp="1"/>
          </p:cNvSpPr>
          <p:nvPr>
            <p:ph type="body" idx="1"/>
          </p:nvPr>
        </p:nvSpPr>
        <p:spPr>
          <a:xfrm>
            <a:off x="3657600" y="1951348"/>
            <a:ext cx="4232635" cy="4225477"/>
          </a:xfrm>
        </p:spPr>
        <p:txBody>
          <a:bodyPr>
            <a:normAutofit/>
          </a:bodyPr>
          <a:lstStyle/>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Soil Moisture Sensor</a:t>
            </a:r>
          </a:p>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Soil Temperature Sensor</a:t>
            </a:r>
          </a:p>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Camera Module</a:t>
            </a:r>
          </a:p>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Microcontroller</a:t>
            </a:r>
          </a:p>
          <a:p>
            <a:pPr>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Wireless Communication Module</a:t>
            </a:r>
          </a:p>
        </p:txBody>
      </p:sp>
      <p:sp>
        <p:nvSpPr>
          <p:cNvPr id="4" name="Google Shape;127;p7">
            <a:extLst>
              <a:ext uri="{FF2B5EF4-FFF2-40B4-BE49-F238E27FC236}">
                <a16:creationId xmlns:a16="http://schemas.microsoft.com/office/drawing/2014/main" id="{15322301-DADB-A387-932E-FCBCDFA88FFF}"/>
              </a:ext>
            </a:extLst>
          </p:cNvPr>
          <p:cNvSpPr>
            <a:spLocks noGrp="1"/>
          </p:cNvSpPr>
          <p:nvPr>
            <p:ph type="title"/>
          </p:nvPr>
        </p:nvSpPr>
        <p:spPr>
          <a:xfrm>
            <a:off x="1253764" y="1329180"/>
            <a:ext cx="9643621" cy="47463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i="0" u="none" strike="noStrike" cap="none" dirty="0">
                <a:latin typeface="Times New Roman"/>
                <a:cs typeface="Times New Roman"/>
                <a:sym typeface="Times New Roman"/>
              </a:rPr>
              <a:t>COMPONENTS USED</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453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ECB4D0-E326-05FA-A86B-5EF4C91C666B}"/>
              </a:ext>
            </a:extLst>
          </p:cNvPr>
          <p:cNvSpPr>
            <a:spLocks noGrp="1"/>
          </p:cNvSpPr>
          <p:nvPr>
            <p:ph type="body" idx="1"/>
          </p:nvPr>
        </p:nvSpPr>
        <p:spPr>
          <a:xfrm>
            <a:off x="1196625" y="1753386"/>
            <a:ext cx="7570302" cy="4741681"/>
          </a:xfrm>
        </p:spPr>
        <p:txBody>
          <a:bodyPr>
            <a:noAutofit/>
          </a:bodyPr>
          <a:lstStyle/>
          <a:p>
            <a:pPr marL="114300" indent="0">
              <a:lnSpc>
                <a:spcPct val="100000"/>
              </a:lnSpc>
              <a:buNone/>
            </a:pPr>
            <a:r>
              <a:rPr lang="en-IN" sz="2400" b="1" dirty="0">
                <a:latin typeface="Times New Roman" panose="02020603050405020304" pitchFamily="18" charset="0"/>
                <a:cs typeface="Times New Roman" panose="02020603050405020304" pitchFamily="18" charset="0"/>
              </a:rPr>
              <a:t>Soil Moisture Sensor</a:t>
            </a:r>
          </a:p>
          <a:p>
            <a:pPr marL="114300" indent="0">
              <a:lnSpc>
                <a:spcPct val="150000"/>
              </a:lnSpc>
              <a:buNone/>
            </a:pPr>
            <a:r>
              <a:rPr lang="en-US" sz="2200" dirty="0">
                <a:latin typeface="Times New Roman" panose="02020603050405020304" pitchFamily="18" charset="0"/>
                <a:cs typeface="Times New Roman" panose="02020603050405020304" pitchFamily="18" charset="0"/>
              </a:rPr>
              <a:t>A soil moisture sensor helps maintain soil health by monitoring water levels, preventing overwatering or drought. It supports automated systems for efficient irrigation and early crop disease detection</a:t>
            </a:r>
            <a:r>
              <a:rPr lang="en-US" sz="2200" b="1" dirty="0">
                <a:latin typeface="Times New Roman" panose="02020603050405020304" pitchFamily="18" charset="0"/>
                <a:cs typeface="Times New Roman" panose="02020603050405020304" pitchFamily="18" charset="0"/>
              </a:rPr>
              <a:t>.</a:t>
            </a:r>
          </a:p>
          <a:p>
            <a:pPr marL="114300" indent="0">
              <a:lnSpc>
                <a:spcPct val="100000"/>
              </a:lnSpc>
              <a:buNone/>
            </a:pPr>
            <a:r>
              <a:rPr lang="en-US" sz="2400" b="1" dirty="0">
                <a:latin typeface="Times New Roman" panose="02020603050405020304" pitchFamily="18" charset="0"/>
                <a:cs typeface="Times New Roman" panose="02020603050405020304" pitchFamily="18" charset="0"/>
              </a:rPr>
              <a:t>Soil Temperature Sensor</a:t>
            </a:r>
          </a:p>
          <a:p>
            <a:pPr marL="114300" indent="0">
              <a:lnSpc>
                <a:spcPct val="150000"/>
              </a:lnSpc>
              <a:buNone/>
            </a:pPr>
            <a:r>
              <a:rPr lang="en-US" sz="2200" dirty="0">
                <a:latin typeface="Times New Roman" panose="02020603050405020304" pitchFamily="18" charset="0"/>
                <a:cs typeface="Times New Roman" panose="02020603050405020304" pitchFamily="18" charset="0"/>
              </a:rPr>
              <a:t>Soil temperature sensors measure soil warmth, helping monitor optimal conditions for plant growth and detect issues that might indicate disease, supporting timely interventions.</a:t>
            </a:r>
            <a:endParaRPr lang="en-IN" sz="2200" dirty="0">
              <a:latin typeface="Times New Roman" panose="02020603050405020304" pitchFamily="18" charset="0"/>
              <a:cs typeface="Times New Roman" panose="02020603050405020304" pitchFamily="18" charset="0"/>
            </a:endParaRPr>
          </a:p>
        </p:txBody>
      </p:sp>
      <p:sp>
        <p:nvSpPr>
          <p:cNvPr id="4" name="Google Shape;127;p7">
            <a:extLst>
              <a:ext uri="{FF2B5EF4-FFF2-40B4-BE49-F238E27FC236}">
                <a16:creationId xmlns:a16="http://schemas.microsoft.com/office/drawing/2014/main" id="{7FC65068-E7D9-9012-D270-51E91C52D7EB}"/>
              </a:ext>
            </a:extLst>
          </p:cNvPr>
          <p:cNvSpPr>
            <a:spLocks noGrp="1"/>
          </p:cNvSpPr>
          <p:nvPr>
            <p:ph type="title"/>
          </p:nvPr>
        </p:nvSpPr>
        <p:spPr>
          <a:xfrm>
            <a:off x="1257485" y="1178351"/>
            <a:ext cx="9668181" cy="480767"/>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2000"/>
              <a:buFont typeface="Times New Roman"/>
              <a:buNone/>
            </a:pPr>
            <a:r>
              <a:rPr lang="en-US" sz="2000" b="1" i="0" u="none" strike="noStrike" cap="none" dirty="0">
                <a:latin typeface="Times New Roman"/>
                <a:cs typeface="Times New Roman"/>
                <a:sym typeface="Times New Roman"/>
              </a:rPr>
              <a:t>COMPONENTS </a:t>
            </a:r>
            <a:r>
              <a:rPr lang="en-US" sz="2000" b="1" dirty="0">
                <a:latin typeface="Times New Roman"/>
                <a:cs typeface="Times New Roman"/>
                <a:sym typeface="Times New Roman"/>
              </a:rPr>
              <a:t>DESCRIPTION</a:t>
            </a:r>
            <a:endParaRPr sz="1800" b="0" i="0" u="none" strike="noStrike" cap="none" dirty="0">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0267731E-C152-05CE-BB9F-E32FEFB71EB8}"/>
              </a:ext>
            </a:extLst>
          </p:cNvPr>
          <p:cNvPicPr>
            <a:picLocks noChangeAspect="1"/>
          </p:cNvPicPr>
          <p:nvPr/>
        </p:nvPicPr>
        <p:blipFill>
          <a:blip r:embed="rId2"/>
          <a:stretch>
            <a:fillRect/>
          </a:stretch>
        </p:blipFill>
        <p:spPr>
          <a:xfrm>
            <a:off x="8965220" y="2172878"/>
            <a:ext cx="1960446" cy="1465868"/>
          </a:xfrm>
          <a:prstGeom prst="rect">
            <a:avLst/>
          </a:prstGeom>
        </p:spPr>
      </p:pic>
      <p:pic>
        <p:nvPicPr>
          <p:cNvPr id="8" name="Picture 7">
            <a:extLst>
              <a:ext uri="{FF2B5EF4-FFF2-40B4-BE49-F238E27FC236}">
                <a16:creationId xmlns:a16="http://schemas.microsoft.com/office/drawing/2014/main" id="{8ECD0243-D576-9484-B915-5120FF186D43}"/>
              </a:ext>
            </a:extLst>
          </p:cNvPr>
          <p:cNvPicPr>
            <a:picLocks noChangeAspect="1"/>
          </p:cNvPicPr>
          <p:nvPr/>
        </p:nvPicPr>
        <p:blipFill>
          <a:blip r:embed="rId3"/>
          <a:stretch>
            <a:fillRect/>
          </a:stretch>
        </p:blipFill>
        <p:spPr>
          <a:xfrm>
            <a:off x="8965220" y="4685122"/>
            <a:ext cx="2030155" cy="1706251"/>
          </a:xfrm>
          <a:prstGeom prst="rect">
            <a:avLst/>
          </a:prstGeom>
        </p:spPr>
      </p:pic>
    </p:spTree>
    <p:extLst>
      <p:ext uri="{BB962C8B-B14F-4D97-AF65-F5344CB8AC3E}">
        <p14:creationId xmlns:p14="http://schemas.microsoft.com/office/powerpoint/2010/main" val="431284417"/>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