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62" r:id="rId1"/>
  </p:sldMasterIdLst>
  <p:notesMasterIdLst>
    <p:notesMasterId r:id="rId7"/>
  </p:notesMasterIdLst>
  <p:sldIdLst>
    <p:sldId id="264" r:id="rId2"/>
    <p:sldId id="256" r:id="rId3"/>
    <p:sldId id="2147375733" r:id="rId4"/>
    <p:sldId id="2147375734" r:id="rId5"/>
    <p:sldId id="214737573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44"/>
    <p:restoredTop sz="94565"/>
  </p:normalViewPr>
  <p:slideViewPr>
    <p:cSldViewPr snapToGrid="0">
      <p:cViewPr varScale="1">
        <p:scale>
          <a:sx n="105" d="100"/>
          <a:sy n="105" d="100"/>
        </p:scale>
        <p:origin x="8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82A1C8-2E4F-8D4A-86C3-AE873FC78754}" type="datetimeFigureOut">
              <a:rPr lang="en-US" smtClean="0"/>
              <a:t>3/18/25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85DD10-BFF3-9642-ADC2-072E384E6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9210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85DD10-BFF3-9642-ADC2-072E384E682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1347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85DD10-BFF3-9642-ADC2-072E384E682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1778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B1E83-A9D0-AE21-DDE3-C6723FF7D9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A238D2-54AC-3F07-0E41-72EF62A658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993D95-BA24-8FD2-79D6-9069DD60D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897C1-4B4B-B243-8C18-7C462E91BD6C}" type="datetimeFigureOut">
              <a:rPr lang="en-US" smtClean="0"/>
              <a:t>3/18/25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D6E7F8-CA5E-A58B-9B5D-A7D1D62CF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F05F4E-4C37-10DE-AD50-8D231218E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D22E9-07A3-924A-A919-032776C8F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12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A9366-627B-E8DC-E908-6BAF1C7BA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FAE558-3AA1-7FED-A5C1-9612D4F929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94FE63-A0DD-A78B-BAD7-42702AF82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897C1-4B4B-B243-8C18-7C462E91BD6C}" type="datetimeFigureOut">
              <a:rPr lang="en-US" smtClean="0"/>
              <a:t>3/18/25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2ED1-FE04-1586-C7C3-7041179A8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9A570E-20D5-0205-C12F-4AF66B77E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D22E9-07A3-924A-A919-032776C8F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891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4CEB14-341E-871C-B30F-86CC34751B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E18F79-7EB3-2357-40B2-6283B22712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0D166E-9F39-6EBA-561E-92CE2AB48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897C1-4B4B-B243-8C18-7C462E91BD6C}" type="datetimeFigureOut">
              <a:rPr lang="en-US" smtClean="0"/>
              <a:t>3/18/25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6FA25D-A968-2F7B-15F6-1F4DB620E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47F83F-DA95-F6C8-0846-0DC520289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D22E9-07A3-924A-A919-032776C8F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8012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0485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EEA0F-2297-1E2B-5367-76FFD5532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4A33BC-8079-1632-BC0A-83C30F79A1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739BF6-4A7A-28EC-A8C6-09A0BBB26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897C1-4B4B-B243-8C18-7C462E91BD6C}" type="datetimeFigureOut">
              <a:rPr lang="en-US" smtClean="0"/>
              <a:t>3/18/25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3494AD-7DB8-7E93-1670-92B5D7445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D36A4B-AF03-8A0F-E991-A1483A521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D22E9-07A3-924A-A919-032776C8F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373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F4BE2-E9FF-DBEA-DC8B-C63A31653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4856C3-B4D4-2DC2-2BD9-676BD7BBF3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BCF94F-13D0-0EB4-4822-B22CEDD42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897C1-4B4B-B243-8C18-7C462E91BD6C}" type="datetimeFigureOut">
              <a:rPr lang="en-US" smtClean="0"/>
              <a:t>3/18/25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6DC634-C6F8-54E6-B02E-FBABC8A0D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E93AC5-B0D8-57F8-4E91-46D6EB639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D22E9-07A3-924A-A919-032776C8F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080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A2408-EFA5-DA28-322B-865DBBFD5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EA8497-2FB6-B5DB-1127-FA12FF3C72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C33901-46DC-CBDE-6F67-7E78AA3B4B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3F99D3-92C8-F3DA-A09A-4B67AFCB2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897C1-4B4B-B243-8C18-7C462E91BD6C}" type="datetimeFigureOut">
              <a:rPr lang="en-US" smtClean="0"/>
              <a:t>3/18/25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40E1F7-7E0B-59CE-BA2D-FC9489375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59D1D8-4005-171C-FF86-5130B903C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D22E9-07A3-924A-A919-032776C8F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4045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6812A-4E91-AB6A-D463-D0D27FA7E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943F19-BF65-E44F-34F5-067F72B32E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A770BB-CB82-D156-FC34-7EC9715D55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BDD79-D7EB-C178-D748-0EFAA6EEF5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E11443-9751-8C0F-1738-417FC83868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2006CA-0055-6382-060D-98483A77A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897C1-4B4B-B243-8C18-7C462E91BD6C}" type="datetimeFigureOut">
              <a:rPr lang="en-US" smtClean="0"/>
              <a:t>3/18/25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18078B-FFE3-BFAA-E42C-B95C2DC80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445D12-3395-4FF2-905A-0ED73E76B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D22E9-07A3-924A-A919-032776C8F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0482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06DF1-D423-EBBB-42DB-6C18BC634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3C54DA-9DE2-AA9C-A357-24C67DBF1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897C1-4B4B-B243-8C18-7C462E91BD6C}" type="datetimeFigureOut">
              <a:rPr lang="en-US" smtClean="0"/>
              <a:t>3/18/25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4A4B5A-BC30-DD72-0E9A-218DE738A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2955AE-D4DE-49BC-47D7-2D8BDAA0D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D22E9-07A3-924A-A919-032776C8F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824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8E67DF-FA66-1F1C-6429-9B838CF72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897C1-4B4B-B243-8C18-7C462E91BD6C}" type="datetimeFigureOut">
              <a:rPr lang="en-US" smtClean="0"/>
              <a:t>3/18/25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93BF65-00B0-37DA-0899-2EF94A53A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FA43A7-BE10-4397-85FA-D5FE4C40E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D22E9-07A3-924A-A919-032776C8F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501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3D690-DEE8-D87E-5F7A-1FD289C91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B6603-7138-F794-E420-1541CAE6D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92ED9B-34AC-69A9-E14B-B1972D5974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DF3FE2-4125-CEBF-8F87-E120C9041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897C1-4B4B-B243-8C18-7C462E91BD6C}" type="datetimeFigureOut">
              <a:rPr lang="en-US" smtClean="0"/>
              <a:t>3/18/25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74B5A0-BEAE-7F55-F267-F56B9B835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122FB6-73A5-88B6-EB68-7DFED477E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D22E9-07A3-924A-A919-032776C8F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6408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565F7-0DC8-B71D-65B2-A2B3EA4DA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6A7E79-73B4-2E3B-7F83-0E5D50150F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A4F6DA-5D6F-D569-65E8-75B7E9E6D8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4D2C60-32A9-308B-B5E8-DF99F26C3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897C1-4B4B-B243-8C18-7C462E91BD6C}" type="datetimeFigureOut">
              <a:rPr lang="en-US" smtClean="0"/>
              <a:t>3/18/25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7D4B47-452C-90DE-2AD9-4AED946DA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4E46AF-D5D3-C5DE-539B-0F1479D2B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D22E9-07A3-924A-A919-032776C8F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037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053689-75D0-29D9-24B8-90B3C4F56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7AE468-3784-CACA-A67E-3D359A59D1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A860B9-9BB2-CD50-F076-AFB4F8B107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1D897C1-4B4B-B243-8C18-7C462E91BD6C}" type="datetimeFigureOut">
              <a:rPr lang="en-US" smtClean="0"/>
              <a:t>3/18/25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D90DD8-C152-10C1-7048-BF13B3C166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4DF36F-C28B-4D60-036A-630BD6FA7F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66D22E9-07A3-924A-A919-032776C8F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535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3" r:id="rId1"/>
    <p:sldLayoutId id="2147483864" r:id="rId2"/>
    <p:sldLayoutId id="2147483865" r:id="rId3"/>
    <p:sldLayoutId id="2147483866" r:id="rId4"/>
    <p:sldLayoutId id="2147483867" r:id="rId5"/>
    <p:sldLayoutId id="2147483868" r:id="rId6"/>
    <p:sldLayoutId id="2147483869" r:id="rId7"/>
    <p:sldLayoutId id="2147483870" r:id="rId8"/>
    <p:sldLayoutId id="2147483871" r:id="rId9"/>
    <p:sldLayoutId id="2147483872" r:id="rId10"/>
    <p:sldLayoutId id="2147483873" r:id="rId11"/>
    <p:sldLayoutId id="214748387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glasses, person, water sport, swimming&#10;&#10;Description automatically generated">
            <a:extLst>
              <a:ext uri="{FF2B5EF4-FFF2-40B4-BE49-F238E27FC236}">
                <a16:creationId xmlns:a16="http://schemas.microsoft.com/office/drawing/2014/main" id="{08491571-B352-6096-380F-2B86543410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202" r="8152"/>
          <a:stretch/>
        </p:blipFill>
        <p:spPr>
          <a:xfrm>
            <a:off x="0" y="-38600"/>
            <a:ext cx="12192000" cy="690751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769A2CF-269E-E738-3E5C-115F87FAAA15}"/>
              </a:ext>
            </a:extLst>
          </p:cNvPr>
          <p:cNvSpPr/>
          <p:nvPr/>
        </p:nvSpPr>
        <p:spPr>
          <a:xfrm>
            <a:off x="0" y="-38600"/>
            <a:ext cx="10217579" cy="6957033"/>
          </a:xfrm>
          <a:prstGeom prst="rect">
            <a:avLst/>
          </a:prstGeom>
          <a:gradFill flip="none" rotWithShape="1">
            <a:gsLst>
              <a:gs pos="39000">
                <a:schemeClr val="bg1"/>
              </a:gs>
              <a:gs pos="99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 descr="Text&#10;&#10;Description automatically generated">
            <a:extLst>
              <a:ext uri="{FF2B5EF4-FFF2-40B4-BE49-F238E27FC236}">
                <a16:creationId xmlns:a16="http://schemas.microsoft.com/office/drawing/2014/main" id="{8AF64AFB-6CDF-3F72-6DF2-0A3362C7578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2518" y="5873567"/>
            <a:ext cx="2762250" cy="84232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97D2838-B69F-E9C8-4A3A-5628E48F7DED}"/>
              </a:ext>
            </a:extLst>
          </p:cNvPr>
          <p:cNvSpPr txBox="1"/>
          <p:nvPr/>
        </p:nvSpPr>
        <p:spPr>
          <a:xfrm>
            <a:off x="402518" y="2593179"/>
            <a:ext cx="66322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Poppins" pitchFamily="2" charset="77"/>
                <a:cs typeface="Poppins" pitchFamily="2" charset="77"/>
              </a:rPr>
              <a:t>Data Assurance Framework</a:t>
            </a:r>
          </a:p>
        </p:txBody>
      </p:sp>
    </p:spTree>
    <p:extLst>
      <p:ext uri="{BB962C8B-B14F-4D97-AF65-F5344CB8AC3E}">
        <p14:creationId xmlns:p14="http://schemas.microsoft.com/office/powerpoint/2010/main" val="718938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FD2ABD6-E8A6-CA78-303F-C0116FCC0650}"/>
              </a:ext>
            </a:extLst>
          </p:cNvPr>
          <p:cNvSpPr txBox="1"/>
          <p:nvPr/>
        </p:nvSpPr>
        <p:spPr>
          <a:xfrm>
            <a:off x="582706" y="582706"/>
            <a:ext cx="10639941" cy="5842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1500" b="1" u="sng" dirty="0">
              <a:solidFill>
                <a:srgbClr val="000000"/>
              </a:solidFill>
              <a:latin typeface="Poppins" pitchFamily="2" charset="77"/>
            </a:endParaRPr>
          </a:p>
          <a:p>
            <a:r>
              <a:rPr lang="en-IN" sz="1500" b="1" dirty="0">
                <a:solidFill>
                  <a:srgbClr val="FFFFFF"/>
                </a:solidFill>
                <a:highlight>
                  <a:srgbClr val="0062C3"/>
                </a:highlight>
                <a:latin typeface="Poppins" pitchFamily="2" charset="77"/>
              </a:rPr>
              <a:t>Highlights :</a:t>
            </a:r>
            <a:endParaRPr lang="en-IN" sz="1500" dirty="0">
              <a:solidFill>
                <a:srgbClr val="000000"/>
              </a:solidFill>
              <a:latin typeface="Poppins" pitchFamily="2" charset="77"/>
            </a:endParaRPr>
          </a:p>
          <a:p>
            <a:endParaRPr lang="en-IN" sz="15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defTabSz="416052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7 common scenarios are automated across all ETL based projects.</a:t>
            </a:r>
          </a:p>
          <a:p>
            <a:pPr marL="285750" indent="-285750" defTabSz="416052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Improved Test coverage – Test coverage will be improved by effective planning of automation scripts.</a:t>
            </a:r>
          </a:p>
          <a:p>
            <a:pPr defTabSz="416052">
              <a:spcAft>
                <a:spcPts val="600"/>
              </a:spcAft>
            </a:pPr>
            <a:endParaRPr lang="en-US" sz="1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defTabSz="416052">
              <a:spcAft>
                <a:spcPts val="600"/>
              </a:spcAft>
            </a:pPr>
            <a:r>
              <a:rPr lang="en-US" sz="1500" b="1" dirty="0">
                <a:solidFill>
                  <a:srgbClr val="FFFFFF"/>
                </a:solidFill>
                <a:highlight>
                  <a:srgbClr val="0062C3"/>
                </a:highlight>
                <a:latin typeface="Poppins" pitchFamily="2" charset="77"/>
              </a:rPr>
              <a:t>Scenarios to be covered as part of this Framework :</a:t>
            </a:r>
          </a:p>
          <a:p>
            <a:pPr defTabSz="416052">
              <a:spcAft>
                <a:spcPts val="600"/>
              </a:spcAft>
            </a:pPr>
            <a:endParaRPr lang="en-US" sz="1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defTabSz="416052">
              <a:spcAft>
                <a:spcPts val="600"/>
              </a:spcAft>
              <a:buFont typeface="Wingdings" pitchFamily="2" charset="2"/>
              <a:buChar char="Ø"/>
            </a:pPr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Data Extraction: Handling data from various formats (CSV, Parquet, text, etc.) and databases (SQL-based or cloud databases).</a:t>
            </a:r>
          </a:p>
          <a:p>
            <a:pPr marL="285750" indent="-285750" defTabSz="416052">
              <a:spcAft>
                <a:spcPts val="600"/>
              </a:spcAft>
              <a:buFont typeface="Wingdings" pitchFamily="2" charset="2"/>
              <a:buChar char="Ø"/>
            </a:pPr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Schema validation - Comparing schema definitions between the source and target datasets.</a:t>
            </a:r>
            <a:r>
              <a:rPr lang="en-IN" sz="15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sz="1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defTabSz="416052">
              <a:spcAft>
                <a:spcPts val="600"/>
              </a:spcAft>
              <a:buFont typeface="Wingdings" pitchFamily="2" charset="2"/>
              <a:buChar char="Ø"/>
            </a:pPr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Row-by-Row Comparison: Checking the consistency of the data row by row.</a:t>
            </a:r>
          </a:p>
          <a:p>
            <a:pPr marL="285750" indent="-285750" defTabSz="416052">
              <a:spcAft>
                <a:spcPts val="600"/>
              </a:spcAft>
              <a:buFont typeface="Wingdings" pitchFamily="2" charset="2"/>
              <a:buChar char="Ø"/>
            </a:pPr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Column-by-Column Comparison: Checking individual column values for equality.</a:t>
            </a:r>
          </a:p>
          <a:p>
            <a:pPr marL="285750" indent="-285750" defTabSz="416052">
              <a:spcAft>
                <a:spcPts val="600"/>
              </a:spcAft>
              <a:buFont typeface="Wingdings" pitchFamily="2" charset="2"/>
              <a:buChar char="Ø"/>
            </a:pPr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Primary Key Duplicate validation</a:t>
            </a:r>
          </a:p>
          <a:p>
            <a:pPr marL="285750" indent="-285750" defTabSz="416052">
              <a:spcAft>
                <a:spcPts val="600"/>
              </a:spcAft>
              <a:buFont typeface="Wingdings" pitchFamily="2" charset="2"/>
              <a:buChar char="Ø"/>
            </a:pPr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Not null values specified for Business key columns</a:t>
            </a:r>
          </a:p>
          <a:p>
            <a:pPr marL="285750" indent="-285750" defTabSz="416052">
              <a:spcAft>
                <a:spcPts val="600"/>
              </a:spcAft>
              <a:buFont typeface="Wingdings" pitchFamily="2" charset="2"/>
              <a:buChar char="Ø"/>
            </a:pPr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Source Minus Target validation</a:t>
            </a:r>
          </a:p>
          <a:p>
            <a:pPr marL="285750" indent="-285750" defTabSz="416052">
              <a:spcAft>
                <a:spcPts val="600"/>
              </a:spcAft>
              <a:buFont typeface="Wingdings" pitchFamily="2" charset="2"/>
              <a:buChar char="Ø"/>
            </a:pPr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Report Generation - The framework should output detailed reports (CSV) to summarize validation results, mismatches, and any discrepancies found during the comparisons.</a:t>
            </a:r>
          </a:p>
          <a:p>
            <a:pPr marL="285750" indent="-285750" defTabSz="416052">
              <a:spcAft>
                <a:spcPts val="600"/>
              </a:spcAft>
              <a:buFont typeface="Wingdings" pitchFamily="2" charset="2"/>
              <a:buChar char="Ø"/>
            </a:pPr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Aggregation Validation: Comparing the results of aggregation functions (sum, count, avg, etc.) between the source and target.</a:t>
            </a:r>
          </a:p>
          <a:p>
            <a:pPr defTabSz="416052">
              <a:spcAft>
                <a:spcPts val="600"/>
              </a:spcAft>
            </a:pPr>
            <a:endParaRPr lang="en-US" sz="1500" kern="1200" dirty="0">
              <a:solidFill>
                <a:schemeClr val="tx1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defTabSz="416052">
              <a:spcAft>
                <a:spcPts val="600"/>
              </a:spcAft>
            </a:pPr>
            <a:endParaRPr lang="en-US" sz="1365" kern="1200" dirty="0">
              <a:solidFill>
                <a:schemeClr val="tx1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4049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FD2ABD6-E8A6-CA78-303F-C0116FCC0650}"/>
              </a:ext>
            </a:extLst>
          </p:cNvPr>
          <p:cNvSpPr txBox="1"/>
          <p:nvPr/>
        </p:nvSpPr>
        <p:spPr>
          <a:xfrm>
            <a:off x="412018" y="223107"/>
            <a:ext cx="10639941" cy="66348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16052">
              <a:spcAft>
                <a:spcPts val="600"/>
              </a:spcAft>
            </a:pPr>
            <a:r>
              <a:rPr lang="en-US" sz="1500" b="1" dirty="0">
                <a:solidFill>
                  <a:srgbClr val="FFFFFF"/>
                </a:solidFill>
                <a:highlight>
                  <a:srgbClr val="0062C3"/>
                </a:highlight>
                <a:latin typeface="Poppins" pitchFamily="2" charset="77"/>
              </a:rPr>
              <a:t>Framework Benefits : </a:t>
            </a:r>
          </a:p>
          <a:p>
            <a:pPr marL="285750" indent="-285750" defTabSz="416052">
              <a:spcAft>
                <a:spcPts val="600"/>
              </a:spcAft>
              <a:buFont typeface="Wingdings" pitchFamily="2" charset="2"/>
              <a:buChar char="Ø"/>
            </a:pPr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Common set of quality test cases for different scenario’s across all the projects.</a:t>
            </a:r>
          </a:p>
          <a:p>
            <a:pPr marL="285750" indent="-285750" defTabSz="416052">
              <a:spcAft>
                <a:spcPts val="600"/>
              </a:spcAft>
              <a:buFont typeface="Wingdings" pitchFamily="2" charset="2"/>
              <a:buChar char="Ø"/>
            </a:pPr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Standard test queries to validate across testing platform.</a:t>
            </a:r>
          </a:p>
          <a:p>
            <a:pPr marL="285750" indent="-285750" defTabSz="416052">
              <a:spcAft>
                <a:spcPts val="600"/>
              </a:spcAft>
              <a:buFont typeface="Wingdings" pitchFamily="2" charset="2"/>
              <a:buChar char="Ø"/>
            </a:pPr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Complete data set can be tested with 100% accuracy between source and target table data comparison.</a:t>
            </a:r>
          </a:p>
          <a:p>
            <a:pPr marL="285750" indent="-285750" defTabSz="416052">
              <a:spcAft>
                <a:spcPts val="600"/>
              </a:spcAft>
              <a:buFont typeface="Wingdings" pitchFamily="2" charset="2"/>
              <a:buChar char="Ø"/>
            </a:pPr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No time consuming for regression.</a:t>
            </a:r>
          </a:p>
          <a:p>
            <a:pPr defTabSz="416052">
              <a:spcAft>
                <a:spcPts val="600"/>
              </a:spcAft>
            </a:pPr>
            <a:endParaRPr lang="en-US" sz="1500" kern="1200" dirty="0">
              <a:solidFill>
                <a:schemeClr val="tx1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defTabSz="416052">
              <a:spcAft>
                <a:spcPts val="600"/>
              </a:spcAft>
            </a:pPr>
            <a:endParaRPr lang="en-US" sz="1500" kern="1200" dirty="0">
              <a:solidFill>
                <a:schemeClr val="tx1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r>
              <a:rPr lang="en-IN" sz="1400" b="1" dirty="0">
                <a:solidFill>
                  <a:srgbClr val="FFFFFF"/>
                </a:solidFill>
                <a:highlight>
                  <a:srgbClr val="0062C3"/>
                </a:highlight>
                <a:latin typeface="Poppins" pitchFamily="2" charset="77"/>
              </a:rPr>
              <a:t>Technologies &amp; Services Used: </a:t>
            </a:r>
            <a:r>
              <a:rPr lang="en-US" sz="1400" b="1" dirty="0">
                <a:solidFill>
                  <a:srgbClr val="FFFFFF"/>
                </a:solidFill>
                <a:highlight>
                  <a:srgbClr val="0062C3"/>
                </a:highlight>
                <a:latin typeface="Poppins" pitchFamily="2" charset="77"/>
              </a:rPr>
              <a:t> </a:t>
            </a:r>
          </a:p>
          <a:p>
            <a:pPr>
              <a:buNone/>
            </a:pPr>
            <a:endParaRPr lang="en-IN" sz="1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500" dirty="0">
                <a:latin typeface="Calibri" panose="020F0502020204030204" pitchFamily="34" charset="0"/>
                <a:cs typeface="Calibri" panose="020F0502020204030204" pitchFamily="34" charset="0"/>
              </a:rPr>
              <a:t>  AWS Glue – ETL processing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500" dirty="0">
                <a:latin typeface="Calibri" panose="020F0502020204030204" pitchFamily="34" charset="0"/>
                <a:cs typeface="Calibri" panose="020F0502020204030204" pitchFamily="34" charset="0"/>
              </a:rPr>
              <a:t>  Amazon RDS – Relational database storage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500" dirty="0">
                <a:latin typeface="Calibri" panose="020F0502020204030204" pitchFamily="34" charset="0"/>
                <a:cs typeface="Calibri" panose="020F0502020204030204" pitchFamily="34" charset="0"/>
              </a:rPr>
              <a:t>  PostgreSQL – Database engine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500" dirty="0">
                <a:latin typeface="Calibri" panose="020F0502020204030204" pitchFamily="34" charset="0"/>
                <a:cs typeface="Calibri" panose="020F0502020204030204" pitchFamily="34" charset="0"/>
              </a:rPr>
              <a:t>  Amazon S3 – Data storage and retrieval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500" dirty="0">
                <a:latin typeface="Calibri" panose="020F0502020204030204" pitchFamily="34" charset="0"/>
                <a:cs typeface="Calibri" panose="020F0502020204030204" pitchFamily="34" charset="0"/>
              </a:rPr>
              <a:t>  IAM Roles – Access and permissions management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500" dirty="0">
                <a:latin typeface="Calibri" panose="020F0502020204030204" pitchFamily="34" charset="0"/>
                <a:cs typeface="Calibri" panose="020F0502020204030204" pitchFamily="34" charset="0"/>
              </a:rPr>
              <a:t>  AWS Secrets Manager – Secure credential management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500" dirty="0">
                <a:latin typeface="Calibri" panose="020F0502020204030204" pitchFamily="34" charset="0"/>
                <a:cs typeface="Calibri" panose="020F0502020204030204" pitchFamily="34" charset="0"/>
              </a:rPr>
              <a:t>  Amazon CloudWatch – Monitoring and logging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500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IN" sz="1500" dirty="0" err="1">
                <a:latin typeface="Calibri" panose="020F0502020204030204" pitchFamily="34" charset="0"/>
                <a:cs typeface="Calibri" panose="020F0502020204030204" pitchFamily="34" charset="0"/>
              </a:rPr>
              <a:t>PySpark</a:t>
            </a:r>
            <a:r>
              <a:rPr lang="en-IN" sz="1500" dirty="0">
                <a:latin typeface="Calibri" panose="020F0502020204030204" pitchFamily="34" charset="0"/>
                <a:cs typeface="Calibri" panose="020F0502020204030204" pitchFamily="34" charset="0"/>
              </a:rPr>
              <a:t> – Distributed data processing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500" dirty="0">
                <a:latin typeface="Calibri" panose="020F0502020204030204" pitchFamily="34" charset="0"/>
                <a:cs typeface="Calibri" panose="020F0502020204030204" pitchFamily="34" charset="0"/>
              </a:rPr>
              <a:t>  Python – Scripting and automation</a:t>
            </a:r>
          </a:p>
          <a:p>
            <a:pPr defTabSz="416052">
              <a:spcAft>
                <a:spcPts val="600"/>
              </a:spcAft>
            </a:pPr>
            <a:endParaRPr lang="en-US" sz="1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defTabSz="416052">
              <a:spcAft>
                <a:spcPts val="600"/>
              </a:spcAft>
            </a:pPr>
            <a:endParaRPr lang="en-US" sz="1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defTabSz="416052">
              <a:spcAft>
                <a:spcPts val="600"/>
              </a:spcAft>
            </a:pPr>
            <a:endParaRPr lang="en-US" sz="1365" kern="1200" dirty="0">
              <a:solidFill>
                <a:schemeClr val="tx1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85359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F5C10639-4E82-6786-7DFE-6B053CFD655B}"/>
              </a:ext>
            </a:extLst>
          </p:cNvPr>
          <p:cNvSpPr txBox="1"/>
          <p:nvPr/>
        </p:nvSpPr>
        <p:spPr>
          <a:xfrm>
            <a:off x="353568" y="280416"/>
            <a:ext cx="305404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FFFFFF"/>
                </a:solidFill>
                <a:highlight>
                  <a:srgbClr val="0062C3"/>
                </a:highlight>
                <a:latin typeface="Poppins" pitchFamily="2" charset="77"/>
              </a:rPr>
              <a:t>Data Assurance Architecture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B5664EFB-941A-4C3D-113E-D3A0F4D787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5902" y="887096"/>
            <a:ext cx="9645650" cy="5304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313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A7CA741-A352-CA9D-B332-0BDAA328DC69}"/>
              </a:ext>
            </a:extLst>
          </p:cNvPr>
          <p:cNvGrpSpPr/>
          <p:nvPr/>
        </p:nvGrpSpPr>
        <p:grpSpPr>
          <a:xfrm>
            <a:off x="2618268" y="2083698"/>
            <a:ext cx="6955465" cy="2643252"/>
            <a:chOff x="2618268" y="2292318"/>
            <a:chExt cx="6955465" cy="2643252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5499B925-A4EB-71BA-2C0F-F16AE0FDD5B3}"/>
                </a:ext>
              </a:extLst>
            </p:cNvPr>
            <p:cNvSpPr txBox="1"/>
            <p:nvPr/>
          </p:nvSpPr>
          <p:spPr>
            <a:xfrm>
              <a:off x="2618268" y="3735241"/>
              <a:ext cx="695546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200" b="1">
                  <a:solidFill>
                    <a:srgbClr val="025DC5"/>
                  </a:solidFill>
                  <a:latin typeface="Poppins" pitchFamily="2" charset="77"/>
                  <a:cs typeface="Poppins" pitchFamily="2" charset="77"/>
                </a:rPr>
                <a:t>Thank You</a:t>
              </a:r>
            </a:p>
          </p:txBody>
        </p:sp>
        <p:pic>
          <p:nvPicPr>
            <p:cNvPr id="3" name="Picture 2" descr="Text&#10;&#10;Description automatically generated">
              <a:extLst>
                <a:ext uri="{FF2B5EF4-FFF2-40B4-BE49-F238E27FC236}">
                  <a16:creationId xmlns:a16="http://schemas.microsoft.com/office/drawing/2014/main" id="{4034771F-959F-EBC7-F5A9-EBBE404A044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387888" y="2292318"/>
              <a:ext cx="3416225" cy="1041746"/>
            </a:xfrm>
            <a:prstGeom prst="rect">
              <a:avLst/>
            </a:prstGeom>
          </p:spPr>
        </p:pic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3C15008A-6C0C-D56F-EB12-07AFEC3A7B7E}"/>
                </a:ext>
              </a:extLst>
            </p:cNvPr>
            <p:cNvCxnSpPr>
              <a:cxnSpLocks/>
            </p:cNvCxnSpPr>
            <p:nvPr/>
          </p:nvCxnSpPr>
          <p:spPr>
            <a:xfrm>
              <a:off x="3882396" y="3510977"/>
              <a:ext cx="4427209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C10A3263-D15D-08FA-78AB-FF72D04BF9E1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22326" y="0"/>
            <a:ext cx="1369673" cy="417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151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63240</TotalTime>
  <Words>293</Words>
  <Application>Microsoft Macintosh PowerPoint</Application>
  <PresentationFormat>Widescreen</PresentationFormat>
  <Paragraphs>41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Aptos</vt:lpstr>
      <vt:lpstr>Aptos Display</vt:lpstr>
      <vt:lpstr>Arial</vt:lpstr>
      <vt:lpstr>Calibri</vt:lpstr>
      <vt:lpstr>Poppins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Deepanraj M</dc:creator>
  <cp:lastModifiedBy>Deepanraj M</cp:lastModifiedBy>
  <cp:revision>90</cp:revision>
  <dcterms:created xsi:type="dcterms:W3CDTF">2024-06-13T11:18:11Z</dcterms:created>
  <dcterms:modified xsi:type="dcterms:W3CDTF">2025-03-18T07:07:24Z</dcterms:modified>
</cp:coreProperties>
</file>