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B1E2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7425" y="1389312"/>
            <a:ext cx="4529149" cy="3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8089" y="1775081"/>
            <a:ext cx="7647820" cy="3310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1B1E2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7499" y="1483350"/>
            <a:ext cx="4274185" cy="640080"/>
          </a:xfrm>
          <a:prstGeom prst="rect">
            <a:avLst/>
          </a:prstGeom>
          <a:solidFill>
            <a:srgbClr val="D1D4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70"/>
              </a:lnSpc>
            </a:pPr>
            <a:r>
              <a:rPr sz="4200" u="heavy" spc="3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SMA</a:t>
            </a:r>
            <a:r>
              <a:rPr sz="4200" u="heavy" spc="29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</a:t>
            </a:r>
            <a:r>
              <a:rPr sz="4200" u="heavy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</a:t>
            </a:r>
            <a:r>
              <a:rPr sz="4200" u="heavy" spc="-3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200" u="heavy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</a:t>
            </a:r>
            <a:r>
              <a:rPr sz="4200" u="heavy" spc="2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ARKING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2768792" y="2165147"/>
            <a:ext cx="2195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0" dirty="0">
                <a:latin typeface="Tahoma"/>
                <a:cs typeface="Tahoma"/>
              </a:rPr>
              <a:t>Using</a:t>
            </a:r>
            <a:r>
              <a:rPr sz="1600" b="1" spc="-160" dirty="0">
                <a:latin typeface="Tahoma"/>
                <a:cs typeface="Tahoma"/>
              </a:rPr>
              <a:t> </a:t>
            </a:r>
            <a:r>
              <a:rPr sz="1600" b="1" spc="-105" dirty="0">
                <a:latin typeface="Tahoma"/>
                <a:cs typeface="Tahoma"/>
              </a:rPr>
              <a:t>Internet</a:t>
            </a:r>
            <a:r>
              <a:rPr sz="1600" b="1" spc="-160" dirty="0">
                <a:latin typeface="Tahoma"/>
                <a:cs typeface="Tahoma"/>
              </a:rPr>
              <a:t> </a:t>
            </a:r>
            <a:r>
              <a:rPr sz="1600" b="1" spc="-85" dirty="0">
                <a:latin typeface="Tahoma"/>
                <a:cs typeface="Tahoma"/>
              </a:rPr>
              <a:t>o</a:t>
            </a:r>
            <a:r>
              <a:rPr sz="1600" b="1" spc="-50" dirty="0">
                <a:latin typeface="Tahoma"/>
                <a:cs typeface="Tahoma"/>
              </a:rPr>
              <a:t>f</a:t>
            </a:r>
            <a:r>
              <a:rPr sz="1600" b="1" spc="-165" dirty="0">
                <a:latin typeface="Tahoma"/>
                <a:cs typeface="Tahoma"/>
              </a:rPr>
              <a:t> </a:t>
            </a:r>
            <a:r>
              <a:rPr sz="1600" b="1" spc="-105" dirty="0">
                <a:latin typeface="Tahoma"/>
                <a:cs typeface="Tahoma"/>
              </a:rPr>
              <a:t>Things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125" y="2574250"/>
            <a:ext cx="5790198" cy="25441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352550"/>
            <a:ext cx="2643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70" dirty="0"/>
              <a:t>Mic</a:t>
            </a:r>
            <a:r>
              <a:rPr spc="45" dirty="0"/>
              <a:t>r</a:t>
            </a:r>
            <a:r>
              <a:rPr spc="90" dirty="0"/>
              <a:t>o</a:t>
            </a:r>
            <a:r>
              <a:rPr spc="105" dirty="0"/>
              <a:t>P</a:t>
            </a:r>
            <a:r>
              <a:rPr spc="50" dirty="0"/>
              <a:t>ython</a:t>
            </a:r>
            <a:r>
              <a:rPr spc="-135" dirty="0"/>
              <a:t> </a:t>
            </a:r>
            <a:r>
              <a:rPr spc="190" dirty="0"/>
              <a:t>C</a:t>
            </a:r>
            <a:r>
              <a:rPr spc="120" dirty="0"/>
              <a:t>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11929"/>
            <a:ext cx="6635750" cy="2939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35855">
              <a:lnSpc>
                <a:spcPct val="118000"/>
              </a:lnSpc>
              <a:spcBef>
                <a:spcPts val="95"/>
              </a:spcBef>
            </a:pP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import machine 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import time 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import</a:t>
            </a:r>
            <a:r>
              <a:rPr sz="1350" spc="-6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urequests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12700" marR="1788795">
              <a:lnSpc>
                <a:spcPct val="118000"/>
              </a:lnSpc>
            </a:pP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#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 Define the pin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configuration for each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sensor </a:t>
            </a:r>
            <a:r>
              <a:rPr sz="1350" spc="-79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sensor_pins 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=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[(0, 1),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(2, 3),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(4, 5)]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BEECEPTOR_ENDPOINT</a:t>
            </a:r>
            <a:r>
              <a:rPr sz="1350" spc="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=</a:t>
            </a:r>
            <a:r>
              <a:rPr sz="1350" spc="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"https://cloudplatform.free.beeceptor.com"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ourier New"/>
              <a:cs typeface="Courier New"/>
            </a:endParaRPr>
          </a:p>
          <a:p>
            <a:pPr marL="12700" marR="215265">
              <a:lnSpc>
                <a:spcPct val="118000"/>
              </a:lnSpc>
            </a:pP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#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Function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to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measure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the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distance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from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the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ultrasonic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sensor </a:t>
            </a:r>
            <a:r>
              <a:rPr sz="1350" spc="-79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def measure_distance(trigger_pin,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echo_pin):</a:t>
            </a:r>
            <a:endParaRPr sz="1350">
              <a:latin typeface="Courier New"/>
              <a:cs typeface="Courier New"/>
            </a:endParaRPr>
          </a:p>
          <a:p>
            <a:pPr marL="431800" marR="844550">
              <a:lnSpc>
                <a:spcPct val="118000"/>
              </a:lnSpc>
            </a:pP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trigger 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=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machine.Pin(trigger_pin, machine.Pin.OUT) </a:t>
            </a:r>
            <a:r>
              <a:rPr sz="1350" spc="-80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echo </a:t>
            </a:r>
            <a:r>
              <a:rPr sz="1350" spc="15" dirty="0">
                <a:solidFill>
                  <a:srgbClr val="444654"/>
                </a:solidFill>
                <a:latin typeface="Courier New"/>
                <a:cs typeface="Courier New"/>
              </a:rPr>
              <a:t>=</a:t>
            </a:r>
            <a:r>
              <a:rPr sz="1350" spc="10" dirty="0">
                <a:solidFill>
                  <a:srgbClr val="444654"/>
                </a:solidFill>
                <a:latin typeface="Courier New"/>
                <a:cs typeface="Courier New"/>
              </a:rPr>
              <a:t> machine.Pin(echo_pin, machine.Pin.IN)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022" y="1197415"/>
            <a:ext cx="4775200" cy="368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trigger</a:t>
            </a:r>
            <a:r>
              <a:rPr sz="12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machine.Pin(trigger_pin,</a:t>
            </a:r>
            <a:r>
              <a:rPr sz="12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machine.Pin.OUT) </a:t>
            </a:r>
            <a:r>
              <a:rPr sz="1200" spc="-70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echo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=</a:t>
            </a:r>
            <a:r>
              <a:rPr sz="120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machine.Pin(echo_pin,</a:t>
            </a:r>
            <a:r>
              <a:rPr sz="120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machine.Pin.IN)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3171190">
              <a:lnSpc>
                <a:spcPct val="117900"/>
              </a:lnSpc>
              <a:spcBef>
                <a:spcPts val="5"/>
              </a:spcBef>
            </a:pP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trigger.low()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time.sleep_us(2)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trigger.high()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time.sleep_us(10) </a:t>
            </a:r>
            <a:r>
              <a:rPr sz="1200" spc="-71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trigger.low()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ourier New"/>
              <a:cs typeface="Courier New"/>
            </a:endParaRPr>
          </a:p>
          <a:p>
            <a:pPr marL="384810" marR="1866900" indent="-372745">
              <a:lnSpc>
                <a:spcPct val="117900"/>
              </a:lnSpc>
            </a:pP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while echo.value()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==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 0: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signaloff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 time.ticks_us()</a:t>
            </a:r>
            <a:endParaRPr sz="1200">
              <a:latin typeface="Courier New"/>
              <a:cs typeface="Courier New"/>
            </a:endParaRPr>
          </a:p>
          <a:p>
            <a:pPr marL="384810" marR="1960245" indent="-372745">
              <a:lnSpc>
                <a:spcPct val="117900"/>
              </a:lnSpc>
            </a:pP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while echo.value()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==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1: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signalon</a:t>
            </a:r>
            <a:r>
              <a:rPr sz="120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 time.ticks_us()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12700" marR="1402715">
              <a:lnSpc>
                <a:spcPct val="117900"/>
              </a:lnSpc>
            </a:pP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timepassed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=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signalon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-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signal off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distance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=</a:t>
            </a:r>
            <a:r>
              <a:rPr sz="120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(timepassed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*</a:t>
            </a:r>
            <a:r>
              <a:rPr sz="120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0.0343)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 /</a:t>
            </a:r>
            <a:r>
              <a:rPr sz="1200" spc="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444654"/>
                </a:solidFill>
                <a:latin typeface="Courier New"/>
                <a:cs typeface="Courier New"/>
              </a:rPr>
              <a:t>2 </a:t>
            </a:r>
            <a:r>
              <a:rPr sz="1200" spc="-70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444654"/>
                </a:solidFill>
                <a:latin typeface="Courier New"/>
                <a:cs typeface="Courier New"/>
              </a:rPr>
              <a:t>return distance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5" y="1739945"/>
            <a:ext cx="7076440" cy="262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7450">
              <a:lnSpc>
                <a:spcPct val="114999"/>
              </a:lnSpc>
              <a:spcBef>
                <a:spcPts val="100"/>
              </a:spcBef>
            </a:pP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# Function to send data to Beeceptor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endpoint </a:t>
            </a:r>
            <a:r>
              <a:rPr sz="1350" spc="-80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def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send_data_to_beeceptor(data):</a:t>
            </a:r>
            <a:endParaRPr sz="1350">
              <a:latin typeface="Courier New"/>
              <a:cs typeface="Courier New"/>
            </a:endParaRPr>
          </a:p>
          <a:p>
            <a:pPr marL="421005" marR="1946275">
              <a:lnSpc>
                <a:spcPct val="114999"/>
              </a:lnSpc>
            </a:pP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headers = {'Content-Type':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'application/json'} </a:t>
            </a:r>
            <a:r>
              <a:rPr sz="1350" spc="-80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json_data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=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{'occupancy':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 data}</a:t>
            </a:r>
            <a:endParaRPr sz="1350">
              <a:latin typeface="Courier New"/>
              <a:cs typeface="Courier New"/>
            </a:endParaRPr>
          </a:p>
          <a:p>
            <a:pPr marL="421005">
              <a:lnSpc>
                <a:spcPct val="100000"/>
              </a:lnSpc>
              <a:spcBef>
                <a:spcPts val="240"/>
              </a:spcBef>
            </a:pP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try:</a:t>
            </a:r>
            <a:endParaRPr sz="1350">
              <a:latin typeface="Courier New"/>
              <a:cs typeface="Courier New"/>
            </a:endParaRPr>
          </a:p>
          <a:p>
            <a:pPr marL="12700" marR="5080" indent="817244">
              <a:lnSpc>
                <a:spcPct val="114999"/>
              </a:lnSpc>
            </a:pP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response</a:t>
            </a:r>
            <a:r>
              <a:rPr sz="135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=</a:t>
            </a:r>
            <a:r>
              <a:rPr sz="135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urequests.post(BEECEPTOR_ENDPOINT,</a:t>
            </a:r>
            <a:r>
              <a:rPr sz="1350" spc="3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json=json_data, </a:t>
            </a:r>
            <a:r>
              <a:rPr sz="1350" spc="-79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headers=headers)</a:t>
            </a:r>
            <a:endParaRPr sz="1350">
              <a:latin typeface="Courier New"/>
              <a:cs typeface="Courier New"/>
            </a:endParaRPr>
          </a:p>
          <a:p>
            <a:pPr marL="829944" marR="3070225">
              <a:lnSpc>
                <a:spcPct val="114999"/>
              </a:lnSpc>
            </a:pP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print("Data sent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successfully") </a:t>
            </a:r>
            <a:r>
              <a:rPr sz="1350" spc="-80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print(response.text)</a:t>
            </a:r>
            <a:endParaRPr sz="1350">
              <a:latin typeface="Courier New"/>
              <a:cs typeface="Courier New"/>
            </a:endParaRPr>
          </a:p>
          <a:p>
            <a:pPr marL="421005">
              <a:lnSpc>
                <a:spcPct val="100000"/>
              </a:lnSpc>
              <a:spcBef>
                <a:spcPts val="240"/>
              </a:spcBef>
            </a:pP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except</a:t>
            </a:r>
            <a:r>
              <a:rPr sz="1350" spc="-3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Exception</a:t>
            </a:r>
            <a:r>
              <a:rPr sz="1350" spc="-3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as</a:t>
            </a:r>
            <a:r>
              <a:rPr sz="1350" spc="-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e:</a:t>
            </a:r>
            <a:endParaRPr sz="1350">
              <a:latin typeface="Courier New"/>
              <a:cs typeface="Courier New"/>
            </a:endParaRPr>
          </a:p>
          <a:p>
            <a:pPr marL="829944">
              <a:lnSpc>
                <a:spcPct val="100000"/>
              </a:lnSpc>
              <a:spcBef>
                <a:spcPts val="245"/>
              </a:spcBef>
            </a:pP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print("An</a:t>
            </a:r>
            <a:r>
              <a:rPr sz="1350" spc="-2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error</a:t>
            </a:r>
            <a:r>
              <a:rPr sz="1350" spc="-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occurred</a:t>
            </a:r>
            <a:r>
              <a:rPr sz="1350" spc="-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while</a:t>
            </a:r>
            <a:r>
              <a:rPr sz="1350" spc="-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sending</a:t>
            </a:r>
            <a:r>
              <a:rPr sz="1350" spc="-2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Courier New"/>
                <a:cs typeface="Courier New"/>
              </a:rPr>
              <a:t>data:",</a:t>
            </a:r>
            <a:r>
              <a:rPr sz="1350" spc="-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50" spc="-15" dirty="0">
                <a:solidFill>
                  <a:srgbClr val="444654"/>
                </a:solidFill>
                <a:latin typeface="Courier New"/>
                <a:cs typeface="Courier New"/>
              </a:rPr>
              <a:t>e)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775" y="1630009"/>
            <a:ext cx="7366634" cy="284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90"/>
              </a:spcBef>
            </a:pP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#</a:t>
            </a:r>
            <a:r>
              <a:rPr sz="1300" spc="2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Main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loop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to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continuously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measure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and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send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data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from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all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three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sensors </a:t>
            </a:r>
            <a:r>
              <a:rPr sz="1300" spc="-76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while True:</a:t>
            </a:r>
            <a:endParaRPr sz="1300">
              <a:latin typeface="Courier New"/>
              <a:cs typeface="Courier New"/>
            </a:endParaRPr>
          </a:p>
          <a:p>
            <a:pPr marL="420370">
              <a:lnSpc>
                <a:spcPct val="100000"/>
              </a:lnSpc>
              <a:spcBef>
                <a:spcPts val="459"/>
              </a:spcBef>
            </a:pP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sensor_data</a:t>
            </a:r>
            <a:r>
              <a:rPr sz="1300" spc="-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=</a:t>
            </a:r>
            <a:r>
              <a:rPr sz="130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[]</a:t>
            </a:r>
            <a:endParaRPr sz="1300">
              <a:latin typeface="Courier New"/>
              <a:cs typeface="Courier New"/>
            </a:endParaRPr>
          </a:p>
          <a:p>
            <a:pPr marL="420370">
              <a:lnSpc>
                <a:spcPct val="100000"/>
              </a:lnSpc>
              <a:spcBef>
                <a:spcPts val="459"/>
              </a:spcBef>
            </a:pP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for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trigger_pin,</a:t>
            </a:r>
            <a:r>
              <a:rPr sz="1300" spc="2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echo_pin</a:t>
            </a:r>
            <a:r>
              <a:rPr sz="1300" spc="2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in</a:t>
            </a:r>
            <a:r>
              <a:rPr sz="1300" spc="2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sensor_pins:</a:t>
            </a:r>
            <a:endParaRPr sz="1300">
              <a:latin typeface="Courier New"/>
              <a:cs typeface="Courier New"/>
            </a:endParaRPr>
          </a:p>
          <a:p>
            <a:pPr marL="828040" marR="1431925">
              <a:lnSpc>
                <a:spcPct val="129400"/>
              </a:lnSpc>
            </a:pP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distance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=</a:t>
            </a:r>
            <a:r>
              <a:rPr sz="1300" spc="3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measure_distance(trigger_pin,</a:t>
            </a:r>
            <a:r>
              <a:rPr sz="1300" spc="3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echo_pin) </a:t>
            </a:r>
            <a:r>
              <a:rPr sz="1300" spc="-76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print(f"Distance: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{distance}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cm</a:t>
            </a:r>
            <a:r>
              <a:rPr sz="1300" spc="2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from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Sensor</a:t>
            </a:r>
            <a:endParaRPr sz="1300">
              <a:latin typeface="Courier New"/>
              <a:cs typeface="Courier New"/>
            </a:endParaRPr>
          </a:p>
          <a:p>
            <a:pPr marL="828040" marR="2247900" indent="-815975">
              <a:lnSpc>
                <a:spcPct val="129400"/>
              </a:lnSpc>
            </a:pP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{sensor_pins.index((trigger_pin,</a:t>
            </a:r>
            <a:r>
              <a:rPr sz="1300" spc="3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echo_pin))</a:t>
            </a:r>
            <a:r>
              <a:rPr sz="1300" spc="3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+</a:t>
            </a:r>
            <a:r>
              <a:rPr sz="1300" spc="3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1}") </a:t>
            </a:r>
            <a:r>
              <a:rPr sz="1300" spc="-76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occupancy 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= 1 if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distance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&lt; 10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 else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0 </a:t>
            </a:r>
            <a:r>
              <a:rPr sz="1300" spc="25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sensor_data.append(occupancy)</a:t>
            </a:r>
            <a:endParaRPr sz="1300">
              <a:latin typeface="Courier New"/>
              <a:cs typeface="Courier New"/>
            </a:endParaRPr>
          </a:p>
          <a:p>
            <a:pPr marL="420370" marR="2044064">
              <a:lnSpc>
                <a:spcPct val="129400"/>
              </a:lnSpc>
              <a:tabLst>
                <a:tab pos="1949450" algn="l"/>
              </a:tabLst>
            </a:pP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send_data_to_beeceptor(sensor_data) 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time.sleep(5)	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#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 Adjust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the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sleep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time</a:t>
            </a:r>
            <a:r>
              <a:rPr sz="1300" spc="20" dirty="0">
                <a:solidFill>
                  <a:srgbClr val="444654"/>
                </a:solidFill>
                <a:latin typeface="Courier New"/>
                <a:cs typeface="Courier New"/>
              </a:rPr>
              <a:t> as</a:t>
            </a:r>
            <a:r>
              <a:rPr sz="1300" spc="15" dirty="0">
                <a:solidFill>
                  <a:srgbClr val="444654"/>
                </a:solidFill>
                <a:latin typeface="Courier New"/>
                <a:cs typeface="Courier New"/>
              </a:rPr>
              <a:t> needed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276350"/>
            <a:ext cx="253809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90" dirty="0"/>
              <a:t>C</a:t>
            </a:r>
            <a:r>
              <a:rPr spc="120" dirty="0"/>
              <a:t>ode</a:t>
            </a:r>
            <a:r>
              <a:rPr spc="-135" dirty="0"/>
              <a:t> </a:t>
            </a:r>
            <a:r>
              <a:rPr spc="80" dirty="0"/>
              <a:t>Explan</a:t>
            </a:r>
            <a:r>
              <a:rPr spc="65" dirty="0"/>
              <a:t>a</a:t>
            </a:r>
            <a:r>
              <a:rPr spc="1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574" y="2101978"/>
            <a:ext cx="8134350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7190">
              <a:lnSpc>
                <a:spcPct val="114999"/>
              </a:lnSpc>
              <a:spcBef>
                <a:spcPts val="100"/>
              </a:spcBef>
              <a:buAutoNum type="arabicPlain"/>
              <a:tabLst>
                <a:tab pos="146050" algn="l"/>
              </a:tabLst>
            </a:pPr>
            <a:r>
              <a:rPr sz="1300" spc="-229" dirty="0">
                <a:solidFill>
                  <a:srgbClr val="1B1E21"/>
                </a:solidFill>
                <a:latin typeface="Roboto"/>
                <a:cs typeface="Roboto"/>
              </a:rPr>
              <a:t>-</a:t>
            </a:r>
            <a:r>
              <a:rPr sz="1300" spc="-18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Deﬁnition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1B1E21"/>
                </a:solidFill>
                <a:latin typeface="Roboto"/>
                <a:cs typeface="Roboto"/>
              </a:rPr>
              <a:t>of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Pin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Conﬁguration:</a:t>
            </a:r>
            <a:r>
              <a:rPr sz="1300" spc="-2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Three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sets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1B1E21"/>
                </a:solidFill>
                <a:latin typeface="Roboto"/>
                <a:cs typeface="Roboto"/>
              </a:rPr>
              <a:t>of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trigger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echo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pins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are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deﬁned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to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connect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ultrasonic </a:t>
            </a:r>
            <a:r>
              <a:rPr sz="1300" spc="-31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sensors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Raspberry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Pi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Pico.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B1E21"/>
              </a:buClr>
              <a:buFont typeface="Roboto"/>
              <a:buAutoNum type="arabicPlain"/>
            </a:pPr>
            <a:endParaRPr sz="145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buAutoNum type="arabicPlain"/>
              <a:tabLst>
                <a:tab pos="146050" algn="l"/>
              </a:tabLst>
            </a:pPr>
            <a:r>
              <a:rPr sz="1300" spc="-229" dirty="0">
                <a:solidFill>
                  <a:srgbClr val="1B1E21"/>
                </a:solidFill>
                <a:latin typeface="Roboto"/>
                <a:cs typeface="Roboto"/>
              </a:rPr>
              <a:t>-</a:t>
            </a:r>
            <a:r>
              <a:rPr sz="1300" spc="-17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Distance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Measurement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Function: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'measure_distance'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function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calculates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distance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based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on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time 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taken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ultrasonic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signal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return.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B1E21"/>
              </a:buClr>
              <a:buFont typeface="Roboto"/>
              <a:buAutoNum type="arabicPlain"/>
            </a:pPr>
            <a:endParaRPr sz="1450">
              <a:latin typeface="Roboto"/>
              <a:cs typeface="Roboto"/>
            </a:endParaRPr>
          </a:p>
          <a:p>
            <a:pPr marL="12700" marR="241935">
              <a:lnSpc>
                <a:spcPct val="114999"/>
              </a:lnSpc>
              <a:buAutoNum type="arabicPlain"/>
              <a:tabLst>
                <a:tab pos="146050" algn="l"/>
              </a:tabLst>
            </a:pPr>
            <a:r>
              <a:rPr sz="1300" spc="-229" dirty="0">
                <a:solidFill>
                  <a:srgbClr val="1B1E21"/>
                </a:solidFill>
                <a:latin typeface="Roboto"/>
                <a:cs typeface="Roboto"/>
              </a:rPr>
              <a:t>-</a:t>
            </a:r>
            <a:r>
              <a:rPr sz="1300" spc="-17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Data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Sending</a:t>
            </a:r>
            <a:r>
              <a:rPr sz="1300" spc="1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Function: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1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'send_data_to_beeceptor'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function</a:t>
            </a:r>
            <a:r>
              <a:rPr sz="1300" spc="1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sends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1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occupancy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data</a:t>
            </a:r>
            <a:r>
              <a:rPr sz="1300" spc="1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to</a:t>
            </a:r>
            <a:r>
              <a:rPr sz="1300" spc="1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speciﬁed 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Beeceptor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endpoint.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B1E21"/>
              </a:buClr>
              <a:buFont typeface="Roboto"/>
              <a:buAutoNum type="arabicPlain"/>
            </a:pPr>
            <a:endParaRPr sz="1450">
              <a:latin typeface="Roboto"/>
              <a:cs typeface="Roboto"/>
            </a:endParaRPr>
          </a:p>
          <a:p>
            <a:pPr marL="12700" marR="248285">
              <a:lnSpc>
                <a:spcPct val="114999"/>
              </a:lnSpc>
              <a:buAutoNum type="arabicPlain"/>
              <a:tabLst>
                <a:tab pos="146050" algn="l"/>
              </a:tabLst>
            </a:pPr>
            <a:r>
              <a:rPr sz="1300" spc="-229" dirty="0">
                <a:solidFill>
                  <a:srgbClr val="1B1E21"/>
                </a:solidFill>
                <a:latin typeface="Roboto"/>
                <a:cs typeface="Roboto"/>
              </a:rPr>
              <a:t>-</a:t>
            </a:r>
            <a:r>
              <a:rPr sz="1300" spc="-17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Main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Loop:</a:t>
            </a:r>
            <a:r>
              <a:rPr sz="1300" spc="-2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main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loop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continuously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measures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data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from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all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three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sensors,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determines</a:t>
            </a:r>
            <a:r>
              <a:rPr sz="13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occupancy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status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based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on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measured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distance,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then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sends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1B1E21"/>
                </a:solidFill>
                <a:latin typeface="Roboto"/>
                <a:cs typeface="Roboto"/>
              </a:rPr>
              <a:t>this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data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to</a:t>
            </a:r>
            <a:r>
              <a:rPr sz="13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1B1E21"/>
                </a:solidFill>
                <a:latin typeface="Roboto"/>
                <a:cs typeface="Roboto"/>
              </a:rPr>
              <a:t>Beeceptor</a:t>
            </a:r>
            <a:r>
              <a:rPr sz="1300" spc="-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1B1E21"/>
                </a:solidFill>
                <a:latin typeface="Roboto"/>
                <a:cs typeface="Roboto"/>
              </a:rPr>
              <a:t>endpoint.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947" y="1122680"/>
            <a:ext cx="47263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90" dirty="0"/>
              <a:t>HTTP</a:t>
            </a:r>
            <a:r>
              <a:rPr spc="-195" dirty="0"/>
              <a:t> </a:t>
            </a:r>
            <a:r>
              <a:rPr spc="285" dirty="0"/>
              <a:t>M</a:t>
            </a:r>
            <a:r>
              <a:rPr spc="100" dirty="0"/>
              <a:t>ocking</a:t>
            </a:r>
            <a:r>
              <a:rPr spc="-135" dirty="0"/>
              <a:t> </a:t>
            </a:r>
            <a:r>
              <a:rPr spc="130" dirty="0"/>
              <a:t>R</a:t>
            </a:r>
            <a:r>
              <a:rPr spc="95" dirty="0"/>
              <a:t>ules</a:t>
            </a:r>
            <a:r>
              <a:rPr spc="-135" dirty="0"/>
              <a:t> </a:t>
            </a:r>
            <a:r>
              <a:rPr spc="85" dirty="0"/>
              <a:t>on</a:t>
            </a:r>
            <a:r>
              <a:rPr spc="-135" dirty="0"/>
              <a:t> </a:t>
            </a:r>
            <a:r>
              <a:rPr spc="90" dirty="0"/>
              <a:t>E</a:t>
            </a:r>
            <a:r>
              <a:rPr spc="110" dirty="0"/>
              <a:t>nd</a:t>
            </a:r>
            <a:r>
              <a:rPr spc="-135" dirty="0"/>
              <a:t> </a:t>
            </a:r>
            <a:r>
              <a:rPr spc="165" dirty="0"/>
              <a:t>U</a:t>
            </a:r>
            <a:r>
              <a:rPr spc="55" dirty="0"/>
              <a:t>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949" y="2111397"/>
            <a:ext cx="141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latin typeface="Tahoma"/>
                <a:cs typeface="Tahoma"/>
              </a:rPr>
              <a:t>Method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120" dirty="0">
                <a:latin typeface="Tahoma"/>
                <a:cs typeface="Tahoma"/>
              </a:rPr>
              <a:t>-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POST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949" y="2599077"/>
            <a:ext cx="1908175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Tahoma"/>
                <a:cs typeface="Tahoma"/>
              </a:rPr>
              <a:t>Response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85" dirty="0">
                <a:latin typeface="Tahoma"/>
                <a:cs typeface="Tahoma"/>
              </a:rPr>
              <a:t>Headers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spc="-295" dirty="0">
                <a:latin typeface="Tahoma"/>
                <a:cs typeface="Tahoma"/>
              </a:rPr>
              <a:t>{</a:t>
            </a:r>
            <a:endParaRPr sz="9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</a:pPr>
            <a:r>
              <a:rPr sz="900" spc="-65" dirty="0">
                <a:latin typeface="Tahoma"/>
                <a:cs typeface="Tahoma"/>
              </a:rPr>
              <a:t>"method":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"POST</a:t>
            </a:r>
            <a:r>
              <a:rPr sz="900" spc="-135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56515" marR="849630">
              <a:lnSpc>
                <a:spcPct val="100000"/>
              </a:lnSpc>
            </a:pPr>
            <a:r>
              <a:rPr sz="900" spc="-55" dirty="0">
                <a:latin typeface="Tahoma"/>
                <a:cs typeface="Tahoma"/>
              </a:rPr>
              <a:t>"pat</a:t>
            </a:r>
            <a:r>
              <a:rPr sz="900" spc="-100" dirty="0">
                <a:latin typeface="Tahoma"/>
                <a:cs typeface="Tahoma"/>
              </a:rPr>
              <a:t>h</a:t>
            </a:r>
            <a:r>
              <a:rPr sz="900" spc="-75" dirty="0">
                <a:latin typeface="Tahoma"/>
                <a:cs typeface="Tahoma"/>
              </a:rPr>
              <a:t>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155" dirty="0">
                <a:latin typeface="Tahoma"/>
                <a:cs typeface="Tahoma"/>
              </a:rPr>
              <a:t>"</a:t>
            </a:r>
            <a:r>
              <a:rPr sz="900" spc="-229" dirty="0">
                <a:latin typeface="Tahoma"/>
                <a:cs typeface="Tahoma"/>
              </a:rPr>
              <a:t>/</a:t>
            </a:r>
            <a:r>
              <a:rPr sz="900" spc="-55" dirty="0">
                <a:latin typeface="Tahoma"/>
                <a:cs typeface="Tahoma"/>
              </a:rPr>
              <a:t>dat</a:t>
            </a:r>
            <a:r>
              <a:rPr sz="900" spc="-95" dirty="0">
                <a:latin typeface="Tahoma"/>
                <a:cs typeface="Tahoma"/>
              </a:rPr>
              <a:t>a</a:t>
            </a:r>
            <a:r>
              <a:rPr sz="900" spc="-165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  </a:t>
            </a:r>
            <a:r>
              <a:rPr sz="900" spc="-55" dirty="0">
                <a:latin typeface="Tahoma"/>
                <a:cs typeface="Tahoma"/>
              </a:rPr>
              <a:t>"respons</a:t>
            </a:r>
            <a:r>
              <a:rPr sz="900" spc="-105" dirty="0">
                <a:latin typeface="Tahoma"/>
                <a:cs typeface="Tahoma"/>
              </a:rPr>
              <a:t>e</a:t>
            </a:r>
            <a:r>
              <a:rPr sz="900" spc="-75" dirty="0">
                <a:latin typeface="Tahoma"/>
                <a:cs typeface="Tahoma"/>
              </a:rPr>
              <a:t>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190" dirty="0">
                <a:latin typeface="Tahoma"/>
                <a:cs typeface="Tahoma"/>
              </a:rPr>
              <a:t>{  </a:t>
            </a:r>
            <a:r>
              <a:rPr sz="900" spc="-50" dirty="0">
                <a:latin typeface="Tahoma"/>
                <a:cs typeface="Tahoma"/>
              </a:rPr>
              <a:t>"statusCod</a:t>
            </a:r>
            <a:r>
              <a:rPr sz="900" spc="-100" dirty="0">
                <a:latin typeface="Tahoma"/>
                <a:cs typeface="Tahoma"/>
              </a:rPr>
              <a:t>e</a:t>
            </a:r>
            <a:r>
              <a:rPr sz="900" spc="-75" dirty="0">
                <a:latin typeface="Tahoma"/>
                <a:cs typeface="Tahoma"/>
              </a:rPr>
              <a:t>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200,  </a:t>
            </a:r>
            <a:r>
              <a:rPr sz="900" spc="-60" dirty="0">
                <a:latin typeface="Tahoma"/>
                <a:cs typeface="Tahoma"/>
              </a:rPr>
              <a:t>"headers":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295" dirty="0">
                <a:latin typeface="Tahoma"/>
                <a:cs typeface="Tahoma"/>
              </a:rPr>
              <a:t>{</a:t>
            </a:r>
            <a:endParaRPr sz="9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</a:pPr>
            <a:r>
              <a:rPr sz="900" spc="-70" dirty="0">
                <a:latin typeface="Tahoma"/>
                <a:cs typeface="Tahoma"/>
              </a:rPr>
              <a:t>"Content-Type":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"application/json"</a:t>
            </a:r>
            <a:endParaRPr sz="9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</a:pPr>
            <a:r>
              <a:rPr sz="900" spc="-185" dirty="0">
                <a:latin typeface="Tahoma"/>
                <a:cs typeface="Tahoma"/>
              </a:rPr>
              <a:t>},</a:t>
            </a:r>
            <a:endParaRPr sz="9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</a:pPr>
            <a:r>
              <a:rPr sz="900" spc="-60" dirty="0">
                <a:latin typeface="Tahoma"/>
                <a:cs typeface="Tahoma"/>
              </a:rPr>
              <a:t>"body":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295" dirty="0">
                <a:latin typeface="Tahoma"/>
                <a:cs typeface="Tahoma"/>
              </a:rPr>
              <a:t>{</a:t>
            </a:r>
            <a:endParaRPr sz="900">
              <a:latin typeface="Tahoma"/>
              <a:cs typeface="Tahoma"/>
            </a:endParaRPr>
          </a:p>
          <a:p>
            <a:pPr marL="144780" marR="34925">
              <a:lnSpc>
                <a:spcPct val="100000"/>
              </a:lnSpc>
            </a:pPr>
            <a:r>
              <a:rPr sz="900" spc="-75" dirty="0">
                <a:latin typeface="Tahoma"/>
                <a:cs typeface="Tahoma"/>
              </a:rPr>
              <a:t>"messag</a:t>
            </a:r>
            <a:r>
              <a:rPr sz="900" spc="-114" dirty="0">
                <a:latin typeface="Tahoma"/>
                <a:cs typeface="Tahoma"/>
              </a:rPr>
              <a:t>e</a:t>
            </a:r>
            <a:r>
              <a:rPr sz="900" spc="-75" dirty="0">
                <a:latin typeface="Tahoma"/>
                <a:cs typeface="Tahoma"/>
              </a:rPr>
              <a:t>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"Recei</a:t>
            </a:r>
            <a:r>
              <a:rPr sz="900" spc="-70" dirty="0">
                <a:latin typeface="Tahoma"/>
                <a:cs typeface="Tahoma"/>
              </a:rPr>
              <a:t>v</a:t>
            </a:r>
            <a:r>
              <a:rPr sz="900" spc="-60" dirty="0">
                <a:latin typeface="Tahoma"/>
                <a:cs typeface="Tahoma"/>
              </a:rPr>
              <a:t>e</a:t>
            </a:r>
            <a:r>
              <a:rPr sz="900" spc="-55" dirty="0">
                <a:latin typeface="Tahoma"/>
                <a:cs typeface="Tahoma"/>
              </a:rPr>
              <a:t>d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POST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dat</a:t>
            </a:r>
            <a:r>
              <a:rPr sz="900" spc="-95" dirty="0">
                <a:latin typeface="Tahoma"/>
                <a:cs typeface="Tahoma"/>
              </a:rPr>
              <a:t>a</a:t>
            </a:r>
            <a:r>
              <a:rPr sz="900" spc="-165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  </a:t>
            </a:r>
            <a:r>
              <a:rPr sz="900" spc="-110" dirty="0">
                <a:latin typeface="Tahoma"/>
                <a:cs typeface="Tahoma"/>
              </a:rPr>
              <a:t>"</a:t>
            </a:r>
            <a:r>
              <a:rPr sz="900" spc="-65" dirty="0">
                <a:latin typeface="Tahoma"/>
                <a:cs typeface="Tahoma"/>
              </a:rPr>
              <a:t>occupancy1"</a:t>
            </a:r>
            <a:r>
              <a:rPr sz="900" spc="-40" dirty="0">
                <a:latin typeface="Tahoma"/>
                <a:cs typeface="Tahoma"/>
              </a:rPr>
              <a:t>: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130" dirty="0">
                <a:latin typeface="Tahoma"/>
                <a:cs typeface="Tahoma"/>
              </a:rPr>
              <a:t>"{{sensor1}}</a:t>
            </a:r>
            <a:r>
              <a:rPr sz="900" spc="-210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</a:pPr>
            <a:r>
              <a:rPr sz="900" spc="-110" dirty="0">
                <a:latin typeface="Tahoma"/>
                <a:cs typeface="Tahoma"/>
              </a:rPr>
              <a:t>"</a:t>
            </a:r>
            <a:r>
              <a:rPr sz="900" spc="-65" dirty="0">
                <a:latin typeface="Tahoma"/>
                <a:cs typeface="Tahoma"/>
              </a:rPr>
              <a:t>occupancy2"</a:t>
            </a:r>
            <a:r>
              <a:rPr sz="900" spc="-40" dirty="0">
                <a:latin typeface="Tahoma"/>
                <a:cs typeface="Tahoma"/>
              </a:rPr>
              <a:t>: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130" dirty="0">
                <a:latin typeface="Tahoma"/>
                <a:cs typeface="Tahoma"/>
              </a:rPr>
              <a:t>"{{sensor2}}</a:t>
            </a:r>
            <a:r>
              <a:rPr sz="900" spc="-210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</a:pPr>
            <a:r>
              <a:rPr sz="900" spc="-110" dirty="0">
                <a:latin typeface="Tahoma"/>
                <a:cs typeface="Tahoma"/>
              </a:rPr>
              <a:t>"</a:t>
            </a:r>
            <a:r>
              <a:rPr sz="900" spc="-65" dirty="0">
                <a:latin typeface="Tahoma"/>
                <a:cs typeface="Tahoma"/>
              </a:rPr>
              <a:t>occupancy3"</a:t>
            </a:r>
            <a:r>
              <a:rPr sz="900" spc="-40" dirty="0">
                <a:latin typeface="Tahoma"/>
                <a:cs typeface="Tahoma"/>
              </a:rPr>
              <a:t>: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130" dirty="0">
                <a:latin typeface="Tahoma"/>
                <a:cs typeface="Tahoma"/>
              </a:rPr>
              <a:t>"{{sensor3}}</a:t>
            </a:r>
            <a:r>
              <a:rPr sz="900" spc="-210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</a:pPr>
            <a:r>
              <a:rPr sz="900" spc="-110" dirty="0">
                <a:latin typeface="Tahoma"/>
                <a:cs typeface="Tahoma"/>
              </a:rPr>
              <a:t>"</a:t>
            </a:r>
            <a:r>
              <a:rPr sz="900" spc="-65" dirty="0">
                <a:latin typeface="Tahoma"/>
                <a:cs typeface="Tahoma"/>
              </a:rPr>
              <a:t>occupancy4"</a:t>
            </a:r>
            <a:r>
              <a:rPr sz="900" spc="-40" dirty="0">
                <a:latin typeface="Tahoma"/>
                <a:cs typeface="Tahoma"/>
              </a:rPr>
              <a:t>: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130" dirty="0">
                <a:latin typeface="Tahoma"/>
                <a:cs typeface="Tahoma"/>
              </a:rPr>
              <a:t>"{{sensor4}}"</a:t>
            </a:r>
            <a:endParaRPr sz="9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</a:pPr>
            <a:r>
              <a:rPr sz="900" spc="-295" dirty="0">
                <a:latin typeface="Tahoma"/>
                <a:cs typeface="Tahoma"/>
              </a:rPr>
              <a:t>}</a:t>
            </a:r>
            <a:endParaRPr sz="9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</a:pPr>
            <a:r>
              <a:rPr sz="900" spc="-295" dirty="0">
                <a:latin typeface="Tahoma"/>
                <a:cs typeface="Tahoma"/>
              </a:rPr>
              <a:t>}}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6424" y="1977538"/>
            <a:ext cx="13214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0" dirty="0">
                <a:latin typeface="Tahoma"/>
                <a:cs typeface="Tahoma"/>
              </a:rPr>
              <a:t>Method</a:t>
            </a:r>
            <a:r>
              <a:rPr sz="1700" spc="-170" dirty="0">
                <a:latin typeface="Tahoma"/>
                <a:cs typeface="Tahoma"/>
              </a:rPr>
              <a:t> </a:t>
            </a:r>
            <a:r>
              <a:rPr sz="1700" spc="-70" dirty="0">
                <a:latin typeface="Tahoma"/>
                <a:cs typeface="Tahoma"/>
              </a:rPr>
              <a:t>-GET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6424" y="2496206"/>
            <a:ext cx="1908175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Tahoma"/>
                <a:cs typeface="Tahoma"/>
              </a:rPr>
              <a:t>Response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85" dirty="0">
                <a:latin typeface="Tahoma"/>
                <a:cs typeface="Tahoma"/>
              </a:rPr>
              <a:t>Headers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spc="-295" dirty="0">
                <a:latin typeface="Tahoma"/>
                <a:cs typeface="Tahoma"/>
              </a:rPr>
              <a:t>{</a:t>
            </a:r>
            <a:endParaRPr sz="9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</a:pPr>
            <a:r>
              <a:rPr sz="900" spc="-65" dirty="0">
                <a:latin typeface="Tahoma"/>
                <a:cs typeface="Tahoma"/>
              </a:rPr>
              <a:t>"method":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85" dirty="0">
                <a:latin typeface="Tahoma"/>
                <a:cs typeface="Tahoma"/>
              </a:rPr>
              <a:t>"</a:t>
            </a:r>
            <a:r>
              <a:rPr sz="900" spc="-40" dirty="0">
                <a:latin typeface="Tahoma"/>
                <a:cs typeface="Tahoma"/>
              </a:rPr>
              <a:t>GET</a:t>
            </a:r>
            <a:r>
              <a:rPr sz="900" spc="-130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56515" marR="849630">
              <a:lnSpc>
                <a:spcPct val="100000"/>
              </a:lnSpc>
            </a:pPr>
            <a:r>
              <a:rPr sz="900" spc="-55" dirty="0">
                <a:latin typeface="Tahoma"/>
                <a:cs typeface="Tahoma"/>
              </a:rPr>
              <a:t>"pat</a:t>
            </a:r>
            <a:r>
              <a:rPr sz="900" spc="-100" dirty="0">
                <a:latin typeface="Tahoma"/>
                <a:cs typeface="Tahoma"/>
              </a:rPr>
              <a:t>h</a:t>
            </a:r>
            <a:r>
              <a:rPr sz="900" spc="-75" dirty="0">
                <a:latin typeface="Tahoma"/>
                <a:cs typeface="Tahoma"/>
              </a:rPr>
              <a:t>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155" dirty="0">
                <a:latin typeface="Tahoma"/>
                <a:cs typeface="Tahoma"/>
              </a:rPr>
              <a:t>"</a:t>
            </a:r>
            <a:r>
              <a:rPr sz="900" spc="-229" dirty="0">
                <a:latin typeface="Tahoma"/>
                <a:cs typeface="Tahoma"/>
              </a:rPr>
              <a:t>/</a:t>
            </a:r>
            <a:r>
              <a:rPr sz="900" spc="-55" dirty="0">
                <a:latin typeface="Tahoma"/>
                <a:cs typeface="Tahoma"/>
              </a:rPr>
              <a:t>dat</a:t>
            </a:r>
            <a:r>
              <a:rPr sz="900" spc="-95" dirty="0">
                <a:latin typeface="Tahoma"/>
                <a:cs typeface="Tahoma"/>
              </a:rPr>
              <a:t>a</a:t>
            </a:r>
            <a:r>
              <a:rPr sz="900" spc="-165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  </a:t>
            </a:r>
            <a:r>
              <a:rPr sz="900" spc="-55" dirty="0">
                <a:latin typeface="Tahoma"/>
                <a:cs typeface="Tahoma"/>
              </a:rPr>
              <a:t>"respons</a:t>
            </a:r>
            <a:r>
              <a:rPr sz="900" spc="-105" dirty="0">
                <a:latin typeface="Tahoma"/>
                <a:cs typeface="Tahoma"/>
              </a:rPr>
              <a:t>e</a:t>
            </a:r>
            <a:r>
              <a:rPr sz="900" spc="-75" dirty="0">
                <a:latin typeface="Tahoma"/>
                <a:cs typeface="Tahoma"/>
              </a:rPr>
              <a:t>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190" dirty="0">
                <a:latin typeface="Tahoma"/>
                <a:cs typeface="Tahoma"/>
              </a:rPr>
              <a:t>{  </a:t>
            </a:r>
            <a:r>
              <a:rPr sz="900" spc="-50" dirty="0">
                <a:latin typeface="Tahoma"/>
                <a:cs typeface="Tahoma"/>
              </a:rPr>
              <a:t>"statusCod</a:t>
            </a:r>
            <a:r>
              <a:rPr sz="900" spc="-100" dirty="0">
                <a:latin typeface="Tahoma"/>
                <a:cs typeface="Tahoma"/>
              </a:rPr>
              <a:t>e</a:t>
            </a:r>
            <a:r>
              <a:rPr sz="900" spc="-75" dirty="0">
                <a:latin typeface="Tahoma"/>
                <a:cs typeface="Tahoma"/>
              </a:rPr>
              <a:t>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200,  </a:t>
            </a:r>
            <a:r>
              <a:rPr sz="900" spc="-60" dirty="0">
                <a:latin typeface="Tahoma"/>
                <a:cs typeface="Tahoma"/>
              </a:rPr>
              <a:t>"headers":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295" dirty="0">
                <a:latin typeface="Tahoma"/>
                <a:cs typeface="Tahoma"/>
              </a:rPr>
              <a:t>{</a:t>
            </a:r>
            <a:endParaRPr sz="9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</a:pPr>
            <a:r>
              <a:rPr sz="900" spc="-70" dirty="0">
                <a:latin typeface="Tahoma"/>
                <a:cs typeface="Tahoma"/>
              </a:rPr>
              <a:t>"Content-Type":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"application/json"</a:t>
            </a:r>
            <a:endParaRPr sz="9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</a:pPr>
            <a:r>
              <a:rPr sz="900" spc="-185" dirty="0">
                <a:latin typeface="Tahoma"/>
                <a:cs typeface="Tahoma"/>
              </a:rPr>
              <a:t>},</a:t>
            </a:r>
            <a:endParaRPr sz="9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</a:pPr>
            <a:r>
              <a:rPr sz="900" spc="-60" dirty="0">
                <a:latin typeface="Tahoma"/>
                <a:cs typeface="Tahoma"/>
              </a:rPr>
              <a:t>"body":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295" dirty="0">
                <a:latin typeface="Tahoma"/>
                <a:cs typeface="Tahoma"/>
              </a:rPr>
              <a:t>{</a:t>
            </a:r>
            <a:endParaRPr sz="900">
              <a:latin typeface="Tahoma"/>
              <a:cs typeface="Tahoma"/>
            </a:endParaRPr>
          </a:p>
          <a:p>
            <a:pPr marL="144780" marR="34925">
              <a:lnSpc>
                <a:spcPct val="100000"/>
              </a:lnSpc>
            </a:pPr>
            <a:r>
              <a:rPr sz="900" spc="-75" dirty="0">
                <a:latin typeface="Tahoma"/>
                <a:cs typeface="Tahoma"/>
              </a:rPr>
              <a:t>"messag</a:t>
            </a:r>
            <a:r>
              <a:rPr sz="900" spc="-114" dirty="0">
                <a:latin typeface="Tahoma"/>
                <a:cs typeface="Tahoma"/>
              </a:rPr>
              <a:t>e</a:t>
            </a:r>
            <a:r>
              <a:rPr sz="900" spc="-75" dirty="0">
                <a:latin typeface="Tahoma"/>
                <a:cs typeface="Tahoma"/>
              </a:rPr>
              <a:t>":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"Recei</a:t>
            </a:r>
            <a:r>
              <a:rPr sz="900" spc="-70" dirty="0">
                <a:latin typeface="Tahoma"/>
                <a:cs typeface="Tahoma"/>
              </a:rPr>
              <a:t>v</a:t>
            </a:r>
            <a:r>
              <a:rPr sz="900" spc="-60" dirty="0">
                <a:latin typeface="Tahoma"/>
                <a:cs typeface="Tahoma"/>
              </a:rPr>
              <a:t>e</a:t>
            </a:r>
            <a:r>
              <a:rPr sz="900" spc="-55" dirty="0">
                <a:latin typeface="Tahoma"/>
                <a:cs typeface="Tahoma"/>
              </a:rPr>
              <a:t>d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POST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dat</a:t>
            </a:r>
            <a:r>
              <a:rPr sz="900" spc="-95" dirty="0">
                <a:latin typeface="Tahoma"/>
                <a:cs typeface="Tahoma"/>
              </a:rPr>
              <a:t>a</a:t>
            </a:r>
            <a:r>
              <a:rPr sz="900" spc="-165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  </a:t>
            </a:r>
            <a:r>
              <a:rPr sz="900" spc="-110" dirty="0">
                <a:latin typeface="Tahoma"/>
                <a:cs typeface="Tahoma"/>
              </a:rPr>
              <a:t>"</a:t>
            </a:r>
            <a:r>
              <a:rPr sz="900" spc="-65" dirty="0">
                <a:latin typeface="Tahoma"/>
                <a:cs typeface="Tahoma"/>
              </a:rPr>
              <a:t>occupancy1"</a:t>
            </a:r>
            <a:r>
              <a:rPr sz="900" spc="-40" dirty="0">
                <a:latin typeface="Tahoma"/>
                <a:cs typeface="Tahoma"/>
              </a:rPr>
              <a:t>: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130" dirty="0">
                <a:latin typeface="Tahoma"/>
                <a:cs typeface="Tahoma"/>
              </a:rPr>
              <a:t>"{{sensor1}}</a:t>
            </a:r>
            <a:r>
              <a:rPr sz="900" spc="-210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</a:pPr>
            <a:r>
              <a:rPr sz="900" spc="-110" dirty="0">
                <a:latin typeface="Tahoma"/>
                <a:cs typeface="Tahoma"/>
              </a:rPr>
              <a:t>"</a:t>
            </a:r>
            <a:r>
              <a:rPr sz="900" spc="-65" dirty="0">
                <a:latin typeface="Tahoma"/>
                <a:cs typeface="Tahoma"/>
              </a:rPr>
              <a:t>occupancy2"</a:t>
            </a:r>
            <a:r>
              <a:rPr sz="900" spc="-40" dirty="0">
                <a:latin typeface="Tahoma"/>
                <a:cs typeface="Tahoma"/>
              </a:rPr>
              <a:t>: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130" dirty="0">
                <a:latin typeface="Tahoma"/>
                <a:cs typeface="Tahoma"/>
              </a:rPr>
              <a:t>"{{sensor2}}</a:t>
            </a:r>
            <a:r>
              <a:rPr sz="900" spc="-210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</a:pPr>
            <a:r>
              <a:rPr sz="900" spc="-110" dirty="0">
                <a:latin typeface="Tahoma"/>
                <a:cs typeface="Tahoma"/>
              </a:rPr>
              <a:t>"</a:t>
            </a:r>
            <a:r>
              <a:rPr sz="900" spc="-65" dirty="0">
                <a:latin typeface="Tahoma"/>
                <a:cs typeface="Tahoma"/>
              </a:rPr>
              <a:t>occupancy3"</a:t>
            </a:r>
            <a:r>
              <a:rPr sz="900" spc="-40" dirty="0">
                <a:latin typeface="Tahoma"/>
                <a:cs typeface="Tahoma"/>
              </a:rPr>
              <a:t>: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130" dirty="0">
                <a:latin typeface="Tahoma"/>
                <a:cs typeface="Tahoma"/>
              </a:rPr>
              <a:t>"{{sensor3}}</a:t>
            </a:r>
            <a:r>
              <a:rPr sz="900" spc="-210" dirty="0">
                <a:latin typeface="Tahoma"/>
                <a:cs typeface="Tahoma"/>
              </a:rPr>
              <a:t>"</a:t>
            </a:r>
            <a:r>
              <a:rPr sz="900" spc="-8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</a:pPr>
            <a:r>
              <a:rPr sz="900" spc="-110" dirty="0">
                <a:latin typeface="Tahoma"/>
                <a:cs typeface="Tahoma"/>
              </a:rPr>
              <a:t>"</a:t>
            </a:r>
            <a:r>
              <a:rPr sz="900" spc="-65" dirty="0">
                <a:latin typeface="Tahoma"/>
                <a:cs typeface="Tahoma"/>
              </a:rPr>
              <a:t>occupancy4"</a:t>
            </a:r>
            <a:r>
              <a:rPr sz="900" spc="-40" dirty="0">
                <a:latin typeface="Tahoma"/>
                <a:cs typeface="Tahoma"/>
              </a:rPr>
              <a:t>: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spc="-130" dirty="0">
                <a:latin typeface="Tahoma"/>
                <a:cs typeface="Tahoma"/>
              </a:rPr>
              <a:t>"{{sensor4}}"</a:t>
            </a:r>
            <a:endParaRPr sz="9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</a:pPr>
            <a:r>
              <a:rPr sz="900" spc="-295" dirty="0">
                <a:latin typeface="Tahoma"/>
                <a:cs typeface="Tahoma"/>
              </a:rPr>
              <a:t>}</a:t>
            </a:r>
            <a:endParaRPr sz="9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</a:pPr>
            <a:r>
              <a:rPr sz="900" spc="-295" dirty="0">
                <a:latin typeface="Tahoma"/>
                <a:cs typeface="Tahoma"/>
              </a:rPr>
              <a:t>}}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400" y="2009479"/>
            <a:ext cx="170370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0" dirty="0">
                <a:latin typeface="Tahoma"/>
                <a:cs typeface="Tahoma"/>
              </a:rPr>
              <a:t>Method</a:t>
            </a:r>
            <a:r>
              <a:rPr sz="1700" spc="-170" dirty="0">
                <a:latin typeface="Tahoma"/>
                <a:cs typeface="Tahoma"/>
              </a:rPr>
              <a:t> </a:t>
            </a:r>
            <a:r>
              <a:rPr sz="1700" spc="-70" dirty="0">
                <a:latin typeface="Tahoma"/>
                <a:cs typeface="Tahoma"/>
              </a:rPr>
              <a:t>-GET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600" spc="-110" dirty="0">
                <a:latin typeface="Tahoma"/>
                <a:cs typeface="Tahoma"/>
              </a:rPr>
              <a:t>Response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85" dirty="0">
                <a:latin typeface="Tahoma"/>
                <a:cs typeface="Tahoma"/>
              </a:rPr>
              <a:t>Headers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2936250"/>
            <a:ext cx="1943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Tahoma"/>
                <a:cs typeface="Tahoma"/>
              </a:rPr>
              <a:t>{"Occupancy1:occupancy1"}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Tahoma"/>
                <a:cs typeface="Tahoma"/>
              </a:rPr>
              <a:t>{"Occupancy2:occupancy2"}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Tahoma"/>
                <a:cs typeface="Tahoma"/>
              </a:rPr>
              <a:t>{"Occupancy3:occupancy3"}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Tahoma"/>
                <a:cs typeface="Tahoma"/>
              </a:rPr>
              <a:t>{"Occupancy4:occupancy4"}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471" y="1200150"/>
            <a:ext cx="1583055" cy="2641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120" dirty="0"/>
              <a:t>U</a:t>
            </a:r>
            <a:r>
              <a:rPr sz="1600" spc="125" dirty="0"/>
              <a:t>sage</a:t>
            </a:r>
            <a:r>
              <a:rPr sz="1600" spc="-90" dirty="0"/>
              <a:t> </a:t>
            </a:r>
            <a:r>
              <a:rPr sz="1600" spc="145" dirty="0"/>
              <a:t>S</a:t>
            </a:r>
            <a:r>
              <a:rPr sz="1600" spc="135" dirty="0"/>
              <a:t>c</a:t>
            </a:r>
            <a:r>
              <a:rPr sz="1600" spc="25" dirty="0"/>
              <a:t>enario</a:t>
            </a:r>
            <a:endParaRPr sz="1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98170" marR="204470">
              <a:lnSpc>
                <a:spcPts val="1520"/>
              </a:lnSpc>
              <a:spcBef>
                <a:spcPts val="215"/>
              </a:spcBef>
              <a:buAutoNum type="arabicPlain"/>
              <a:tabLst>
                <a:tab pos="735330" algn="l"/>
              </a:tabLst>
            </a:pPr>
            <a:r>
              <a:rPr spc="-220" dirty="0"/>
              <a:t>-</a:t>
            </a:r>
            <a:r>
              <a:rPr spc="-195" dirty="0"/>
              <a:t> </a:t>
            </a:r>
            <a:r>
              <a:rPr dirty="0"/>
              <a:t>Sensor</a:t>
            </a:r>
            <a:r>
              <a:rPr spc="5" dirty="0"/>
              <a:t> </a:t>
            </a:r>
            <a:r>
              <a:rPr spc="-5" dirty="0"/>
              <a:t>Installation:</a:t>
            </a:r>
            <a:r>
              <a:rPr spc="5" dirty="0"/>
              <a:t> </a:t>
            </a:r>
            <a:r>
              <a:rPr spc="-10" dirty="0"/>
              <a:t>Install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ultrasonic</a:t>
            </a:r>
            <a:r>
              <a:rPr spc="5" dirty="0"/>
              <a:t> </a:t>
            </a:r>
            <a:r>
              <a:rPr dirty="0"/>
              <a:t>sensors</a:t>
            </a:r>
            <a:r>
              <a:rPr spc="5" dirty="0"/>
              <a:t> </a:t>
            </a:r>
            <a:r>
              <a:rPr dirty="0"/>
              <a:t>at</a:t>
            </a:r>
            <a:r>
              <a:rPr spc="5" dirty="0"/>
              <a:t> </a:t>
            </a:r>
            <a:r>
              <a:rPr spc="-5" dirty="0"/>
              <a:t>strategic</a:t>
            </a:r>
            <a:r>
              <a:rPr spc="5" dirty="0"/>
              <a:t> </a:t>
            </a:r>
            <a:r>
              <a:rPr dirty="0"/>
              <a:t>locations</a:t>
            </a:r>
            <a:r>
              <a:rPr spc="5" dirty="0"/>
              <a:t> </a:t>
            </a:r>
            <a:r>
              <a:rPr spc="-10" dirty="0"/>
              <a:t>within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parking </a:t>
            </a:r>
            <a:r>
              <a:rPr spc="-310" dirty="0"/>
              <a:t> </a:t>
            </a:r>
            <a:r>
              <a:rPr dirty="0"/>
              <a:t>lot, </a:t>
            </a:r>
            <a:r>
              <a:rPr spc="-5" dirty="0"/>
              <a:t>ensuring</a:t>
            </a:r>
            <a:r>
              <a:rPr dirty="0"/>
              <a:t> comprehensive coverage </a:t>
            </a:r>
            <a:r>
              <a:rPr spc="20" dirty="0"/>
              <a:t>of</a:t>
            </a:r>
            <a:r>
              <a:rPr dirty="0"/>
              <a:t> the </a:t>
            </a:r>
            <a:r>
              <a:rPr spc="-5" dirty="0"/>
              <a:t>parking</a:t>
            </a:r>
            <a:r>
              <a:rPr spc="5" dirty="0"/>
              <a:t> </a:t>
            </a:r>
            <a:r>
              <a:rPr dirty="0"/>
              <a:t>area.</a:t>
            </a:r>
          </a:p>
          <a:p>
            <a:pPr marL="585470">
              <a:lnSpc>
                <a:spcPct val="100000"/>
              </a:lnSpc>
              <a:spcBef>
                <a:spcPts val="5"/>
              </a:spcBef>
              <a:buClr>
                <a:srgbClr val="1B1E21"/>
              </a:buClr>
              <a:buFont typeface="Roboto"/>
              <a:buAutoNum type="arabicPlain"/>
            </a:pPr>
            <a:endParaRPr sz="1250"/>
          </a:p>
          <a:p>
            <a:pPr marL="598170" marR="380365">
              <a:lnSpc>
                <a:spcPts val="1520"/>
              </a:lnSpc>
              <a:buAutoNum type="arabicPlain"/>
              <a:tabLst>
                <a:tab pos="735330" algn="l"/>
              </a:tabLst>
            </a:pPr>
            <a:r>
              <a:rPr spc="-220" dirty="0"/>
              <a:t>-</a:t>
            </a:r>
            <a:r>
              <a:rPr spc="-200" dirty="0"/>
              <a:t> </a:t>
            </a:r>
            <a:r>
              <a:rPr spc="-5" dirty="0"/>
              <a:t>Raspberry</a:t>
            </a:r>
            <a:r>
              <a:rPr spc="5" dirty="0"/>
              <a:t> </a:t>
            </a:r>
            <a:r>
              <a:rPr dirty="0"/>
              <a:t>Pi</a:t>
            </a:r>
            <a:r>
              <a:rPr spc="5" dirty="0"/>
              <a:t> Pico </a:t>
            </a:r>
            <a:r>
              <a:rPr spc="-5" dirty="0"/>
              <a:t>Integration:</a:t>
            </a:r>
            <a:r>
              <a:rPr spc="5" dirty="0"/>
              <a:t> Connect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ultrasonic</a:t>
            </a:r>
            <a:r>
              <a:rPr dirty="0"/>
              <a:t> sensors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Raspberry</a:t>
            </a:r>
            <a:r>
              <a:rPr spc="10" dirty="0"/>
              <a:t> </a:t>
            </a:r>
            <a:r>
              <a:rPr dirty="0"/>
              <a:t>Pi</a:t>
            </a:r>
            <a:r>
              <a:rPr spc="5" dirty="0"/>
              <a:t> </a:t>
            </a:r>
            <a:r>
              <a:rPr dirty="0"/>
              <a:t>Pico, </a:t>
            </a:r>
            <a:r>
              <a:rPr spc="-310" dirty="0"/>
              <a:t> </a:t>
            </a:r>
            <a:r>
              <a:rPr spc="-5" dirty="0"/>
              <a:t>ensuring</a:t>
            </a:r>
            <a:r>
              <a:rPr dirty="0"/>
              <a:t> the</a:t>
            </a:r>
            <a:r>
              <a:rPr spc="5" dirty="0"/>
              <a:t> </a:t>
            </a:r>
            <a:r>
              <a:rPr dirty="0"/>
              <a:t>correct mapping</a:t>
            </a:r>
            <a:r>
              <a:rPr spc="5" dirty="0"/>
              <a:t> </a:t>
            </a:r>
            <a:r>
              <a:rPr spc="20" dirty="0"/>
              <a:t>of</a:t>
            </a:r>
            <a:r>
              <a:rPr spc="5" dirty="0"/>
              <a:t> </a:t>
            </a:r>
            <a:r>
              <a:rPr spc="-5" dirty="0"/>
              <a:t>trigger</a:t>
            </a:r>
            <a:r>
              <a:rPr dirty="0"/>
              <a:t> and</a:t>
            </a:r>
            <a:r>
              <a:rPr spc="5" dirty="0"/>
              <a:t> echo</a:t>
            </a:r>
            <a:r>
              <a:rPr dirty="0"/>
              <a:t> </a:t>
            </a:r>
            <a:r>
              <a:rPr spc="-5" dirty="0"/>
              <a:t>pins</a:t>
            </a:r>
            <a:r>
              <a:rPr spc="10" dirty="0"/>
              <a:t> </a:t>
            </a:r>
            <a:r>
              <a:rPr spc="5" dirty="0"/>
              <a:t>as </a:t>
            </a:r>
            <a:r>
              <a:rPr spc="-5" dirty="0"/>
              <a:t>outlined</a:t>
            </a:r>
            <a:r>
              <a:rPr dirty="0"/>
              <a:t> </a:t>
            </a:r>
            <a:r>
              <a:rPr spc="-10" dirty="0"/>
              <a:t>in</a:t>
            </a:r>
            <a:r>
              <a:rPr spc="5" dirty="0"/>
              <a:t> </a:t>
            </a:r>
            <a:r>
              <a:rPr dirty="0"/>
              <a:t>the </a:t>
            </a:r>
            <a:r>
              <a:rPr spc="-5" dirty="0"/>
              <a:t>script.</a:t>
            </a:r>
          </a:p>
          <a:p>
            <a:pPr marL="585470">
              <a:lnSpc>
                <a:spcPct val="100000"/>
              </a:lnSpc>
              <a:spcBef>
                <a:spcPts val="10"/>
              </a:spcBef>
              <a:buClr>
                <a:srgbClr val="1B1E21"/>
              </a:buClr>
              <a:buFont typeface="Roboto"/>
              <a:buAutoNum type="arabicPlain"/>
            </a:pPr>
            <a:endParaRPr sz="1250"/>
          </a:p>
          <a:p>
            <a:pPr marL="598170" marR="93345">
              <a:lnSpc>
                <a:spcPts val="1520"/>
              </a:lnSpc>
              <a:buAutoNum type="arabicPlain"/>
              <a:tabLst>
                <a:tab pos="735330" algn="l"/>
              </a:tabLst>
            </a:pPr>
            <a:r>
              <a:rPr spc="-220" dirty="0"/>
              <a:t>-</a:t>
            </a:r>
            <a:r>
              <a:rPr spc="-200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5" dirty="0"/>
              <a:t>Collection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Transmission:</a:t>
            </a:r>
            <a:r>
              <a:rPr spc="5" dirty="0"/>
              <a:t> </a:t>
            </a:r>
            <a:r>
              <a:rPr spc="-10" dirty="0"/>
              <a:t>Run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script</a:t>
            </a:r>
            <a:r>
              <a:rPr spc="5" dirty="0"/>
              <a:t> on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Raspberry</a:t>
            </a:r>
            <a:r>
              <a:rPr spc="10" dirty="0"/>
              <a:t> </a:t>
            </a:r>
            <a:r>
              <a:rPr dirty="0"/>
              <a:t>Pi</a:t>
            </a:r>
            <a:r>
              <a:rPr spc="5" dirty="0"/>
              <a:t> Pico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collect</a:t>
            </a:r>
            <a:r>
              <a:rPr spc="5" dirty="0"/>
              <a:t> </a:t>
            </a:r>
            <a:r>
              <a:rPr dirty="0"/>
              <a:t>and </a:t>
            </a:r>
            <a:r>
              <a:rPr spc="5" dirty="0"/>
              <a:t> process</a:t>
            </a:r>
            <a:r>
              <a:rPr dirty="0"/>
              <a:t> </a:t>
            </a:r>
            <a:r>
              <a:rPr spc="-25" dirty="0"/>
              <a:t>real-time</a:t>
            </a:r>
            <a:r>
              <a:rPr spc="5" dirty="0"/>
              <a:t> </a:t>
            </a:r>
            <a:r>
              <a:rPr dirty="0"/>
              <a:t>occupancy</a:t>
            </a:r>
            <a:r>
              <a:rPr spc="5" dirty="0"/>
              <a:t> </a:t>
            </a:r>
            <a:r>
              <a:rPr dirty="0"/>
              <a:t>data.</a:t>
            </a:r>
            <a:r>
              <a:rPr spc="-20" dirty="0"/>
              <a:t> </a:t>
            </a:r>
            <a:r>
              <a:rPr spc="5" dirty="0"/>
              <a:t>The </a:t>
            </a:r>
            <a:r>
              <a:rPr spc="-5" dirty="0"/>
              <a:t>script</a:t>
            </a:r>
            <a:r>
              <a:rPr spc="5" dirty="0"/>
              <a:t> measures</a:t>
            </a:r>
            <a:r>
              <a:rPr dirty="0"/>
              <a:t> the</a:t>
            </a:r>
            <a:r>
              <a:rPr spc="5" dirty="0"/>
              <a:t> </a:t>
            </a:r>
            <a:r>
              <a:rPr dirty="0"/>
              <a:t>distance</a:t>
            </a:r>
            <a:r>
              <a:rPr spc="5" dirty="0"/>
              <a:t> between</a:t>
            </a:r>
            <a:r>
              <a:rPr spc="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sensor</a:t>
            </a:r>
            <a:r>
              <a:rPr spc="5" dirty="0"/>
              <a:t> </a:t>
            </a:r>
            <a:r>
              <a:rPr dirty="0"/>
              <a:t>and </a:t>
            </a:r>
            <a:r>
              <a:rPr spc="5" dirty="0"/>
              <a:t> </a:t>
            </a:r>
            <a:r>
              <a:rPr spc="-15" dirty="0"/>
              <a:t>any</a:t>
            </a:r>
            <a:r>
              <a:rPr dirty="0"/>
              <a:t> </a:t>
            </a:r>
            <a:r>
              <a:rPr spc="5" dirty="0"/>
              <a:t>parked </a:t>
            </a:r>
            <a:r>
              <a:rPr dirty="0"/>
              <a:t>vehicle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sends</a:t>
            </a:r>
            <a:r>
              <a:rPr spc="5" dirty="0"/>
              <a:t> </a:t>
            </a:r>
            <a:r>
              <a:rPr spc="-10" dirty="0"/>
              <a:t>this</a:t>
            </a:r>
            <a:r>
              <a:rPr spc="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cloud</a:t>
            </a:r>
            <a:r>
              <a:rPr spc="5" dirty="0"/>
              <a:t> platform</a:t>
            </a:r>
            <a:r>
              <a:rPr spc="10" dirty="0"/>
              <a:t> </a:t>
            </a:r>
            <a:r>
              <a:rPr spc="-10" dirty="0"/>
              <a:t>through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Beeceptor </a:t>
            </a:r>
            <a:r>
              <a:rPr dirty="0"/>
              <a:t>endpoint.</a:t>
            </a:r>
          </a:p>
          <a:p>
            <a:pPr marL="585470">
              <a:lnSpc>
                <a:spcPct val="100000"/>
              </a:lnSpc>
              <a:spcBef>
                <a:spcPts val="5"/>
              </a:spcBef>
              <a:buClr>
                <a:srgbClr val="1B1E21"/>
              </a:buClr>
              <a:buFont typeface="Roboto"/>
              <a:buAutoNum type="arabicPlain"/>
            </a:pPr>
            <a:endParaRPr sz="1250"/>
          </a:p>
          <a:p>
            <a:pPr marL="598170" marR="5080">
              <a:lnSpc>
                <a:spcPts val="1520"/>
              </a:lnSpc>
              <a:spcBef>
                <a:spcPts val="5"/>
              </a:spcBef>
              <a:buAutoNum type="arabicPlain"/>
              <a:tabLst>
                <a:tab pos="735330" algn="l"/>
              </a:tabLst>
            </a:pPr>
            <a:r>
              <a:rPr spc="-220" dirty="0"/>
              <a:t>-</a:t>
            </a:r>
            <a:r>
              <a:rPr spc="-200" dirty="0"/>
              <a:t> </a:t>
            </a:r>
            <a:r>
              <a:rPr spc="-15" dirty="0"/>
              <a:t>Cloud-Based</a:t>
            </a:r>
            <a:r>
              <a:rPr spc="5" dirty="0"/>
              <a:t> </a:t>
            </a:r>
            <a:r>
              <a:rPr spc="-5" dirty="0"/>
              <a:t>Analysis:</a:t>
            </a:r>
            <a:r>
              <a:rPr spc="5" dirty="0"/>
              <a:t> </a:t>
            </a:r>
            <a:r>
              <a:rPr dirty="0"/>
              <a:t>Receive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occupancy</a:t>
            </a:r>
            <a:r>
              <a:rPr spc="5" dirty="0"/>
              <a:t> </a:t>
            </a:r>
            <a:r>
              <a:rPr dirty="0"/>
              <a:t>data</a:t>
            </a:r>
            <a:r>
              <a:rPr spc="5" dirty="0"/>
              <a:t> on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cloud</a:t>
            </a:r>
            <a:r>
              <a:rPr spc="5" dirty="0"/>
              <a:t> platform,</a:t>
            </a:r>
            <a:r>
              <a:rPr spc="10" dirty="0"/>
              <a:t> </a:t>
            </a:r>
            <a:r>
              <a:rPr spc="-5" dirty="0"/>
              <a:t>enabling</a:t>
            </a:r>
            <a:r>
              <a:rPr spc="10" dirty="0"/>
              <a:t> </a:t>
            </a:r>
            <a:r>
              <a:rPr dirty="0"/>
              <a:t>parking </a:t>
            </a:r>
            <a:r>
              <a:rPr spc="5" dirty="0"/>
              <a:t> </a:t>
            </a:r>
            <a:r>
              <a:rPr dirty="0"/>
              <a:t>lot </a:t>
            </a:r>
            <a:r>
              <a:rPr spc="5" dirty="0"/>
              <a:t>managers </a:t>
            </a:r>
            <a:r>
              <a:rPr dirty="0"/>
              <a:t>to monitor</a:t>
            </a:r>
            <a:r>
              <a:rPr spc="5" dirty="0"/>
              <a:t> </a:t>
            </a:r>
            <a:r>
              <a:rPr dirty="0"/>
              <a:t>and </a:t>
            </a:r>
            <a:r>
              <a:rPr spc="-5" dirty="0"/>
              <a:t>analyze</a:t>
            </a:r>
            <a:r>
              <a:rPr spc="5" dirty="0"/>
              <a:t> </a:t>
            </a:r>
            <a:r>
              <a:rPr spc="-5" dirty="0"/>
              <a:t>parking</a:t>
            </a:r>
            <a:r>
              <a:rPr spc="10" dirty="0"/>
              <a:t> </a:t>
            </a:r>
            <a:r>
              <a:rPr spc="5" dirty="0"/>
              <a:t>space</a:t>
            </a:r>
            <a:r>
              <a:rPr dirty="0"/>
              <a:t> </a:t>
            </a:r>
            <a:r>
              <a:rPr spc="-5" dirty="0"/>
              <a:t>utilization</a:t>
            </a:r>
            <a:r>
              <a:rPr spc="5" dirty="0"/>
              <a:t> </a:t>
            </a:r>
            <a:r>
              <a:rPr spc="-5" dirty="0"/>
              <a:t>trends.</a:t>
            </a:r>
            <a:r>
              <a:rPr spc="-25" dirty="0"/>
              <a:t> </a:t>
            </a:r>
            <a:r>
              <a:rPr spc="-5" dirty="0"/>
              <a:t>This</a:t>
            </a:r>
            <a:r>
              <a:rPr spc="5" dirty="0"/>
              <a:t> </a:t>
            </a:r>
            <a:r>
              <a:rPr dirty="0"/>
              <a:t>data can</a:t>
            </a:r>
            <a:r>
              <a:rPr spc="5" dirty="0"/>
              <a:t> </a:t>
            </a:r>
            <a:r>
              <a:rPr spc="10" dirty="0"/>
              <a:t>be </a:t>
            </a:r>
            <a:r>
              <a:rPr spc="5" dirty="0"/>
              <a:t>used</a:t>
            </a:r>
            <a:r>
              <a:rPr dirty="0"/>
              <a:t> to </a:t>
            </a:r>
            <a:r>
              <a:rPr spc="-305" dirty="0"/>
              <a:t> </a:t>
            </a:r>
            <a:r>
              <a:rPr spc="-5" dirty="0"/>
              <a:t>identify</a:t>
            </a:r>
            <a:r>
              <a:rPr spc="10" dirty="0"/>
              <a:t> </a:t>
            </a:r>
            <a:r>
              <a:rPr spc="-5" dirty="0"/>
              <a:t>parking</a:t>
            </a:r>
            <a:r>
              <a:rPr spc="15" dirty="0"/>
              <a:t> </a:t>
            </a:r>
            <a:r>
              <a:rPr spc="-5" dirty="0"/>
              <a:t>patterns,</a:t>
            </a:r>
            <a:r>
              <a:rPr spc="15" dirty="0"/>
              <a:t> </a:t>
            </a:r>
            <a:r>
              <a:rPr dirty="0"/>
              <a:t>optimize</a:t>
            </a:r>
            <a:r>
              <a:rPr spc="10" dirty="0"/>
              <a:t> </a:t>
            </a:r>
            <a:r>
              <a:rPr spc="-5" dirty="0"/>
              <a:t>parking</a:t>
            </a:r>
            <a:r>
              <a:rPr spc="20" dirty="0"/>
              <a:t> </a:t>
            </a:r>
            <a:r>
              <a:rPr dirty="0"/>
              <a:t>allocation,</a:t>
            </a:r>
            <a:r>
              <a:rPr spc="1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provide</a:t>
            </a:r>
            <a:r>
              <a:rPr spc="10" dirty="0"/>
              <a:t> </a:t>
            </a:r>
            <a:r>
              <a:rPr spc="-25" dirty="0"/>
              <a:t>real-time</a:t>
            </a:r>
            <a:r>
              <a:rPr spc="10" dirty="0"/>
              <a:t> </a:t>
            </a:r>
            <a:r>
              <a:rPr spc="-5" dirty="0"/>
              <a:t>parking</a:t>
            </a:r>
            <a:r>
              <a:rPr spc="20" dirty="0"/>
              <a:t> </a:t>
            </a:r>
            <a:r>
              <a:rPr spc="-10" dirty="0"/>
              <a:t>availability </a:t>
            </a:r>
            <a:r>
              <a:rPr spc="-5" dirty="0"/>
              <a:t> </a:t>
            </a:r>
            <a:r>
              <a:rPr dirty="0"/>
              <a:t>updates</a:t>
            </a:r>
            <a:r>
              <a:rPr spc="-5" dirty="0"/>
              <a:t> </a:t>
            </a:r>
            <a:r>
              <a:rPr dirty="0"/>
              <a:t>to </a:t>
            </a:r>
            <a:r>
              <a:rPr spc="-5" dirty="0"/>
              <a:t>users.</a:t>
            </a:r>
          </a:p>
          <a:p>
            <a:pPr marL="585470">
              <a:lnSpc>
                <a:spcPct val="100000"/>
              </a:lnSpc>
              <a:buClr>
                <a:srgbClr val="1B1E21"/>
              </a:buClr>
              <a:buFont typeface="Roboto"/>
              <a:buAutoNum type="arabicPlain"/>
            </a:pPr>
            <a:endParaRPr sz="1250"/>
          </a:p>
          <a:p>
            <a:pPr marL="598170" marR="454659">
              <a:lnSpc>
                <a:spcPts val="1520"/>
              </a:lnSpc>
              <a:buAutoNum type="arabicPlain"/>
              <a:tabLst>
                <a:tab pos="735330" algn="l"/>
              </a:tabLst>
            </a:pPr>
            <a:r>
              <a:rPr spc="-220" dirty="0"/>
              <a:t>-</a:t>
            </a:r>
            <a:r>
              <a:rPr spc="-195" dirty="0"/>
              <a:t> </a:t>
            </a:r>
            <a:r>
              <a:rPr spc="5" dirty="0"/>
              <a:t>Optimized</a:t>
            </a:r>
            <a:r>
              <a:rPr dirty="0"/>
              <a:t> </a:t>
            </a:r>
            <a:r>
              <a:rPr spc="-5" dirty="0"/>
              <a:t>Parking</a:t>
            </a:r>
            <a:r>
              <a:rPr dirty="0"/>
              <a:t> </a:t>
            </a:r>
            <a:r>
              <a:rPr spc="5" dirty="0"/>
              <a:t>Experience: With </a:t>
            </a:r>
            <a:r>
              <a:rPr spc="-25" dirty="0"/>
              <a:t>real-time</a:t>
            </a:r>
            <a:r>
              <a:rPr spc="5" dirty="0"/>
              <a:t> </a:t>
            </a:r>
            <a:r>
              <a:rPr dirty="0"/>
              <a:t>occupancy data,</a:t>
            </a:r>
            <a:r>
              <a:rPr spc="5" dirty="0"/>
              <a:t> </a:t>
            </a:r>
            <a:r>
              <a:rPr dirty="0"/>
              <a:t>users can</a:t>
            </a:r>
            <a:r>
              <a:rPr spc="5" dirty="0"/>
              <a:t> </a:t>
            </a:r>
            <a:r>
              <a:rPr spc="-5" dirty="0"/>
              <a:t>easily</a:t>
            </a:r>
            <a:r>
              <a:rPr dirty="0"/>
              <a:t> </a:t>
            </a:r>
            <a:r>
              <a:rPr spc="5" dirty="0"/>
              <a:t>locate </a:t>
            </a:r>
            <a:r>
              <a:rPr spc="-310" dirty="0"/>
              <a:t> </a:t>
            </a:r>
            <a:r>
              <a:rPr spc="-5" dirty="0"/>
              <a:t>available</a:t>
            </a:r>
            <a:r>
              <a:rPr dirty="0"/>
              <a:t> </a:t>
            </a:r>
            <a:r>
              <a:rPr spc="-5" dirty="0"/>
              <a:t>parking</a:t>
            </a:r>
            <a:r>
              <a:rPr spc="5" dirty="0"/>
              <a:t> spaces, </a:t>
            </a:r>
            <a:r>
              <a:rPr spc="-5" dirty="0"/>
              <a:t>reducing</a:t>
            </a:r>
            <a:r>
              <a:rPr dirty="0"/>
              <a:t> the</a:t>
            </a:r>
            <a:r>
              <a:rPr spc="5" dirty="0"/>
              <a:t> time</a:t>
            </a:r>
            <a:r>
              <a:rPr dirty="0"/>
              <a:t> spent </a:t>
            </a:r>
            <a:r>
              <a:rPr spc="-5" dirty="0"/>
              <a:t>searching</a:t>
            </a:r>
            <a:r>
              <a:rPr spc="5" dirty="0"/>
              <a:t> </a:t>
            </a:r>
            <a:r>
              <a:rPr spc="10" dirty="0"/>
              <a:t>for</a:t>
            </a:r>
            <a:r>
              <a:rPr spc="5" dirty="0"/>
              <a:t> </a:t>
            </a:r>
            <a:r>
              <a:rPr dirty="0"/>
              <a:t>parking.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599" y="471862"/>
            <a:ext cx="353504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10" dirty="0"/>
              <a:t>Basic</a:t>
            </a:r>
            <a:r>
              <a:rPr spc="-135" dirty="0"/>
              <a:t> </a:t>
            </a:r>
            <a:r>
              <a:rPr spc="125" dirty="0"/>
              <a:t>d</a:t>
            </a:r>
            <a:r>
              <a:rPr spc="110" dirty="0"/>
              <a:t>e</a:t>
            </a:r>
            <a:r>
              <a:rPr spc="45" dirty="0"/>
              <a:t>tails</a:t>
            </a:r>
            <a:r>
              <a:rPr spc="-135" dirty="0"/>
              <a:t> </a:t>
            </a:r>
            <a:r>
              <a:rPr spc="100" dirty="0"/>
              <a:t>o</a:t>
            </a:r>
            <a:r>
              <a:rPr spc="15" dirty="0"/>
              <a:t>f</a:t>
            </a:r>
            <a:r>
              <a:rPr spc="-180" dirty="0"/>
              <a:t> </a:t>
            </a:r>
            <a:r>
              <a:rPr spc="35" dirty="0"/>
              <a:t>the</a:t>
            </a:r>
            <a:r>
              <a:rPr spc="-135" dirty="0"/>
              <a:t> </a:t>
            </a:r>
            <a:r>
              <a:rPr spc="-35" dirty="0"/>
              <a:t>t</a:t>
            </a:r>
            <a:r>
              <a:rPr spc="130" dirty="0"/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5" y="1572400"/>
            <a:ext cx="8298815" cy="305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 MT"/>
                <a:cs typeface="Arial MT"/>
              </a:rPr>
              <a:t>Team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Proj_224089_Team1</a:t>
            </a:r>
            <a:endParaRPr sz="2000">
              <a:latin typeface="Arial MT"/>
              <a:cs typeface="Arial MT"/>
            </a:endParaRPr>
          </a:p>
          <a:p>
            <a:pPr marL="12700" marR="5003800">
              <a:lnSpc>
                <a:spcPct val="200000"/>
              </a:lnSpc>
            </a:pPr>
            <a:r>
              <a:rPr sz="2000" spc="-60" dirty="0">
                <a:latin typeface="Arial MT"/>
                <a:cs typeface="Arial MT"/>
              </a:rPr>
              <a:t>Team </a:t>
            </a:r>
            <a:r>
              <a:rPr sz="2000" spc="-5" dirty="0">
                <a:latin typeface="Arial MT"/>
                <a:cs typeface="Arial MT"/>
              </a:rPr>
              <a:t>Based </a:t>
            </a:r>
            <a:r>
              <a:rPr sz="2000" dirty="0">
                <a:latin typeface="Arial MT"/>
                <a:cs typeface="Arial MT"/>
              </a:rPr>
              <a:t>: </a:t>
            </a:r>
            <a:r>
              <a:rPr sz="2000" spc="-5" dirty="0">
                <a:latin typeface="Arial MT"/>
                <a:cs typeface="Arial MT"/>
              </a:rPr>
              <a:t>Smart Parking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Team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Leader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Manivannan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2000" spc="-5" dirty="0">
                <a:latin typeface="Arial MT"/>
                <a:cs typeface="Arial MT"/>
              </a:rPr>
              <a:t>Institution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Chendu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College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Engineering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Technology 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Theme: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Real-time Occupancy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 Data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Monitoring</a:t>
            </a:r>
            <a:r>
              <a:rPr sz="1900" spc="-5" dirty="0">
                <a:latin typeface="Arial MT"/>
                <a:cs typeface="Arial MT"/>
              </a:rPr>
              <a:t> and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Transmission</a:t>
            </a:r>
            <a:r>
              <a:rPr sz="1900" spc="-5" dirty="0">
                <a:latin typeface="Arial MT"/>
                <a:cs typeface="Arial MT"/>
              </a:rPr>
              <a:t> to</a:t>
            </a:r>
            <a:endParaRPr sz="1900">
              <a:latin typeface="Arial MT"/>
              <a:cs typeface="Arial MT"/>
            </a:endParaRPr>
          </a:p>
          <a:p>
            <a:pPr marL="948055">
              <a:lnSpc>
                <a:spcPct val="100000"/>
              </a:lnSpc>
            </a:pPr>
            <a:r>
              <a:rPr sz="1900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200150"/>
            <a:ext cx="24384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10" dirty="0">
                <a:solidFill>
                  <a:srgbClr val="444654"/>
                </a:solidFill>
                <a:latin typeface="Roboto"/>
                <a:cs typeface="Roboto"/>
              </a:rPr>
              <a:t>Introduction:</a:t>
            </a:r>
            <a:endParaRPr sz="215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2462" rIns="0" bIns="0" rtlCol="0">
            <a:spAutoFit/>
          </a:bodyPr>
          <a:lstStyle/>
          <a:p>
            <a:pPr marL="66675" marR="5080">
              <a:lnSpc>
                <a:spcPct val="114999"/>
              </a:lnSpc>
              <a:spcBef>
                <a:spcPts val="100"/>
              </a:spcBef>
            </a:pPr>
            <a:r>
              <a:rPr sz="2400" spc="45" dirty="0">
                <a:solidFill>
                  <a:srgbClr val="4C1130"/>
                </a:solidFill>
              </a:rPr>
              <a:t>A </a:t>
            </a:r>
            <a:r>
              <a:rPr sz="2400" spc="-15" dirty="0">
                <a:solidFill>
                  <a:srgbClr val="4C1130"/>
                </a:solidFill>
              </a:rPr>
              <a:t>simple </a:t>
            </a:r>
            <a:r>
              <a:rPr sz="2400" spc="-20" dirty="0">
                <a:solidFill>
                  <a:srgbClr val="4C1130"/>
                </a:solidFill>
              </a:rPr>
              <a:t>implementation </a:t>
            </a:r>
            <a:r>
              <a:rPr sz="2400" spc="20" dirty="0">
                <a:solidFill>
                  <a:srgbClr val="4C1130"/>
                </a:solidFill>
              </a:rPr>
              <a:t>of </a:t>
            </a:r>
            <a:r>
              <a:rPr sz="2400" spc="-15" dirty="0">
                <a:solidFill>
                  <a:srgbClr val="4C1130"/>
                </a:solidFill>
              </a:rPr>
              <a:t>a </a:t>
            </a:r>
            <a:r>
              <a:rPr sz="2400" spc="-20" dirty="0">
                <a:solidFill>
                  <a:srgbClr val="4C1130"/>
                </a:solidFill>
              </a:rPr>
              <a:t>sensor data collection </a:t>
            </a:r>
            <a:r>
              <a:rPr sz="2400" spc="-15" dirty="0">
                <a:solidFill>
                  <a:srgbClr val="4C1130"/>
                </a:solidFill>
              </a:rPr>
              <a:t> </a:t>
            </a:r>
            <a:r>
              <a:rPr sz="2400" spc="-25" dirty="0">
                <a:solidFill>
                  <a:srgbClr val="4C1130"/>
                </a:solidFill>
              </a:rPr>
              <a:t>system</a:t>
            </a:r>
            <a:r>
              <a:rPr sz="2400" spc="-10" dirty="0">
                <a:solidFill>
                  <a:srgbClr val="4C1130"/>
                </a:solidFill>
              </a:rPr>
              <a:t> </a:t>
            </a:r>
            <a:r>
              <a:rPr sz="2400" spc="-35" dirty="0">
                <a:solidFill>
                  <a:srgbClr val="4C1130"/>
                </a:solidFill>
              </a:rPr>
              <a:t>using</a:t>
            </a:r>
            <a:r>
              <a:rPr sz="2400" spc="-5" dirty="0">
                <a:solidFill>
                  <a:srgbClr val="4C1130"/>
                </a:solidFill>
              </a:rPr>
              <a:t> </a:t>
            </a:r>
            <a:r>
              <a:rPr sz="2400" spc="-30" dirty="0">
                <a:solidFill>
                  <a:srgbClr val="4C1130"/>
                </a:solidFill>
              </a:rPr>
              <a:t>Raspberry</a:t>
            </a:r>
            <a:r>
              <a:rPr sz="2400" spc="-5" dirty="0">
                <a:solidFill>
                  <a:srgbClr val="4C1130"/>
                </a:solidFill>
              </a:rPr>
              <a:t> </a:t>
            </a:r>
            <a:r>
              <a:rPr sz="2400" spc="-20" dirty="0">
                <a:solidFill>
                  <a:srgbClr val="4C1130"/>
                </a:solidFill>
              </a:rPr>
              <a:t>Pi</a:t>
            </a:r>
            <a:r>
              <a:rPr sz="2400" spc="-10" dirty="0">
                <a:solidFill>
                  <a:srgbClr val="4C1130"/>
                </a:solidFill>
              </a:rPr>
              <a:t> </a:t>
            </a:r>
            <a:r>
              <a:rPr sz="2400" spc="-15" dirty="0">
                <a:solidFill>
                  <a:srgbClr val="4C1130"/>
                </a:solidFill>
              </a:rPr>
              <a:t>Pico.</a:t>
            </a:r>
            <a:r>
              <a:rPr sz="2400" spc="-5" dirty="0">
                <a:solidFill>
                  <a:srgbClr val="4C1130"/>
                </a:solidFill>
              </a:rPr>
              <a:t> </a:t>
            </a:r>
            <a:r>
              <a:rPr sz="2400" spc="-30" dirty="0">
                <a:solidFill>
                  <a:srgbClr val="4C1130"/>
                </a:solidFill>
              </a:rPr>
              <a:t>It</a:t>
            </a:r>
            <a:r>
              <a:rPr sz="2400" spc="-10" dirty="0">
                <a:solidFill>
                  <a:srgbClr val="4C1130"/>
                </a:solidFill>
              </a:rPr>
              <a:t> </a:t>
            </a:r>
            <a:r>
              <a:rPr sz="2400" spc="-30" dirty="0">
                <a:solidFill>
                  <a:srgbClr val="4C1130"/>
                </a:solidFill>
              </a:rPr>
              <a:t>utilizes</a:t>
            </a:r>
            <a:r>
              <a:rPr sz="2400" spc="-10" dirty="0">
                <a:solidFill>
                  <a:srgbClr val="4C1130"/>
                </a:solidFill>
              </a:rPr>
              <a:t> </a:t>
            </a:r>
            <a:r>
              <a:rPr sz="2400" spc="-30" dirty="0">
                <a:solidFill>
                  <a:srgbClr val="4C1130"/>
                </a:solidFill>
              </a:rPr>
              <a:t>ultrasonic </a:t>
            </a:r>
            <a:r>
              <a:rPr sz="2400" spc="-25" dirty="0">
                <a:solidFill>
                  <a:srgbClr val="4C1130"/>
                </a:solidFill>
              </a:rPr>
              <a:t> </a:t>
            </a:r>
            <a:r>
              <a:rPr sz="2400" spc="-20" dirty="0">
                <a:solidFill>
                  <a:srgbClr val="4C1130"/>
                </a:solidFill>
              </a:rPr>
              <a:t>sensors</a:t>
            </a:r>
            <a:r>
              <a:rPr sz="2400" spc="-15" dirty="0">
                <a:solidFill>
                  <a:srgbClr val="4C1130"/>
                </a:solidFill>
              </a:rPr>
              <a:t> </a:t>
            </a:r>
            <a:r>
              <a:rPr sz="2400" spc="-25" dirty="0">
                <a:solidFill>
                  <a:srgbClr val="4C1130"/>
                </a:solidFill>
              </a:rPr>
              <a:t>to</a:t>
            </a:r>
            <a:r>
              <a:rPr sz="2400" spc="-10" dirty="0">
                <a:solidFill>
                  <a:srgbClr val="4C1130"/>
                </a:solidFill>
              </a:rPr>
              <a:t> </a:t>
            </a:r>
            <a:r>
              <a:rPr sz="2400" spc="-20" dirty="0">
                <a:solidFill>
                  <a:srgbClr val="4C1130"/>
                </a:solidFill>
              </a:rPr>
              <a:t>send</a:t>
            </a:r>
            <a:r>
              <a:rPr sz="2400" spc="-15" dirty="0">
                <a:solidFill>
                  <a:srgbClr val="4C1130"/>
                </a:solidFill>
              </a:rPr>
              <a:t> </a:t>
            </a:r>
            <a:r>
              <a:rPr sz="2400" spc="-25" dirty="0">
                <a:solidFill>
                  <a:srgbClr val="4C1130"/>
                </a:solidFill>
              </a:rPr>
              <a:t>the</a:t>
            </a:r>
            <a:r>
              <a:rPr sz="2400" spc="-10" dirty="0">
                <a:solidFill>
                  <a:srgbClr val="4C1130"/>
                </a:solidFill>
              </a:rPr>
              <a:t> </a:t>
            </a:r>
            <a:r>
              <a:rPr sz="2400" spc="-25" dirty="0">
                <a:solidFill>
                  <a:srgbClr val="4C1130"/>
                </a:solidFill>
              </a:rPr>
              <a:t>occupancy</a:t>
            </a:r>
            <a:r>
              <a:rPr sz="2400" spc="-15" dirty="0">
                <a:solidFill>
                  <a:srgbClr val="4C1130"/>
                </a:solidFill>
              </a:rPr>
              <a:t> </a:t>
            </a:r>
            <a:r>
              <a:rPr sz="2400" spc="-20" dirty="0">
                <a:solidFill>
                  <a:srgbClr val="4C1130"/>
                </a:solidFill>
              </a:rPr>
              <a:t>data</a:t>
            </a:r>
            <a:r>
              <a:rPr sz="2400" spc="-10" dirty="0">
                <a:solidFill>
                  <a:srgbClr val="4C1130"/>
                </a:solidFill>
              </a:rPr>
              <a:t> </a:t>
            </a:r>
            <a:r>
              <a:rPr sz="2400" spc="-25" dirty="0">
                <a:solidFill>
                  <a:srgbClr val="4C1130"/>
                </a:solidFill>
              </a:rPr>
              <a:t>to</a:t>
            </a:r>
            <a:r>
              <a:rPr sz="2400" spc="-15" dirty="0">
                <a:solidFill>
                  <a:srgbClr val="4C1130"/>
                </a:solidFill>
              </a:rPr>
              <a:t> a</a:t>
            </a:r>
            <a:r>
              <a:rPr sz="2400" spc="-10" dirty="0">
                <a:solidFill>
                  <a:srgbClr val="4C1130"/>
                </a:solidFill>
              </a:rPr>
              <a:t> </a:t>
            </a:r>
            <a:r>
              <a:rPr sz="2400" spc="-20" dirty="0">
                <a:solidFill>
                  <a:srgbClr val="4C1130"/>
                </a:solidFill>
              </a:rPr>
              <a:t>cloud</a:t>
            </a:r>
            <a:r>
              <a:rPr sz="2400" spc="-15" dirty="0">
                <a:solidFill>
                  <a:srgbClr val="4C1130"/>
                </a:solidFill>
              </a:rPr>
              <a:t> </a:t>
            </a:r>
            <a:r>
              <a:rPr sz="2400" spc="-40" dirty="0">
                <a:solidFill>
                  <a:srgbClr val="4C1130"/>
                </a:solidFill>
              </a:rPr>
              <a:t>server. </a:t>
            </a:r>
            <a:r>
              <a:rPr sz="2400" spc="-35" dirty="0">
                <a:solidFill>
                  <a:srgbClr val="4C1130"/>
                </a:solidFill>
              </a:rPr>
              <a:t> </a:t>
            </a:r>
            <a:r>
              <a:rPr sz="2400" spc="-30" dirty="0">
                <a:solidFill>
                  <a:srgbClr val="4C1130"/>
                </a:solidFill>
              </a:rPr>
              <a:t>This</a:t>
            </a:r>
            <a:r>
              <a:rPr sz="2400" spc="-10" dirty="0">
                <a:solidFill>
                  <a:srgbClr val="4C1130"/>
                </a:solidFill>
              </a:rPr>
              <a:t> </a:t>
            </a:r>
            <a:r>
              <a:rPr sz="2400" spc="-25" dirty="0">
                <a:solidFill>
                  <a:srgbClr val="4C1130"/>
                </a:solidFill>
              </a:rPr>
              <a:t>project</a:t>
            </a:r>
            <a:r>
              <a:rPr sz="2400" spc="-5" dirty="0">
                <a:solidFill>
                  <a:srgbClr val="4C1130"/>
                </a:solidFill>
              </a:rPr>
              <a:t> </a:t>
            </a:r>
            <a:r>
              <a:rPr sz="2400" spc="-25" dirty="0">
                <a:solidFill>
                  <a:srgbClr val="4C1130"/>
                </a:solidFill>
              </a:rPr>
              <a:t>can</a:t>
            </a:r>
            <a:r>
              <a:rPr sz="2400" spc="-5" dirty="0">
                <a:solidFill>
                  <a:srgbClr val="4C1130"/>
                </a:solidFill>
              </a:rPr>
              <a:t> be</a:t>
            </a:r>
            <a:r>
              <a:rPr sz="2400" dirty="0">
                <a:solidFill>
                  <a:srgbClr val="4C1130"/>
                </a:solidFill>
              </a:rPr>
              <a:t> </a:t>
            </a:r>
            <a:r>
              <a:rPr sz="2400" spc="-15" dirty="0">
                <a:solidFill>
                  <a:srgbClr val="4C1130"/>
                </a:solidFill>
              </a:rPr>
              <a:t>extended</a:t>
            </a:r>
            <a:r>
              <a:rPr sz="2400" spc="-5" dirty="0">
                <a:solidFill>
                  <a:srgbClr val="4C1130"/>
                </a:solidFill>
              </a:rPr>
              <a:t> </a:t>
            </a:r>
            <a:r>
              <a:rPr sz="2400" dirty="0">
                <a:solidFill>
                  <a:srgbClr val="4C1130"/>
                </a:solidFill>
              </a:rPr>
              <a:t>for </a:t>
            </a:r>
            <a:r>
              <a:rPr sz="2400" spc="-25" dirty="0">
                <a:solidFill>
                  <a:srgbClr val="4C1130"/>
                </a:solidFill>
              </a:rPr>
              <a:t>applications</a:t>
            </a:r>
            <a:r>
              <a:rPr sz="2400" spc="-5" dirty="0">
                <a:solidFill>
                  <a:srgbClr val="4C1130"/>
                </a:solidFill>
              </a:rPr>
              <a:t> </a:t>
            </a:r>
            <a:r>
              <a:rPr sz="2400" spc="-30" dirty="0">
                <a:solidFill>
                  <a:srgbClr val="4C1130"/>
                </a:solidFill>
              </a:rPr>
              <a:t>such</a:t>
            </a:r>
            <a:r>
              <a:rPr sz="2400" spc="-5" dirty="0">
                <a:solidFill>
                  <a:srgbClr val="4C1130"/>
                </a:solidFill>
              </a:rPr>
              <a:t> </a:t>
            </a:r>
            <a:r>
              <a:rPr sz="2400" spc="-25" dirty="0">
                <a:solidFill>
                  <a:srgbClr val="4C1130"/>
                </a:solidFill>
              </a:rPr>
              <a:t>as </a:t>
            </a:r>
            <a:r>
              <a:rPr sz="2400" spc="-20" dirty="0">
                <a:solidFill>
                  <a:srgbClr val="4C1130"/>
                </a:solidFill>
              </a:rPr>
              <a:t> </a:t>
            </a:r>
            <a:r>
              <a:rPr sz="2400" spc="-30" dirty="0">
                <a:solidFill>
                  <a:srgbClr val="4C1130"/>
                </a:solidFill>
              </a:rPr>
              <a:t>parking</a:t>
            </a:r>
            <a:r>
              <a:rPr sz="2400" spc="-15" dirty="0">
                <a:solidFill>
                  <a:srgbClr val="4C1130"/>
                </a:solidFill>
              </a:rPr>
              <a:t> management, </a:t>
            </a:r>
            <a:r>
              <a:rPr sz="2400" spc="-25" dirty="0">
                <a:solidFill>
                  <a:srgbClr val="4C1130"/>
                </a:solidFill>
              </a:rPr>
              <a:t>occupancy</a:t>
            </a:r>
            <a:r>
              <a:rPr sz="2400" spc="-15" dirty="0">
                <a:solidFill>
                  <a:srgbClr val="4C1130"/>
                </a:solidFill>
              </a:rPr>
              <a:t> detection, </a:t>
            </a:r>
            <a:r>
              <a:rPr sz="2400" spc="-25" dirty="0">
                <a:solidFill>
                  <a:srgbClr val="4C1130"/>
                </a:solidFill>
              </a:rPr>
              <a:t>and</a:t>
            </a:r>
            <a:r>
              <a:rPr sz="2400" spc="-15" dirty="0">
                <a:solidFill>
                  <a:srgbClr val="4C1130"/>
                </a:solidFill>
              </a:rPr>
              <a:t> more.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990"/>
            <a:ext cx="24314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Roboto"/>
                <a:cs typeface="Roboto"/>
              </a:rPr>
              <a:t>Working</a:t>
            </a:r>
            <a:r>
              <a:rPr spc="-60" dirty="0">
                <a:latin typeface="Roboto"/>
                <a:cs typeface="Roboto"/>
              </a:rPr>
              <a:t> </a:t>
            </a:r>
            <a:r>
              <a:rPr spc="5" dirty="0">
                <a:latin typeface="Roboto"/>
                <a:cs typeface="Roboto"/>
              </a:rPr>
              <a:t>Principle: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075938"/>
            <a:ext cx="7510780" cy="268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14999"/>
              </a:lnSpc>
              <a:spcBef>
                <a:spcPts val="100"/>
              </a:spcBef>
            </a:pPr>
            <a:r>
              <a:rPr sz="1900" spc="-15" dirty="0">
                <a:latin typeface="Roboto"/>
                <a:cs typeface="Roboto"/>
              </a:rPr>
              <a:t>The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5" dirty="0">
                <a:latin typeface="Roboto"/>
                <a:cs typeface="Roboto"/>
              </a:rPr>
              <a:t>code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sets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up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three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ultrasonic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sensors,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each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consisting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15" dirty="0">
                <a:latin typeface="Roboto"/>
                <a:cs typeface="Roboto"/>
              </a:rPr>
              <a:t>of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a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trigger </a:t>
            </a:r>
            <a:r>
              <a:rPr sz="1900" spc="-459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pin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and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an</a:t>
            </a:r>
            <a:r>
              <a:rPr sz="1900" spc="-10" dirty="0">
                <a:latin typeface="Roboto"/>
                <a:cs typeface="Roboto"/>
              </a:rPr>
              <a:t> echo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pin,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connected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the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Raspberry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Pi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Pico.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By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emitting 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ultrasonic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waves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and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measuring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the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time </a:t>
            </a:r>
            <a:r>
              <a:rPr sz="1900" spc="-20" dirty="0">
                <a:latin typeface="Roboto"/>
                <a:cs typeface="Roboto"/>
              </a:rPr>
              <a:t>taken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for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the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waves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 </a:t>
            </a:r>
            <a:r>
              <a:rPr sz="1900" spc="-15" dirty="0">
                <a:latin typeface="Roboto"/>
                <a:cs typeface="Roboto"/>
              </a:rPr>
              <a:t> bounce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back,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the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sensors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determine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the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distances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15" dirty="0">
                <a:latin typeface="Roboto"/>
                <a:cs typeface="Roboto"/>
              </a:rPr>
              <a:t>of</a:t>
            </a:r>
            <a:r>
              <a:rPr sz="1900" spc="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nearby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objects.</a:t>
            </a:r>
            <a:endParaRPr sz="19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900" dirty="0">
                <a:latin typeface="Roboto"/>
                <a:cs typeface="Roboto"/>
              </a:rPr>
              <a:t>If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the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measured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distance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is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less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than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a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predeﬁned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threshold,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it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is </a:t>
            </a:r>
            <a:r>
              <a:rPr sz="1900" spc="-2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considered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as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occupancy.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The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script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then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sends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this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occupancy</a:t>
            </a:r>
            <a:r>
              <a:rPr sz="190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data </a:t>
            </a:r>
            <a:r>
              <a:rPr sz="1900" spc="-1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to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a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cloud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15" dirty="0">
                <a:latin typeface="Roboto"/>
                <a:cs typeface="Roboto"/>
              </a:rPr>
              <a:t>server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using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the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70" dirty="0">
                <a:latin typeface="Roboto"/>
                <a:cs typeface="Roboto"/>
              </a:rPr>
              <a:t>Wi-Fi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module,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allowing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50" dirty="0">
                <a:latin typeface="Roboto"/>
                <a:cs typeface="Roboto"/>
              </a:rPr>
              <a:t>real-time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monitoring </a:t>
            </a:r>
            <a:r>
              <a:rPr sz="1900" spc="-45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and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30" dirty="0">
                <a:latin typeface="Roboto"/>
                <a:cs typeface="Roboto"/>
              </a:rPr>
              <a:t>analysis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15" dirty="0">
                <a:latin typeface="Roboto"/>
                <a:cs typeface="Roboto"/>
              </a:rPr>
              <a:t>of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the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sensor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data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for</a:t>
            </a:r>
            <a:r>
              <a:rPr sz="1900" spc="-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various</a:t>
            </a:r>
            <a:r>
              <a:rPr sz="1900" spc="-1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applications.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225" y="1311212"/>
            <a:ext cx="1996439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90" dirty="0"/>
              <a:t>C</a:t>
            </a:r>
            <a:r>
              <a:rPr spc="110" dirty="0"/>
              <a:t>ompone</a:t>
            </a:r>
            <a:r>
              <a:rPr spc="100" dirty="0"/>
              <a:t>n</a:t>
            </a:r>
            <a:r>
              <a:rPr spc="75" dirty="0"/>
              <a:t>ts</a:t>
            </a:r>
            <a:r>
              <a:rPr spc="-135" dirty="0"/>
              <a:t> </a:t>
            </a:r>
            <a:r>
              <a:rPr spc="-27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976" y="2109413"/>
            <a:ext cx="3174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195" algn="l"/>
              </a:tabLst>
            </a:pPr>
            <a:r>
              <a:rPr sz="1400" spc="-245" dirty="0">
                <a:solidFill>
                  <a:srgbClr val="1B1E21"/>
                </a:solidFill>
                <a:latin typeface="Roboto"/>
                <a:cs typeface="Roboto"/>
              </a:rPr>
              <a:t>-	</a:t>
            </a:r>
            <a:r>
              <a:rPr sz="1400" spc="-45" dirty="0">
                <a:solidFill>
                  <a:srgbClr val="1B1E21"/>
                </a:solidFill>
                <a:latin typeface="Roboto"/>
                <a:cs typeface="Roboto"/>
              </a:rPr>
              <a:t>HC-SR04</a:t>
            </a:r>
            <a:r>
              <a:rPr sz="14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1B1E21"/>
                </a:solidFill>
                <a:latin typeface="Roboto"/>
                <a:cs typeface="Roboto"/>
              </a:rPr>
              <a:t>Ultrasonic</a:t>
            </a:r>
            <a:r>
              <a:rPr sz="1400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1B1E21"/>
                </a:solidFill>
                <a:latin typeface="Roboto"/>
                <a:cs typeface="Roboto"/>
              </a:rPr>
              <a:t>Distance</a:t>
            </a:r>
            <a:r>
              <a:rPr sz="1400" spc="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1B1E21"/>
                </a:solidFill>
                <a:latin typeface="Roboto"/>
                <a:cs typeface="Roboto"/>
              </a:rPr>
              <a:t>Sensor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976" y="3471107"/>
            <a:ext cx="1691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195" algn="l"/>
              </a:tabLst>
            </a:pPr>
            <a:r>
              <a:rPr sz="1400" spc="-245" dirty="0">
                <a:solidFill>
                  <a:srgbClr val="1B1E21"/>
                </a:solidFill>
                <a:latin typeface="Roboto"/>
                <a:cs typeface="Roboto"/>
              </a:rPr>
              <a:t>-	</a:t>
            </a:r>
            <a:r>
              <a:rPr sz="1400" spc="-20" dirty="0">
                <a:solidFill>
                  <a:srgbClr val="1B1E21"/>
                </a:solidFill>
                <a:latin typeface="Roboto"/>
                <a:cs typeface="Roboto"/>
              </a:rPr>
              <a:t>Raspberry</a:t>
            </a:r>
            <a:r>
              <a:rPr sz="1400" spc="-3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1B1E21"/>
                </a:solidFill>
                <a:latin typeface="Roboto"/>
                <a:cs typeface="Roboto"/>
              </a:rPr>
              <a:t>Pi</a:t>
            </a:r>
            <a:r>
              <a:rPr sz="1400" spc="-35" dirty="0">
                <a:solidFill>
                  <a:srgbClr val="1B1E2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1B1E21"/>
                </a:solidFill>
                <a:latin typeface="Roboto"/>
                <a:cs typeface="Roboto"/>
              </a:rPr>
              <a:t>Pico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3000" y="1785271"/>
            <a:ext cx="1668813" cy="893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2950" y="2865349"/>
            <a:ext cx="885730" cy="2022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941" y="1977064"/>
            <a:ext cx="19469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</a:tabLst>
            </a:pPr>
            <a:r>
              <a:rPr sz="1700" spc="-30" dirty="0">
                <a:solidFill>
                  <a:srgbClr val="595959"/>
                </a:solidFill>
                <a:latin typeface="Tahoma"/>
                <a:cs typeface="Tahoma"/>
              </a:rPr>
              <a:t>-	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Mini</a:t>
            </a:r>
            <a:r>
              <a:rPr sz="17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BreadBoard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4463" y="2877747"/>
            <a:ext cx="6477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ESP32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941" y="3328089"/>
            <a:ext cx="15976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</a:tabLst>
            </a:pPr>
            <a:r>
              <a:rPr sz="1700" spc="-30" dirty="0">
                <a:solidFill>
                  <a:srgbClr val="595959"/>
                </a:solidFill>
                <a:latin typeface="Tahoma"/>
                <a:cs typeface="Tahoma"/>
              </a:rPr>
              <a:t>-	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Jumper</a:t>
            </a:r>
            <a:r>
              <a:rPr sz="17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wires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400" y="1376399"/>
            <a:ext cx="1096026" cy="1629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7475" y="3152775"/>
            <a:ext cx="1764524" cy="14078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5050" y="2462200"/>
            <a:ext cx="1876424" cy="1533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23139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25" dirty="0"/>
              <a:t>PIN</a:t>
            </a:r>
            <a:r>
              <a:rPr spc="-135" dirty="0"/>
              <a:t> </a:t>
            </a:r>
            <a:r>
              <a:rPr spc="190" dirty="0"/>
              <a:t>C</a:t>
            </a:r>
            <a:r>
              <a:rPr spc="55" dirty="0"/>
              <a:t>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4851"/>
            <a:ext cx="7216140" cy="1643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For</a:t>
            </a:r>
            <a:r>
              <a:rPr sz="1350" spc="-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35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ﬁrst</a:t>
            </a:r>
            <a:r>
              <a:rPr sz="135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sensor: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50">
              <a:latin typeface="Roboto"/>
              <a:cs typeface="Roboto"/>
            </a:endParaRPr>
          </a:p>
          <a:p>
            <a:pPr marL="469900" marR="213995" indent="-335280">
              <a:lnSpc>
                <a:spcPct val="118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50" spc="35" dirty="0">
                <a:solidFill>
                  <a:srgbClr val="444654"/>
                </a:solidFill>
                <a:latin typeface="Roboto"/>
                <a:cs typeface="Roboto"/>
              </a:rPr>
              <a:t>VCC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Connect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444654"/>
                </a:solidFill>
                <a:latin typeface="Roboto"/>
                <a:cs typeface="Roboto"/>
              </a:rPr>
              <a:t>5V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444654"/>
                </a:solidFill>
                <a:latin typeface="Roboto"/>
                <a:cs typeface="Roboto"/>
              </a:rPr>
              <a:t>pin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on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Pi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Pico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444654"/>
                </a:solidFill>
                <a:latin typeface="Roboto"/>
                <a:cs typeface="Roboto"/>
              </a:rPr>
              <a:t>(usually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labeled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as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VBUS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or </a:t>
            </a:r>
            <a:r>
              <a:rPr sz="1350" spc="-32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VSYS).</a:t>
            </a:r>
            <a:endParaRPr sz="1350">
              <a:latin typeface="Roboto"/>
              <a:cs typeface="Roboto"/>
            </a:endParaRPr>
          </a:p>
          <a:p>
            <a:pPr marL="469900" indent="-335280">
              <a:lnSpc>
                <a:spcPct val="100000"/>
              </a:lnSpc>
              <a:spcBef>
                <a:spcPts val="29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50" spc="15" dirty="0">
                <a:solidFill>
                  <a:srgbClr val="444654"/>
                </a:solidFill>
                <a:latin typeface="Roboto"/>
                <a:cs typeface="Roboto"/>
              </a:rPr>
              <a:t>GND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Connect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44654"/>
                </a:solidFill>
                <a:latin typeface="Roboto"/>
                <a:cs typeface="Roboto"/>
              </a:rPr>
              <a:t>any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25" dirty="0">
                <a:solidFill>
                  <a:srgbClr val="444654"/>
                </a:solidFill>
                <a:latin typeface="Roboto"/>
                <a:cs typeface="Roboto"/>
              </a:rPr>
              <a:t>of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ground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pins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on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Pi 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Pico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(labeled 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as 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GND).</a:t>
            </a:r>
            <a:endParaRPr sz="1350">
              <a:latin typeface="Roboto"/>
              <a:cs typeface="Roboto"/>
            </a:endParaRPr>
          </a:p>
          <a:p>
            <a:pPr marL="469900" indent="-335280">
              <a:lnSpc>
                <a:spcPct val="100000"/>
              </a:lnSpc>
              <a:spcBef>
                <a:spcPts val="29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444654"/>
                </a:solidFill>
                <a:latin typeface="Roboto"/>
                <a:cs typeface="Roboto"/>
              </a:rPr>
              <a:t>Trigger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Connect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 to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Pin </a:t>
            </a:r>
            <a:r>
              <a:rPr sz="1350" spc="15" dirty="0">
                <a:solidFill>
                  <a:srgbClr val="444654"/>
                </a:solidFill>
                <a:latin typeface="Roboto"/>
                <a:cs typeface="Roboto"/>
              </a:rPr>
              <a:t>0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444654"/>
                </a:solidFill>
                <a:latin typeface="Roboto"/>
                <a:cs typeface="Roboto"/>
              </a:rPr>
              <a:t>(GP0)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on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Pi 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350">
              <a:latin typeface="Roboto"/>
              <a:cs typeface="Roboto"/>
            </a:endParaRPr>
          </a:p>
          <a:p>
            <a:pPr marL="469900" indent="-335280">
              <a:lnSpc>
                <a:spcPct val="100000"/>
              </a:lnSpc>
              <a:spcBef>
                <a:spcPts val="29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Echo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Connect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 to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Pin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15" dirty="0">
                <a:solidFill>
                  <a:srgbClr val="444654"/>
                </a:solidFill>
                <a:latin typeface="Roboto"/>
                <a:cs typeface="Roboto"/>
              </a:rPr>
              <a:t>1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444654"/>
                </a:solidFill>
                <a:latin typeface="Roboto"/>
                <a:cs typeface="Roboto"/>
              </a:rPr>
              <a:t>(GP1)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on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350" spc="1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44654"/>
                </a:solidFill>
                <a:latin typeface="Roboto"/>
                <a:cs typeface="Roboto"/>
              </a:rPr>
              <a:t>Pi </a:t>
            </a:r>
            <a:r>
              <a:rPr sz="1350" spc="5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725" y="1599282"/>
            <a:ext cx="6316345" cy="279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For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 the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 second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 sensor:</a:t>
            </a:r>
            <a:endParaRPr sz="1500">
              <a:latin typeface="Roboto"/>
              <a:cs typeface="Roboto"/>
            </a:endParaRPr>
          </a:p>
          <a:p>
            <a:pPr marL="469900" indent="-344805">
              <a:lnSpc>
                <a:spcPts val="1760"/>
              </a:lnSpc>
              <a:spcBef>
                <a:spcPts val="142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15" dirty="0">
                <a:solidFill>
                  <a:srgbClr val="444654"/>
                </a:solidFill>
                <a:latin typeface="Roboto"/>
                <a:cs typeface="Roboto"/>
              </a:rPr>
              <a:t>VCC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Connect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5V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on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500">
              <a:latin typeface="Roboto"/>
              <a:cs typeface="Roboto"/>
            </a:endParaRPr>
          </a:p>
          <a:p>
            <a:pPr marL="469900" indent="-344805">
              <a:lnSpc>
                <a:spcPts val="17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GND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Connect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44654"/>
                </a:solidFill>
                <a:latin typeface="Roboto"/>
                <a:cs typeface="Roboto"/>
              </a:rPr>
              <a:t>any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15" dirty="0">
                <a:solidFill>
                  <a:srgbClr val="444654"/>
                </a:solidFill>
                <a:latin typeface="Roboto"/>
                <a:cs typeface="Roboto"/>
              </a:rPr>
              <a:t>of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ground</a:t>
            </a:r>
            <a:r>
              <a:rPr sz="150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pins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on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500">
              <a:latin typeface="Roboto"/>
              <a:cs typeface="Roboto"/>
            </a:endParaRPr>
          </a:p>
          <a:p>
            <a:pPr marL="469900" indent="-344805">
              <a:lnSpc>
                <a:spcPts val="17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Trigger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Connect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2 </a:t>
            </a:r>
            <a:r>
              <a:rPr sz="1500" spc="5" dirty="0">
                <a:solidFill>
                  <a:srgbClr val="444654"/>
                </a:solidFill>
                <a:latin typeface="Roboto"/>
                <a:cs typeface="Roboto"/>
              </a:rPr>
              <a:t>(GP2)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on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500">
              <a:latin typeface="Roboto"/>
              <a:cs typeface="Roboto"/>
            </a:endParaRPr>
          </a:p>
          <a:p>
            <a:pPr marL="469900" indent="-344805">
              <a:lnSpc>
                <a:spcPts val="176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Echo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Connect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3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5" dirty="0">
                <a:solidFill>
                  <a:srgbClr val="444654"/>
                </a:solidFill>
                <a:latin typeface="Roboto"/>
                <a:cs typeface="Roboto"/>
              </a:rPr>
              <a:t>(GP3)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on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For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 third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 sensor:</a:t>
            </a:r>
            <a:endParaRPr sz="1500">
              <a:latin typeface="Roboto"/>
              <a:cs typeface="Roboto"/>
            </a:endParaRPr>
          </a:p>
          <a:p>
            <a:pPr marL="469900" indent="-344805">
              <a:lnSpc>
                <a:spcPts val="1760"/>
              </a:lnSpc>
              <a:spcBef>
                <a:spcPts val="142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15" dirty="0">
                <a:solidFill>
                  <a:srgbClr val="444654"/>
                </a:solidFill>
                <a:latin typeface="Roboto"/>
                <a:cs typeface="Roboto"/>
              </a:rPr>
              <a:t>VCC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Connect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5V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on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500">
              <a:latin typeface="Roboto"/>
              <a:cs typeface="Roboto"/>
            </a:endParaRPr>
          </a:p>
          <a:p>
            <a:pPr marL="469900" indent="-344805">
              <a:lnSpc>
                <a:spcPts val="17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GND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Connect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44654"/>
                </a:solidFill>
                <a:latin typeface="Roboto"/>
                <a:cs typeface="Roboto"/>
              </a:rPr>
              <a:t>any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15" dirty="0">
                <a:solidFill>
                  <a:srgbClr val="444654"/>
                </a:solidFill>
                <a:latin typeface="Roboto"/>
                <a:cs typeface="Roboto"/>
              </a:rPr>
              <a:t>of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ground</a:t>
            </a:r>
            <a:r>
              <a:rPr sz="1500" spc="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pins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on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500">
              <a:latin typeface="Roboto"/>
              <a:cs typeface="Roboto"/>
            </a:endParaRPr>
          </a:p>
          <a:p>
            <a:pPr marL="469900" indent="-344805">
              <a:lnSpc>
                <a:spcPts val="17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Trigger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Connect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4 </a:t>
            </a:r>
            <a:r>
              <a:rPr sz="1500" spc="5" dirty="0">
                <a:solidFill>
                  <a:srgbClr val="444654"/>
                </a:solidFill>
                <a:latin typeface="Roboto"/>
                <a:cs typeface="Roboto"/>
              </a:rPr>
              <a:t>(GP4)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on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500">
              <a:latin typeface="Roboto"/>
              <a:cs typeface="Roboto"/>
            </a:endParaRPr>
          </a:p>
          <a:p>
            <a:pPr marL="469900" indent="-344805">
              <a:lnSpc>
                <a:spcPts val="176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Echo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pin: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Connect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to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Pin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5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5" dirty="0">
                <a:solidFill>
                  <a:srgbClr val="444654"/>
                </a:solidFill>
                <a:latin typeface="Roboto"/>
                <a:cs typeface="Roboto"/>
              </a:rPr>
              <a:t>(GP5)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on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444654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44654"/>
                </a:solidFill>
                <a:latin typeface="Roboto"/>
                <a:cs typeface="Roboto"/>
              </a:rPr>
              <a:t>Raspberry</a:t>
            </a:r>
            <a:r>
              <a:rPr sz="1500" spc="-5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</a:t>
            </a:r>
            <a:r>
              <a:rPr sz="1500" dirty="0">
                <a:solidFill>
                  <a:srgbClr val="4446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44654"/>
                </a:solidFill>
                <a:latin typeface="Roboto"/>
                <a:cs typeface="Roboto"/>
              </a:rPr>
              <a:t>Pico.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37922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90" dirty="0"/>
              <a:t>D</a:t>
            </a:r>
            <a:r>
              <a:rPr spc="70" dirty="0"/>
              <a:t>iag</a:t>
            </a:r>
            <a:r>
              <a:rPr spc="60" dirty="0"/>
              <a:t>r</a:t>
            </a:r>
            <a:r>
              <a:rPr spc="155" dirty="0"/>
              <a:t>am</a:t>
            </a:r>
            <a:r>
              <a:rPr spc="-135" dirty="0"/>
              <a:t> </a:t>
            </a:r>
            <a:r>
              <a:rPr spc="-270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172" y="1924074"/>
            <a:ext cx="6338301" cy="3064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1338</Words>
  <Application>Microsoft Office PowerPoint</Application>
  <PresentationFormat>On-screen Show (16:9)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MT</vt:lpstr>
      <vt:lpstr>Calibri</vt:lpstr>
      <vt:lpstr>Courier New</vt:lpstr>
      <vt:lpstr>Roboto</vt:lpstr>
      <vt:lpstr>Tahoma</vt:lpstr>
      <vt:lpstr>Trebuchet MS</vt:lpstr>
      <vt:lpstr>Office Theme</vt:lpstr>
      <vt:lpstr>SMART PARKING</vt:lpstr>
      <vt:lpstr>Basic details of the team</vt:lpstr>
      <vt:lpstr>Introduction:</vt:lpstr>
      <vt:lpstr>Working Principle:</vt:lpstr>
      <vt:lpstr>Components :</vt:lpstr>
      <vt:lpstr>PowerPoint Presentation</vt:lpstr>
      <vt:lpstr>PIN Connection</vt:lpstr>
      <vt:lpstr>PowerPoint Presentation</vt:lpstr>
      <vt:lpstr>Diagram :</vt:lpstr>
      <vt:lpstr>MicroPython Code</vt:lpstr>
      <vt:lpstr>PowerPoint Presentation</vt:lpstr>
      <vt:lpstr>PowerPoint Presentation</vt:lpstr>
      <vt:lpstr>PowerPoint Presentation</vt:lpstr>
      <vt:lpstr>Code Explanation</vt:lpstr>
      <vt:lpstr>HTTP Mocking Rules on End User</vt:lpstr>
      <vt:lpstr>Usage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IOT_PHASE_3</dc:title>
  <dc:creator>Deepan M</dc:creator>
  <cp:lastModifiedBy>Deepan M</cp:lastModifiedBy>
  <cp:revision>1</cp:revision>
  <dcterms:created xsi:type="dcterms:W3CDTF">2023-10-18T16:28:51Z</dcterms:created>
  <dcterms:modified xsi:type="dcterms:W3CDTF">2023-10-18T11:08:25Z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