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0" r:id="rId6"/>
    <p:sldId id="286" r:id="rId7"/>
    <p:sldId id="304" r:id="rId8"/>
    <p:sldId id="263" r:id="rId9"/>
    <p:sldId id="281" r:id="rId10"/>
    <p:sldId id="302" r:id="rId11"/>
    <p:sldId id="266" r:id="rId12"/>
    <p:sldId id="267" r:id="rId13"/>
    <p:sldId id="294" r:id="rId14"/>
    <p:sldId id="273" r:id="rId15"/>
    <p:sldId id="290" r:id="rId16"/>
    <p:sldId id="303" r:id="rId17"/>
    <p:sldId id="268" r:id="rId18"/>
    <p:sldId id="271" r:id="rId19"/>
    <p:sldId id="28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rawal, Deepansh" initials="AD" lastIdx="1" clrIdx="0">
    <p:extLst>
      <p:ext uri="{19B8F6BF-5375-455C-9EA6-DF929625EA0E}">
        <p15:presenceInfo xmlns:p15="http://schemas.microsoft.com/office/powerpoint/2012/main" userId="Agrawal, Deepan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82000" autoAdjust="0"/>
  </p:normalViewPr>
  <p:slideViewPr>
    <p:cSldViewPr snapToGrid="0">
      <p:cViewPr varScale="1">
        <p:scale>
          <a:sx n="67" d="100"/>
          <a:sy n="67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TIMESERIES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746031746031744E-2"/>
          <c:y val="0.22050645925920728"/>
          <c:w val="0.94179894179894175"/>
          <c:h val="0.551890756671117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Dataset1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201801</c:v>
                </c:pt>
                <c:pt idx="1">
                  <c:v>201806</c:v>
                </c:pt>
                <c:pt idx="2">
                  <c:v>201901</c:v>
                </c:pt>
                <c:pt idx="3">
                  <c:v>201906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1484848</c:v>
                </c:pt>
                <c:pt idx="1">
                  <c:v>2748828</c:v>
                </c:pt>
                <c:pt idx="2">
                  <c:v>1782872</c:v>
                </c:pt>
                <c:pt idx="3">
                  <c:v>1924848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EA-4B00-B9DC-BACE523EAF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Dataset2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201801</c:v>
                </c:pt>
                <c:pt idx="1">
                  <c:v>201806</c:v>
                </c:pt>
                <c:pt idx="2">
                  <c:v>201901</c:v>
                </c:pt>
                <c:pt idx="3">
                  <c:v>201906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287287</c:v>
                </c:pt>
                <c:pt idx="1">
                  <c:v>728724</c:v>
                </c:pt>
                <c:pt idx="2">
                  <c:v>928482</c:v>
                </c:pt>
                <c:pt idx="3">
                  <c:v>823827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EA-4B00-B9DC-BACE523EAF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Dataset3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201801</c:v>
                </c:pt>
                <c:pt idx="1">
                  <c:v>201806</c:v>
                </c:pt>
                <c:pt idx="2">
                  <c:v>201901</c:v>
                </c:pt>
                <c:pt idx="3">
                  <c:v>201906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748728</c:v>
                </c:pt>
                <c:pt idx="1">
                  <c:v>1022842</c:v>
                </c:pt>
                <c:pt idx="2">
                  <c:v>1348929</c:v>
                </c:pt>
                <c:pt idx="3">
                  <c:v>424892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EA-4B00-B9DC-BACE523EAF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41494096"/>
        <c:axId val="1241492848"/>
      </c:lineChart>
      <c:catAx>
        <c:axId val="124149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492848"/>
        <c:crosses val="autoZero"/>
        <c:auto val="1"/>
        <c:lblAlgn val="ctr"/>
        <c:lblOffset val="100"/>
        <c:noMultiLvlLbl val="0"/>
      </c:catAx>
      <c:valAx>
        <c:axId val="1241492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49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5501968503936"/>
          <c:y val="9.6450617283950615E-2"/>
          <c:w val="0.49687500000000001"/>
          <c:h val="0.736111111111111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keys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CD-4946-B61A-D85943070824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CD-4946-B61A-D85943070824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CD-4946-B61A-D85943070824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DCD-4946-B61A-D859430708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Missing in Dataset1</c:v>
                </c:pt>
                <c:pt idx="1">
                  <c:v>Missing Dataset2</c:v>
                </c:pt>
                <c:pt idx="2">
                  <c:v>Missing Dataset3</c:v>
                </c:pt>
                <c:pt idx="3">
                  <c:v>Union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100000</c:v>
                </c:pt>
                <c:pt idx="1">
                  <c:v>130203</c:v>
                </c:pt>
                <c:pt idx="2">
                  <c:v>12301</c:v>
                </c:pt>
                <c:pt idx="3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A-4821-AB0A-4830423FF45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451CE-EF80-40A6-95AB-04E0A925F17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03A5-6DB9-4B1E-9BCD-7FA31F29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</a:t>
            </a:r>
            <a:r>
              <a:rPr lang="en-IN" baseline="0" dirty="0" smtClean="0"/>
              <a:t> What is the objective (written)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7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Spend the most of time here</a:t>
            </a:r>
          </a:p>
          <a:p>
            <a:pPr marL="228600" indent="-228600">
              <a:buAutoNum type="arabicPeriod"/>
            </a:pPr>
            <a:r>
              <a:rPr lang="en-IN" dirty="0" smtClean="0"/>
              <a:t>Where</a:t>
            </a:r>
            <a:r>
              <a:rPr lang="en-IN" baseline="0" dirty="0" smtClean="0"/>
              <a:t> all and how is </a:t>
            </a:r>
            <a:r>
              <a:rPr lang="en-IN" baseline="0" dirty="0" err="1" smtClean="0"/>
              <a:t>dask</a:t>
            </a:r>
            <a:r>
              <a:rPr lang="en-IN" baseline="0" dirty="0" smtClean="0"/>
              <a:t> being used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Why </a:t>
            </a:r>
            <a:r>
              <a:rPr lang="en-IN" baseline="0" dirty="0" err="1" smtClean="0"/>
              <a:t>dask</a:t>
            </a:r>
            <a:r>
              <a:rPr lang="en-IN" baseline="0" dirty="0" smtClean="0"/>
              <a:t> not task manager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Saw bucket, but permission denied issue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Dask</a:t>
            </a:r>
            <a:r>
              <a:rPr lang="en-IN" baseline="0" dirty="0" smtClean="0"/>
              <a:t> for overall stats and drilldown </a:t>
            </a:r>
            <a:r>
              <a:rPr lang="en-IN" baseline="0" dirty="0" err="1" smtClean="0"/>
              <a:t>diffrenlty</a:t>
            </a:r>
            <a:r>
              <a:rPr lang="en-IN" baseline="0" dirty="0" smtClean="0"/>
              <a:t> used.. No memory wasted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WHY DASK:: 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ways to scale Pandas,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workflows more natively, with minimal rewriting.</a:t>
            </a:r>
          </a:p>
          <a:p>
            <a:pPr marL="685800" lvl="1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support for many map-reduce operations  </a:t>
            </a:r>
          </a:p>
          <a:p>
            <a:pPr marL="685800" lvl="1" indent="-228600">
              <a:buAutoNum type="arabicPeriod"/>
            </a:pP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of operations over dataframe is very similar to operations done on pandas dataframe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Spend the most of time here</a:t>
            </a:r>
          </a:p>
          <a:p>
            <a:pPr marL="228600" indent="-228600">
              <a:buAutoNum type="arabicPeriod"/>
            </a:pPr>
            <a:r>
              <a:rPr lang="en-IN" dirty="0" smtClean="0"/>
              <a:t>Where</a:t>
            </a:r>
            <a:r>
              <a:rPr lang="en-IN" baseline="0" dirty="0" smtClean="0"/>
              <a:t> all and how is </a:t>
            </a:r>
            <a:r>
              <a:rPr lang="en-IN" baseline="0" dirty="0" err="1" smtClean="0"/>
              <a:t>dask</a:t>
            </a:r>
            <a:r>
              <a:rPr lang="en-IN" baseline="0" dirty="0" smtClean="0"/>
              <a:t> being used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Why </a:t>
            </a:r>
            <a:r>
              <a:rPr lang="en-IN" baseline="0" dirty="0" err="1" smtClean="0"/>
              <a:t>dask</a:t>
            </a:r>
            <a:r>
              <a:rPr lang="en-IN" baseline="0" dirty="0" smtClean="0"/>
              <a:t> not task manager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Saw bucket, but permission denied issue</a:t>
            </a:r>
          </a:p>
          <a:p>
            <a:pPr marL="228600" indent="-228600">
              <a:buAutoNum type="arabicPeriod"/>
            </a:pPr>
            <a:r>
              <a:rPr lang="en-IN" baseline="0" dirty="0" err="1" smtClean="0"/>
              <a:t>Dask</a:t>
            </a:r>
            <a:r>
              <a:rPr lang="en-IN" baseline="0" dirty="0" smtClean="0"/>
              <a:t> for overall stats and drilldown </a:t>
            </a:r>
            <a:r>
              <a:rPr lang="en-IN" baseline="0" dirty="0" err="1" smtClean="0"/>
              <a:t>diffrenlty</a:t>
            </a:r>
            <a:r>
              <a:rPr lang="en-IN" baseline="0" dirty="0" smtClean="0"/>
              <a:t> used.. No memory wasted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/>
              <a:t>Going through the initial code which comprised of all data transformation techniques and was not well documented and contained DE Shaw in-house tools and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Talk about all the use</a:t>
            </a:r>
            <a:r>
              <a:rPr lang="en-IN" baseline="0" dirty="0" smtClean="0"/>
              <a:t> cases and how does it impact team and process. How this tool will help.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Can ask </a:t>
            </a:r>
            <a:r>
              <a:rPr lang="en-IN" baseline="0" dirty="0" err="1" smtClean="0"/>
              <a:t>samar</a:t>
            </a:r>
            <a:r>
              <a:rPr lang="en-IN" baseline="0" dirty="0" smtClean="0"/>
              <a:t> on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 Slide</a:t>
            </a:r>
            <a:r>
              <a:rPr lang="en-IN" baseline="0" dirty="0" smtClean="0"/>
              <a:t> so that can tell what previous version of tool was doing.</a:t>
            </a:r>
            <a:br>
              <a:rPr lang="en-IN" baseline="0" dirty="0" smtClean="0"/>
            </a:br>
            <a:r>
              <a:rPr lang="en-IN" baseline="0" dirty="0" smtClean="0"/>
              <a:t>2. Would tell just about the names and a very brief overview( a 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There</a:t>
            </a:r>
            <a:r>
              <a:rPr lang="en-IN" baseline="0" dirty="0" smtClean="0"/>
              <a:t> was a previous version and it did this all.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It lacked all this, and problem were these</a:t>
            </a:r>
          </a:p>
          <a:p>
            <a:pPr marL="228600" indent="-228600">
              <a:buAutoNum type="arabicPeriod"/>
            </a:pPr>
            <a:r>
              <a:rPr lang="en-IN" dirty="0" err="1" smtClean="0"/>
              <a:t>Therfore</a:t>
            </a:r>
            <a:r>
              <a:rPr lang="en-IN" dirty="0" smtClean="0"/>
              <a:t>, motivation</a:t>
            </a:r>
            <a:r>
              <a:rPr lang="en-IN" baseline="0" dirty="0" smtClean="0"/>
              <a:t> of this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1. Slide</a:t>
            </a:r>
            <a:r>
              <a:rPr lang="en-IN" baseline="0" dirty="0" smtClean="0"/>
              <a:t> so that can tell what previous version of tool was doing.</a:t>
            </a:r>
            <a:br>
              <a:rPr lang="en-IN" baseline="0" dirty="0" smtClean="0"/>
            </a:br>
            <a:r>
              <a:rPr lang="en-IN" baseline="0" dirty="0" smtClean="0"/>
              <a:t>2. Would tell just about the names and a very brief overview( a 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Add that checked </a:t>
            </a:r>
            <a:r>
              <a:rPr lang="en-IN" dirty="0" err="1" smtClean="0"/>
              <a:t>pymp</a:t>
            </a:r>
            <a:r>
              <a:rPr lang="en-IN" dirty="0" smtClean="0"/>
              <a:t> for this, but it didn’t had</a:t>
            </a:r>
            <a:r>
              <a:rPr lang="en-IN" baseline="0" dirty="0" smtClean="0"/>
              <a:t> support for datab</a:t>
            </a:r>
          </a:p>
          <a:p>
            <a:pPr marL="228600" indent="-228600">
              <a:buAutoNum type="arabicPeriod"/>
            </a:pPr>
            <a:r>
              <a:rPr lang="en-IN" sz="1200" dirty="0" smtClean="0"/>
              <a:t>Fetching minimal date( 20 days of data)</a:t>
            </a:r>
            <a:endParaRPr lang="en-IN" sz="1800" dirty="0" smtClean="0"/>
          </a:p>
          <a:p>
            <a:pPr marL="228600" indent="-228600">
              <a:buAutoNum type="arabicPeriod"/>
            </a:pPr>
            <a:r>
              <a:rPr lang="en-IN" sz="1800" dirty="0" smtClean="0"/>
              <a:t>Fixed task workers and other parameters through dev testing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Talk that</a:t>
            </a:r>
            <a:r>
              <a:rPr lang="en-IN" baseline="0" dirty="0" smtClean="0"/>
              <a:t> you have added the first part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dirty="0" smtClean="0"/>
              <a:t>Fixed task workers and other parameters through dev testing</a:t>
            </a:r>
            <a:endParaRPr lang="en-IN" baseline="0" dirty="0" smtClean="0"/>
          </a:p>
          <a:p>
            <a:pPr marL="228600" indent="-228600">
              <a:buAutoNum type="arabicPeriod"/>
            </a:pPr>
            <a:r>
              <a:rPr lang="en-IN" baseline="0" dirty="0" smtClean="0"/>
              <a:t>Then, we are doing data reuse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Why took decision to fetch data instead of doing computation there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If data not in memory why fetched, why not computation were</a:t>
            </a:r>
            <a:r>
              <a:rPr lang="en-IN" baseline="0" dirty="0" smtClean="0"/>
              <a:t> performed inside task.</a:t>
            </a:r>
          </a:p>
          <a:p>
            <a:pPr marL="685800" lvl="1" indent="-228600">
              <a:buAutoNum type="arabicPeriod"/>
            </a:pPr>
            <a:r>
              <a:rPr lang="en-IN" baseline="0" dirty="0" smtClean="0"/>
              <a:t> (Data can be reused at two places)</a:t>
            </a:r>
          </a:p>
          <a:p>
            <a:pPr marL="685800" lvl="1" indent="-228600">
              <a:buAutoNum type="arabicPeriod"/>
            </a:pPr>
            <a:r>
              <a:rPr lang="en-IN" dirty="0" smtClean="0"/>
              <a:t>And,</a:t>
            </a:r>
            <a:r>
              <a:rPr lang="en-IN" baseline="0" dirty="0" smtClean="0"/>
              <a:t> majority of use cases has 2, 3 keys. So, data can fit into memory</a:t>
            </a:r>
          </a:p>
          <a:p>
            <a:pPr marL="685800" lvl="1" indent="-228600">
              <a:buAutoNum type="arabicPeriod"/>
            </a:pPr>
            <a:r>
              <a:rPr lang="en-IN" baseline="0" dirty="0" smtClean="0"/>
              <a:t>Talk about performance diff it had (not much)</a:t>
            </a:r>
            <a:endParaRPr lang="en-IN" dirty="0" smtClean="0"/>
          </a:p>
          <a:p>
            <a:pPr marL="228600" indent="-228600">
              <a:buAutoNum type="arabicPeriod"/>
            </a:pPr>
            <a:r>
              <a:rPr lang="en-IN" dirty="0" smtClean="0"/>
              <a:t>Tell</a:t>
            </a:r>
            <a:r>
              <a:rPr lang="en-IN" baseline="0" dirty="0" smtClean="0"/>
              <a:t> why missing keys and additional keys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Sub-key aggregated over date will be only for datasets which has date column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Future scope is aggregated over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800" dirty="0" smtClean="0"/>
              <a:t>1.</a:t>
            </a:r>
            <a:r>
              <a:rPr lang="en-IN" sz="800" baseline="0" dirty="0" smtClean="0"/>
              <a:t> Here talk about code flow and that </a:t>
            </a:r>
            <a:r>
              <a:rPr lang="en-IN" sz="800" baseline="0" dirty="0" err="1" smtClean="0"/>
              <a:t>dask</a:t>
            </a:r>
            <a:r>
              <a:rPr lang="en-IN" sz="800" baseline="0" dirty="0" smtClean="0"/>
              <a:t> have been used for performance enhancement</a:t>
            </a:r>
          </a:p>
          <a:p>
            <a:r>
              <a:rPr lang="en-IN" sz="800" baseline="0" dirty="0" smtClean="0"/>
              <a:t>2. Two types of column: numerical and categorical, so general stats for both of them</a:t>
            </a:r>
          </a:p>
          <a:p>
            <a:r>
              <a:rPr lang="en-IN" sz="800" baseline="0" dirty="0" smtClean="0"/>
              <a:t>3. Correlation plotted as heat map</a:t>
            </a:r>
          </a:p>
          <a:p>
            <a:r>
              <a:rPr lang="en-IN" sz="800" baseline="0" dirty="0" smtClean="0"/>
              <a:t>4. SPN level drilldown currently for top DADV. </a:t>
            </a:r>
          </a:p>
          <a:p>
            <a:r>
              <a:rPr lang="en-IN" sz="800" baseline="0" dirty="0" smtClean="0"/>
              <a:t>5. Functionality for custom </a:t>
            </a:r>
            <a:r>
              <a:rPr lang="en-IN" sz="800" baseline="0" dirty="0" err="1" smtClean="0"/>
              <a:t>spns</a:t>
            </a:r>
            <a:r>
              <a:rPr lang="en-IN" sz="800" baseline="0" dirty="0" smtClean="0"/>
              <a:t> can also be added</a:t>
            </a:r>
          </a:p>
          <a:p>
            <a:r>
              <a:rPr lang="en-IN" sz="800" baseline="0" dirty="0" smtClean="0"/>
              <a:t>6. Tell the behaviour when data has more than 2 sub-keys</a:t>
            </a:r>
          </a:p>
          <a:p>
            <a:r>
              <a:rPr lang="en-IN" sz="800" baseline="0" dirty="0" smtClean="0"/>
              <a:t>  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803A5-6DB9-4B1E-9BCD-7FA31F294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9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9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CD4D59-9390-4602-B582-303CB8DC80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72BC16-ED0D-4E02-81CA-031FCFB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3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463" y="717664"/>
            <a:ext cx="9009697" cy="1086380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Diff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idget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2091" y="5372107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- Deepansh Agrawal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17374560"/>
              </p:ext>
            </p:extLst>
          </p:nvPr>
        </p:nvGraphicFramePr>
        <p:xfrm>
          <a:off x="1652954" y="2126659"/>
          <a:ext cx="4800600" cy="284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55980298"/>
              </p:ext>
            </p:extLst>
          </p:nvPr>
        </p:nvGraphicFramePr>
        <p:xfrm>
          <a:off x="6840417" y="2126659"/>
          <a:ext cx="3903784" cy="284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92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Features: Metadata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242" y="2603499"/>
            <a:ext cx="9132046" cy="3744547"/>
          </a:xfrm>
        </p:spPr>
        <p:txBody>
          <a:bodyPr>
            <a:normAutofit/>
          </a:bodyPr>
          <a:lstStyle/>
          <a:p>
            <a:r>
              <a:rPr lang="en-IN" dirty="0" smtClean="0"/>
              <a:t>Finding the data-type and converting them into broader data-type</a:t>
            </a:r>
          </a:p>
          <a:p>
            <a:r>
              <a:rPr lang="en-IN" dirty="0" smtClean="0"/>
              <a:t>Date column detection</a:t>
            </a:r>
          </a:p>
          <a:p>
            <a:r>
              <a:rPr lang="en-IN" dirty="0" smtClean="0"/>
              <a:t>Column type detection (numerical, categorical)</a:t>
            </a:r>
          </a:p>
          <a:p>
            <a:r>
              <a:rPr lang="en-IN" dirty="0" smtClean="0"/>
              <a:t>Removing unmapped columns (columns not present in all of the datasets)</a:t>
            </a:r>
          </a:p>
          <a:p>
            <a:r>
              <a:rPr lang="en-IN" dirty="0"/>
              <a:t>Used </a:t>
            </a:r>
            <a:r>
              <a:rPr lang="en-IN" dirty="0" smtClean="0"/>
              <a:t>clusters to fetch the data</a:t>
            </a:r>
            <a:r>
              <a:rPr lang="en-IN" dirty="0" smtClean="0"/>
              <a:t> </a:t>
            </a:r>
            <a:r>
              <a:rPr lang="en-IN" dirty="0"/>
              <a:t>if input is given as function callable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0708" y="4600425"/>
            <a:ext cx="8825659" cy="214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82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Features: Key based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63192"/>
          </a:xfrm>
        </p:spPr>
        <p:txBody>
          <a:bodyPr>
            <a:noAutofit/>
          </a:bodyPr>
          <a:lstStyle/>
          <a:p>
            <a:r>
              <a:rPr lang="en-IN" dirty="0" smtClean="0"/>
              <a:t>Complete key based analysis</a:t>
            </a:r>
          </a:p>
          <a:p>
            <a:pPr lvl="1"/>
            <a:r>
              <a:rPr lang="en-IN" sz="1800" dirty="0" smtClean="0"/>
              <a:t>Missing keys</a:t>
            </a:r>
          </a:p>
          <a:p>
            <a:pPr lvl="1"/>
            <a:r>
              <a:rPr lang="en-IN" sz="1800" dirty="0" smtClean="0"/>
              <a:t>Additional keys</a:t>
            </a:r>
          </a:p>
          <a:p>
            <a:r>
              <a:rPr lang="en-IN" dirty="0" smtClean="0"/>
              <a:t>Sub-keys aggregated over date</a:t>
            </a:r>
          </a:p>
          <a:p>
            <a:r>
              <a:rPr lang="en-IN" dirty="0"/>
              <a:t>Fetch only the required data if input is </a:t>
            </a:r>
            <a:r>
              <a:rPr lang="en-IN" dirty="0" smtClean="0"/>
              <a:t>the function </a:t>
            </a:r>
            <a:r>
              <a:rPr lang="en-IN" dirty="0" smtClean="0"/>
              <a:t>callable</a:t>
            </a:r>
            <a:endParaRPr lang="en-IN" sz="1800" dirty="0"/>
          </a:p>
          <a:p>
            <a:pPr lvl="1"/>
            <a:r>
              <a:rPr lang="en-IN" sz="1800" dirty="0" smtClean="0"/>
              <a:t>Computations are </a:t>
            </a:r>
            <a:r>
              <a:rPr lang="en-IN" sz="1800" dirty="0"/>
              <a:t>done locally instead of doing on cluster</a:t>
            </a:r>
          </a:p>
          <a:p>
            <a:pPr lvl="1"/>
            <a:r>
              <a:rPr lang="en-IN" sz="1800" dirty="0"/>
              <a:t>Data being reused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Features: Value based 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54954" y="2414588"/>
            <a:ext cx="8825659" cy="4443411"/>
          </a:xfrm>
        </p:spPr>
        <p:txBody>
          <a:bodyPr>
            <a:normAutofit/>
          </a:bodyPr>
          <a:lstStyle/>
          <a:p>
            <a:r>
              <a:rPr lang="en-IN" sz="2000" dirty="0"/>
              <a:t>General </a:t>
            </a:r>
            <a:r>
              <a:rPr lang="en-IN" sz="2000" dirty="0" smtClean="0"/>
              <a:t>stats</a:t>
            </a:r>
          </a:p>
          <a:p>
            <a:pPr lvl="1"/>
            <a:r>
              <a:rPr lang="en-IN" sz="1800" dirty="0" smtClean="0"/>
              <a:t>Numerical columns</a:t>
            </a:r>
          </a:p>
          <a:p>
            <a:pPr lvl="2"/>
            <a:r>
              <a:rPr lang="en-IN" sz="1600" dirty="0" smtClean="0"/>
              <a:t>Min, max, mean, STD, missing data stats, count, quantile stats</a:t>
            </a:r>
          </a:p>
          <a:p>
            <a:pPr lvl="1"/>
            <a:r>
              <a:rPr lang="en-IN" sz="1800" dirty="0" smtClean="0"/>
              <a:t>Categorical columns</a:t>
            </a:r>
          </a:p>
          <a:p>
            <a:pPr lvl="2"/>
            <a:r>
              <a:rPr lang="en-IN" sz="1600" dirty="0" smtClean="0"/>
              <a:t>Total count, count of categories, histogram for count of each category per date, percentage of each category in column</a:t>
            </a:r>
            <a:endParaRPr lang="en-IN" sz="1600" dirty="0"/>
          </a:p>
          <a:p>
            <a:r>
              <a:rPr lang="en-IN" sz="2000" dirty="0"/>
              <a:t>Correlation</a:t>
            </a:r>
          </a:p>
          <a:p>
            <a:r>
              <a:rPr lang="en-IN" sz="2000" dirty="0"/>
              <a:t>SPN level </a:t>
            </a:r>
            <a:r>
              <a:rPr lang="en-IN" sz="2000" dirty="0" smtClean="0"/>
              <a:t>drilldown</a:t>
            </a:r>
          </a:p>
          <a:p>
            <a:pPr lvl="1"/>
            <a:r>
              <a:rPr lang="en-IN" sz="1800" dirty="0" smtClean="0"/>
              <a:t>Top DADV SPNs </a:t>
            </a:r>
          </a:p>
          <a:p>
            <a:pPr lvl="1"/>
            <a:r>
              <a:rPr lang="en-IN" sz="1800" dirty="0" smtClean="0"/>
              <a:t>Metadata for each SPN</a:t>
            </a:r>
          </a:p>
          <a:p>
            <a:pPr lvl="1"/>
            <a:r>
              <a:rPr lang="en-IN" sz="1800" dirty="0" smtClean="0"/>
              <a:t>Analysis for each SPN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5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optimization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54953" y="2414591"/>
            <a:ext cx="9003460" cy="4143369"/>
          </a:xfrm>
        </p:spPr>
        <p:txBody>
          <a:bodyPr>
            <a:normAutofit/>
          </a:bodyPr>
          <a:lstStyle/>
          <a:p>
            <a:r>
              <a:rPr lang="en-IN" dirty="0" smtClean="0"/>
              <a:t>Performing operations on cluster</a:t>
            </a:r>
            <a:endParaRPr lang="en-IN" dirty="0" smtClean="0"/>
          </a:p>
          <a:p>
            <a:pPr lvl="1"/>
            <a:r>
              <a:rPr lang="en-IN" sz="1800" dirty="0" smtClean="0"/>
              <a:t>Fetched the data intelligently</a:t>
            </a:r>
          </a:p>
          <a:p>
            <a:pPr lvl="1"/>
            <a:r>
              <a:rPr lang="en-IN" sz="1800" dirty="0"/>
              <a:t>D</a:t>
            </a:r>
            <a:r>
              <a:rPr lang="en-IN" sz="1800" dirty="0" smtClean="0"/>
              <a:t>iff operations on cluster vs </a:t>
            </a:r>
            <a:r>
              <a:rPr lang="en-IN" sz="1800" dirty="0"/>
              <a:t>d</a:t>
            </a:r>
            <a:r>
              <a:rPr lang="en-IN" sz="1800" dirty="0" smtClean="0"/>
              <a:t>iff operations locally</a:t>
            </a:r>
          </a:p>
          <a:p>
            <a:pPr lvl="2"/>
            <a:r>
              <a:rPr lang="en-IN" sz="1600" dirty="0" smtClean="0"/>
              <a:t>Decision was taken by analysing performance and scalability</a:t>
            </a:r>
          </a:p>
          <a:p>
            <a:pPr lvl="1"/>
            <a:r>
              <a:rPr lang="en-IN" sz="1800" dirty="0" smtClean="0"/>
              <a:t>Tweaked hyper parameters </a:t>
            </a:r>
            <a:r>
              <a:rPr lang="en-IN" sz="1800" dirty="0" smtClean="0"/>
              <a:t>to check the change in performance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3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optimization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54953" y="2328863"/>
            <a:ext cx="9003460" cy="4143369"/>
          </a:xfrm>
        </p:spPr>
        <p:txBody>
          <a:bodyPr>
            <a:normAutofit/>
          </a:bodyPr>
          <a:lstStyle/>
          <a:p>
            <a:r>
              <a:rPr lang="en-IN" dirty="0" err="1" smtClean="0"/>
              <a:t>Dask</a:t>
            </a:r>
            <a:endParaRPr lang="en-IN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source library for parallel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us to read files and perform operations on a cluster</a:t>
            </a:r>
          </a:p>
          <a:p>
            <a:pPr lvl="1"/>
            <a:r>
              <a:rPr lang="en-IN" dirty="0" smtClean="0"/>
              <a:t>Overall and Correlation</a:t>
            </a:r>
          </a:p>
          <a:p>
            <a:pPr lvl="2"/>
            <a:r>
              <a:rPr lang="en-IN" sz="1600" dirty="0" smtClean="0"/>
              <a:t>Data fetched and loaded at clusters</a:t>
            </a:r>
          </a:p>
          <a:p>
            <a:pPr lvl="2"/>
            <a:r>
              <a:rPr lang="en-IN" sz="1600" dirty="0" smtClean="0"/>
              <a:t>Used pre-defined operations offered by </a:t>
            </a:r>
            <a:r>
              <a:rPr lang="en-IN" sz="1600" dirty="0" err="1" smtClean="0"/>
              <a:t>dask</a:t>
            </a:r>
            <a:r>
              <a:rPr lang="en-IN" sz="1600" dirty="0" smtClean="0"/>
              <a:t> to get statistics</a:t>
            </a:r>
          </a:p>
          <a:p>
            <a:pPr lvl="2"/>
            <a:r>
              <a:rPr lang="en-IN" sz="1600" dirty="0" smtClean="0"/>
              <a:t>Merged different datasets into one and used </a:t>
            </a:r>
            <a:r>
              <a:rPr lang="en-IN" sz="1600" dirty="0" err="1" smtClean="0"/>
              <a:t>corr</a:t>
            </a:r>
            <a:r>
              <a:rPr lang="en-IN" sz="1600" dirty="0" smtClean="0"/>
              <a:t>() over </a:t>
            </a:r>
            <a:r>
              <a:rPr lang="en-IN" sz="1600" dirty="0" err="1" smtClean="0"/>
              <a:t>dask</a:t>
            </a:r>
            <a:r>
              <a:rPr lang="en-IN" sz="1600" dirty="0" smtClean="0"/>
              <a:t> dataframe for correlation</a:t>
            </a:r>
            <a:endParaRPr lang="en-IN" sz="1600" dirty="0"/>
          </a:p>
          <a:p>
            <a:pPr lvl="1"/>
            <a:r>
              <a:rPr lang="en-IN" dirty="0" smtClean="0"/>
              <a:t>SPN level drilldown</a:t>
            </a:r>
          </a:p>
          <a:p>
            <a:pPr lvl="2"/>
            <a:r>
              <a:rPr lang="en-IN" sz="1600" dirty="0" smtClean="0"/>
              <a:t>Fetched and filtered the required data (data of required SPNs) at clusters </a:t>
            </a:r>
          </a:p>
          <a:p>
            <a:pPr lvl="2"/>
            <a:r>
              <a:rPr lang="en-IN" sz="1600" dirty="0" smtClean="0"/>
              <a:t>Performed operations locally on this filtered data to obtain time series</a:t>
            </a:r>
          </a:p>
        </p:txBody>
      </p:sp>
    </p:spTree>
    <p:extLst>
      <p:ext uri="{BB962C8B-B14F-4D97-AF65-F5344CB8AC3E}">
        <p14:creationId xmlns:p14="http://schemas.microsoft.com/office/powerpoint/2010/main" val="23903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Dataframe</a:t>
            </a:r>
          </a:p>
          <a:p>
            <a:r>
              <a:rPr lang="en-IN" dirty="0" smtClean="0"/>
              <a:t>Parallelization techniques</a:t>
            </a:r>
          </a:p>
          <a:p>
            <a:pPr lvl="1"/>
            <a:r>
              <a:rPr lang="en-IN" sz="1800" dirty="0" err="1" smtClean="0"/>
              <a:t>Dask</a:t>
            </a:r>
            <a:endParaRPr lang="en-IN" sz="1800" dirty="0" smtClean="0"/>
          </a:p>
          <a:p>
            <a:pPr lvl="1"/>
            <a:r>
              <a:rPr lang="en-IN" sz="1800" dirty="0" smtClean="0"/>
              <a:t>Processing on clusters</a:t>
            </a:r>
            <a:endParaRPr lang="en-IN" sz="1800" dirty="0" smtClean="0"/>
          </a:p>
          <a:p>
            <a:r>
              <a:rPr lang="en-IN" dirty="0" err="1" smtClean="0"/>
              <a:t>IPython</a:t>
            </a:r>
            <a:r>
              <a:rPr lang="en-IN" dirty="0" smtClean="0"/>
              <a:t> widgets</a:t>
            </a:r>
          </a:p>
          <a:p>
            <a:r>
              <a:rPr lang="en-IN" dirty="0"/>
              <a:t>L</a:t>
            </a:r>
            <a:r>
              <a:rPr lang="en-IN" dirty="0" smtClean="0"/>
              <a:t>ayout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733" y="1511097"/>
            <a:ext cx="2071689" cy="846342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14525"/>
            <a:ext cx="8825659" cy="47005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200" dirty="0" smtClean="0"/>
          </a:p>
          <a:p>
            <a:r>
              <a:rPr lang="en-IN" sz="1200" dirty="0" smtClean="0"/>
              <a:t>Understanding the existing code base</a:t>
            </a:r>
          </a:p>
          <a:p>
            <a:r>
              <a:rPr lang="en-IN" sz="1200" dirty="0" smtClean="0"/>
              <a:t>Exploring various parallel computing methods</a:t>
            </a:r>
          </a:p>
          <a:p>
            <a:pPr lvl="1"/>
            <a:r>
              <a:rPr lang="en-IN" sz="1200" dirty="0" err="1" smtClean="0"/>
              <a:t>Dask</a:t>
            </a:r>
            <a:endParaRPr lang="en-IN" sz="1200" dirty="0" smtClean="0"/>
          </a:p>
          <a:p>
            <a:pPr lvl="1"/>
            <a:r>
              <a:rPr lang="en-IN" sz="1200" dirty="0" smtClean="0"/>
              <a:t>Multiprocessing through clusters</a:t>
            </a:r>
            <a:endParaRPr lang="en-IN" sz="1200" dirty="0" smtClean="0"/>
          </a:p>
          <a:p>
            <a:r>
              <a:rPr lang="en-IN" sz="1200" dirty="0" smtClean="0"/>
              <a:t>Making tool robust</a:t>
            </a:r>
          </a:p>
          <a:p>
            <a:pPr lvl="1"/>
            <a:r>
              <a:rPr lang="en-IN" sz="1200" dirty="0" smtClean="0"/>
              <a:t>Support for most of the input formats</a:t>
            </a:r>
          </a:p>
          <a:p>
            <a:pPr lvl="1"/>
            <a:r>
              <a:rPr lang="en-IN" sz="1200" dirty="0" smtClean="0"/>
              <a:t>Support for function callable as input and letting function callable be generic</a:t>
            </a:r>
          </a:p>
          <a:p>
            <a:pPr lvl="1"/>
            <a:r>
              <a:rPr lang="en-IN" sz="1200" dirty="0" smtClean="0"/>
              <a:t>Support for various dataset formats</a:t>
            </a:r>
          </a:p>
          <a:p>
            <a:pPr lvl="1"/>
            <a:r>
              <a:rPr lang="en-IN" sz="1200" dirty="0" smtClean="0"/>
              <a:t>Support for datasets irrespective of their sizes (dataset those can’t fit into memory)</a:t>
            </a:r>
          </a:p>
          <a:p>
            <a:r>
              <a:rPr lang="en-IN" sz="1200" dirty="0" smtClean="0"/>
              <a:t>Scalable design</a:t>
            </a:r>
          </a:p>
          <a:p>
            <a:r>
              <a:rPr lang="en-IN" sz="1200" dirty="0"/>
              <a:t>py2/py3 compatibility issues</a:t>
            </a:r>
          </a:p>
          <a:p>
            <a:pPr lvl="1"/>
            <a:r>
              <a:rPr lang="en-IN" sz="1200" dirty="0" err="1"/>
              <a:t>Dask</a:t>
            </a:r>
            <a:r>
              <a:rPr lang="en-IN" sz="1200" dirty="0"/>
              <a:t> module ‘</a:t>
            </a:r>
            <a:r>
              <a:rPr lang="en-IN" sz="1200" dirty="0" err="1"/>
              <a:t>partd</a:t>
            </a:r>
            <a:r>
              <a:rPr lang="en-IN" sz="1200" dirty="0"/>
              <a:t>’ was not installed for py3</a:t>
            </a:r>
          </a:p>
          <a:p>
            <a:pPr lvl="1"/>
            <a:r>
              <a:rPr lang="en-IN" sz="1200" dirty="0" err="1"/>
              <a:t>Dask</a:t>
            </a:r>
            <a:r>
              <a:rPr lang="en-IN" sz="1200" dirty="0"/>
              <a:t> doesn’t support setting ‘verify metadata’ as False In py2</a:t>
            </a:r>
          </a:p>
          <a:p>
            <a:endParaRPr lang="en-IN" sz="1200" dirty="0" smtClean="0"/>
          </a:p>
        </p:txBody>
      </p:sp>
    </p:spTree>
    <p:extLst>
      <p:ext uri="{BB962C8B-B14F-4D97-AF65-F5344CB8AC3E}">
        <p14:creationId xmlns:p14="http://schemas.microsoft.com/office/powerpoint/2010/main" val="21809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Features</a:t>
            </a:r>
          </a:p>
          <a:p>
            <a:pPr lvl="1"/>
            <a:r>
              <a:rPr lang="en-IN" sz="1800" dirty="0" smtClean="0"/>
              <a:t>Plot ratio, moving average etc. instead of actual values</a:t>
            </a:r>
          </a:p>
          <a:p>
            <a:pPr lvl="1"/>
            <a:r>
              <a:rPr lang="en-IN" sz="1800" dirty="0" smtClean="0"/>
              <a:t>Plot timeseries for all SPNs</a:t>
            </a:r>
          </a:p>
          <a:p>
            <a:pPr lvl="1"/>
            <a:r>
              <a:rPr lang="en-IN" sz="1800" dirty="0" smtClean="0"/>
              <a:t>Plot timeseries for custom SPNs (in progress)</a:t>
            </a:r>
          </a:p>
          <a:p>
            <a:r>
              <a:rPr lang="en-IN" sz="2000" dirty="0" smtClean="0"/>
              <a:t>Performance</a:t>
            </a:r>
          </a:p>
          <a:p>
            <a:pPr lvl="1"/>
            <a:r>
              <a:rPr lang="en-IN" sz="1800" dirty="0" smtClean="0"/>
              <a:t>Use process pool for computing metadata</a:t>
            </a:r>
          </a:p>
          <a:p>
            <a:pPr lvl="2"/>
            <a:r>
              <a:rPr lang="en-IN" sz="1600" dirty="0" smtClean="0"/>
              <a:t>Will reduce network overhead</a:t>
            </a:r>
          </a:p>
          <a:p>
            <a:pPr lvl="2"/>
            <a:r>
              <a:rPr lang="en-IN" sz="1600" dirty="0" smtClean="0"/>
              <a:t>Computation can be done locally using maximum CPU cores available</a:t>
            </a:r>
          </a:p>
          <a:p>
            <a:pPr lvl="1"/>
            <a:r>
              <a:rPr lang="en-IN" sz="1800" dirty="0" smtClean="0"/>
              <a:t>Time series can be computed on the cluster itself</a:t>
            </a:r>
          </a:p>
          <a:p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0680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2" y="1239634"/>
            <a:ext cx="4529138" cy="717754"/>
          </a:xfrm>
        </p:spPr>
        <p:txBody>
          <a:bodyPr/>
          <a:lstStyle/>
          <a:p>
            <a:pPr algn="ctr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cs typeface="Arial" panose="020B0604020202020204" pitchFamily="34" charset="0"/>
              </a:rPr>
              <a:t>Objective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530" y="2703512"/>
            <a:ext cx="9846421" cy="3416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alibri" panose="020F0502020204030204" pitchFamily="34" charset="0"/>
              </a:rPr>
              <a:t>To develop </a:t>
            </a:r>
            <a:r>
              <a:rPr lang="en-US" sz="2400" dirty="0">
                <a:cs typeface="Calibri" panose="020F0502020204030204" pitchFamily="34" charset="0"/>
              </a:rPr>
              <a:t>an </a:t>
            </a:r>
            <a:r>
              <a:rPr lang="en-US" sz="2400" dirty="0" smtClean="0">
                <a:cs typeface="Calibri" panose="020F0502020204030204" pitchFamily="34" charset="0"/>
              </a:rPr>
              <a:t>interactive widget that can </a:t>
            </a:r>
            <a:r>
              <a:rPr lang="en-IN" sz="2400" dirty="0"/>
              <a:t>compare datasets having minimal information beforehand about </a:t>
            </a:r>
            <a:r>
              <a:rPr lang="en-IN" sz="2400" dirty="0" smtClean="0"/>
              <a:t>them</a:t>
            </a:r>
            <a:r>
              <a:rPr lang="en-US" sz="2400" dirty="0" smtClean="0">
                <a:cs typeface="Calibri" panose="020F0502020204030204" pitchFamily="34" charset="0"/>
              </a:rPr>
              <a:t> to highlight </a:t>
            </a:r>
            <a:r>
              <a:rPr lang="en-US" sz="2400" dirty="0">
                <a:cs typeface="Calibri" panose="020F0502020204030204" pitchFamily="34" charset="0"/>
              </a:rPr>
              <a:t>the differences between </a:t>
            </a:r>
            <a:r>
              <a:rPr lang="en-US" sz="2400" dirty="0" smtClean="0">
                <a:cs typeface="Calibri" panose="020F0502020204030204" pitchFamily="34" charset="0"/>
              </a:rPr>
              <a:t>those </a:t>
            </a:r>
            <a:r>
              <a:rPr lang="en-US" sz="2400" dirty="0">
                <a:cs typeface="Calibri" panose="020F0502020204030204" pitchFamily="34" charset="0"/>
              </a:rPr>
              <a:t>tabular </a:t>
            </a:r>
            <a:r>
              <a:rPr lang="en-US" sz="2400" dirty="0" smtClean="0">
                <a:cs typeface="Calibri" panose="020F0502020204030204" pitchFamily="34" charset="0"/>
              </a:rPr>
              <a:t>datasets.</a:t>
            </a:r>
          </a:p>
          <a:p>
            <a:r>
              <a:rPr lang="en-IN" sz="2400" dirty="0" smtClean="0">
                <a:cs typeface="Calibri" panose="020F0502020204030204" pitchFamily="34" charset="0"/>
              </a:rPr>
              <a:t>The tool should be scalable and generic enough to cater needs of all the teams present firm-wide.</a:t>
            </a: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364" y="2754109"/>
            <a:ext cx="8649286" cy="1086380"/>
          </a:xfrm>
        </p:spPr>
        <p:txBody>
          <a:bodyPr/>
          <a:lstStyle/>
          <a:p>
            <a:pPr algn="ctr"/>
            <a:r>
              <a:rPr lang="en-IN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cs typeface="Arial" panose="020B0604020202020204" pitchFamily="34" charset="0"/>
              </a:rPr>
              <a:t>Motivation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554" y="2679700"/>
            <a:ext cx="9665446" cy="2620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Provide a common tool that is interactive and can compare two or more datasets based on some analysis.</a:t>
            </a:r>
          </a:p>
          <a:p>
            <a:pPr marL="0" indent="0">
              <a:buNone/>
            </a:pPr>
            <a:r>
              <a:rPr lang="en-IN" sz="2200" dirty="0" smtClean="0"/>
              <a:t>Some use cases:</a:t>
            </a:r>
            <a:endParaRPr lang="en-US" sz="2200" dirty="0"/>
          </a:p>
          <a:p>
            <a:pPr lvl="1"/>
            <a:r>
              <a:rPr lang="en-US" sz="1800" dirty="0"/>
              <a:t>Comparing </a:t>
            </a:r>
            <a:r>
              <a:rPr lang="en-US" sz="1800" dirty="0" smtClean="0"/>
              <a:t>the results of </a:t>
            </a:r>
            <a:r>
              <a:rPr lang="en-US" sz="1800" dirty="0"/>
              <a:t>different versions of </a:t>
            </a:r>
            <a:r>
              <a:rPr lang="en-US" sz="1800" dirty="0" smtClean="0"/>
              <a:t>datasets.</a:t>
            </a:r>
            <a:endParaRPr lang="en-US" sz="1800" dirty="0"/>
          </a:p>
          <a:p>
            <a:pPr lvl="1"/>
            <a:r>
              <a:rPr lang="en-US" sz="1800" dirty="0"/>
              <a:t>Data comparison among different vendors.</a:t>
            </a:r>
          </a:p>
          <a:p>
            <a:pPr lvl="1"/>
            <a:r>
              <a:rPr lang="en-US" sz="1800" dirty="0"/>
              <a:t>Checking staleness </a:t>
            </a:r>
            <a:r>
              <a:rPr lang="en-US" sz="1800" dirty="0" smtClean="0"/>
              <a:t>of </a:t>
            </a:r>
            <a:r>
              <a:rPr lang="en-US" sz="1800" dirty="0"/>
              <a:t>data </a:t>
            </a:r>
            <a:r>
              <a:rPr lang="en-US" sz="1800" dirty="0" smtClean="0"/>
              <a:t>present in cache(Disk </a:t>
            </a:r>
            <a:r>
              <a:rPr lang="en-US" sz="1800" dirty="0"/>
              <a:t>cache vs Computer).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994" y="2710180"/>
            <a:ext cx="8825659" cy="1953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Plotting and analysing the dataset to see differences through:</a:t>
            </a:r>
          </a:p>
          <a:p>
            <a:r>
              <a:rPr lang="en-IN" sz="2000" dirty="0" smtClean="0"/>
              <a:t>Metadata analysis</a:t>
            </a:r>
          </a:p>
          <a:p>
            <a:r>
              <a:rPr lang="en-IN" sz="2000" dirty="0" smtClean="0"/>
              <a:t>Key-based analysis</a:t>
            </a:r>
          </a:p>
          <a:p>
            <a:r>
              <a:rPr lang="en-IN" sz="2000" dirty="0" smtClean="0"/>
              <a:t>Value-based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9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21" y="902230"/>
            <a:ext cx="8761413" cy="706964"/>
          </a:xfrm>
        </p:spPr>
        <p:txBody>
          <a:bodyPr/>
          <a:lstStyle/>
          <a:p>
            <a:r>
              <a:rPr lang="en-IN" dirty="0" smtClean="0"/>
              <a:t>Drawbacks and Enhancements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751721" y="2844777"/>
            <a:ext cx="5374438" cy="3821118"/>
          </a:xfrm>
        </p:spPr>
        <p:txBody>
          <a:bodyPr>
            <a:normAutofit/>
          </a:bodyPr>
          <a:lstStyle/>
          <a:p>
            <a:r>
              <a:rPr lang="en-IN" dirty="0"/>
              <a:t>No user interaction</a:t>
            </a:r>
          </a:p>
          <a:p>
            <a:r>
              <a:rPr lang="en-IN" dirty="0"/>
              <a:t>Generated a static report</a:t>
            </a:r>
          </a:p>
          <a:p>
            <a:r>
              <a:rPr lang="en-IN" dirty="0"/>
              <a:t>Unnecessary wait for analysis not required </a:t>
            </a:r>
          </a:p>
          <a:p>
            <a:r>
              <a:rPr lang="en-IN" dirty="0"/>
              <a:t>Could compare only two datasets at once</a:t>
            </a:r>
          </a:p>
          <a:p>
            <a:r>
              <a:rPr lang="en-IN" dirty="0"/>
              <a:t>Could not work for datasets not having date </a:t>
            </a:r>
            <a:r>
              <a:rPr lang="en-IN" dirty="0" smtClean="0"/>
              <a:t>column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208712" y="2160593"/>
            <a:ext cx="4825159" cy="576262"/>
          </a:xfrm>
        </p:spPr>
        <p:txBody>
          <a:bodyPr/>
          <a:lstStyle/>
          <a:p>
            <a:r>
              <a:rPr lang="en-IN" dirty="0" smtClean="0"/>
              <a:t>Enhancements made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6208712" y="2894002"/>
            <a:ext cx="5378451" cy="4021150"/>
          </a:xfrm>
        </p:spPr>
        <p:txBody>
          <a:bodyPr>
            <a:normAutofit/>
          </a:bodyPr>
          <a:lstStyle/>
          <a:p>
            <a:r>
              <a:rPr lang="en-US" dirty="0"/>
              <a:t>Made the </a:t>
            </a:r>
            <a:r>
              <a:rPr lang="en-US" dirty="0" smtClean="0"/>
              <a:t>tool </a:t>
            </a:r>
            <a:r>
              <a:rPr lang="en-US" dirty="0"/>
              <a:t>interactive using </a:t>
            </a:r>
            <a:r>
              <a:rPr lang="en-US" dirty="0" smtClean="0"/>
              <a:t>ipy widgets</a:t>
            </a:r>
          </a:p>
          <a:p>
            <a:r>
              <a:rPr lang="en-IN" dirty="0"/>
              <a:t>Option to run subset of </a:t>
            </a:r>
            <a:r>
              <a:rPr lang="en-IN" dirty="0" smtClean="0"/>
              <a:t>analysis</a:t>
            </a:r>
          </a:p>
          <a:p>
            <a:r>
              <a:rPr lang="en-IN" dirty="0" smtClean="0"/>
              <a:t>Support </a:t>
            </a:r>
            <a:r>
              <a:rPr lang="en-IN" dirty="0"/>
              <a:t>to compare multiple </a:t>
            </a:r>
            <a:r>
              <a:rPr lang="en-IN" dirty="0" smtClean="0"/>
              <a:t>datasets</a:t>
            </a:r>
            <a:endParaRPr lang="en-IN" dirty="0"/>
          </a:p>
          <a:p>
            <a:r>
              <a:rPr lang="en-IN" dirty="0" smtClean="0"/>
              <a:t>Support </a:t>
            </a:r>
            <a:r>
              <a:rPr lang="en-IN" dirty="0"/>
              <a:t>for more dataset formats </a:t>
            </a:r>
            <a:r>
              <a:rPr lang="en-IN" dirty="0" smtClean="0"/>
              <a:t>added</a:t>
            </a:r>
          </a:p>
          <a:p>
            <a:r>
              <a:rPr lang="en-IN" dirty="0"/>
              <a:t>Support for function callable as input added</a:t>
            </a:r>
            <a:endParaRPr lang="en-IN" dirty="0" smtClean="0"/>
          </a:p>
          <a:p>
            <a:r>
              <a:rPr lang="en-IN" dirty="0"/>
              <a:t>Added dynamic progress bar</a:t>
            </a:r>
          </a:p>
          <a:p>
            <a:r>
              <a:rPr lang="en-IN" dirty="0"/>
              <a:t>Performance enhancements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751721" y="2160593"/>
            <a:ext cx="4825157" cy="576262"/>
          </a:xfrm>
        </p:spPr>
        <p:txBody>
          <a:bodyPr/>
          <a:lstStyle/>
          <a:p>
            <a:r>
              <a:rPr lang="en-IN" dirty="0" smtClean="0"/>
              <a:t>Drawbacks of previous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189" y="747265"/>
            <a:ext cx="4529138" cy="717754"/>
          </a:xfrm>
        </p:spPr>
        <p:txBody>
          <a:bodyPr/>
          <a:lstStyle/>
          <a:p>
            <a:pPr algn="ctr"/>
            <a:r>
              <a:rPr lang="en-IN" sz="3200" dirty="0" smtClean="0"/>
              <a:t>User interaction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ui_bri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94692" y="2669912"/>
            <a:ext cx="9120554" cy="2226285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94692" y="1775078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Demo of current version: 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as function callable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275431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No need to read files and merge data for each dataset</a:t>
            </a:r>
          </a:p>
          <a:p>
            <a:r>
              <a:rPr lang="en-IN" sz="2000" dirty="0" smtClean="0"/>
              <a:t>Tool handles the exception that occur in provided function callable</a:t>
            </a:r>
          </a:p>
          <a:p>
            <a:r>
              <a:rPr lang="en-IN" sz="2000" dirty="0" smtClean="0"/>
              <a:t>Function callable can return </a:t>
            </a:r>
            <a:r>
              <a:rPr lang="en-IN" sz="2000" dirty="0" err="1" smtClean="0"/>
              <a:t>datatable</a:t>
            </a:r>
            <a:r>
              <a:rPr lang="en-IN" sz="2000" dirty="0" smtClean="0"/>
              <a:t>/ dataframe</a:t>
            </a:r>
          </a:p>
          <a:p>
            <a:r>
              <a:rPr lang="en-IN" sz="2000" dirty="0" smtClean="0"/>
              <a:t>Useful when dataset can’t fit in memory</a:t>
            </a:r>
          </a:p>
          <a:p>
            <a:r>
              <a:rPr lang="en-IN" sz="2000" dirty="0" smtClean="0"/>
              <a:t>Better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9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53688" y="4648750"/>
            <a:ext cx="1497508" cy="1885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85100" y="4810284"/>
            <a:ext cx="104387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CHOOSE </a:t>
            </a:r>
          </a:p>
          <a:p>
            <a:pPr algn="ctr"/>
            <a:r>
              <a:rPr lang="en-IN" sz="1400" dirty="0" smtClean="0"/>
              <a:t>STATISTICS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18000" y="2914934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SELECTED</a:t>
            </a:r>
          </a:p>
          <a:p>
            <a:r>
              <a:rPr lang="en-IN" dirty="0" smtClean="0"/>
              <a:t> ANALYSIS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45949" y="326684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ahnschrift" panose="020B0502040204020203" pitchFamily="34" charset="0"/>
              </a:rPr>
              <a:t>DATA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24016" y="2418113"/>
            <a:ext cx="1527179" cy="17768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40831" y="3461809"/>
            <a:ext cx="12891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FETCH DATA </a:t>
            </a:r>
            <a:endParaRPr lang="en-US" sz="1400" dirty="0"/>
          </a:p>
        </p:txBody>
      </p:sp>
      <p:cxnSp>
        <p:nvCxnSpPr>
          <p:cNvPr id="56" name="Straight Connector 55"/>
          <p:cNvCxnSpPr>
            <a:stCxn id="34" idx="1"/>
            <a:endCxn id="34" idx="3"/>
          </p:cNvCxnSpPr>
          <p:nvPr/>
        </p:nvCxnSpPr>
        <p:spPr>
          <a:xfrm>
            <a:off x="5753688" y="5591726"/>
            <a:ext cx="1497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43609" y="5753260"/>
            <a:ext cx="8835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OUTPUT </a:t>
            </a:r>
          </a:p>
          <a:p>
            <a:pPr algn="ctr"/>
            <a:r>
              <a:rPr lang="en-IN" sz="1400" dirty="0" smtClean="0"/>
              <a:t>REPORT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20793" y="2706613"/>
            <a:ext cx="13292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/>
              <a:t>VALIDATIONS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1997557" y="2953084"/>
            <a:ext cx="2004488" cy="29254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96190" y="5943759"/>
            <a:ext cx="13552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Bahnschrift" panose="020B0502040204020203" pitchFamily="34" charset="0"/>
              </a:rPr>
              <a:t>INPUT</a:t>
            </a:r>
          </a:p>
          <a:p>
            <a:pPr algn="ctr"/>
            <a:r>
              <a:rPr lang="en-IN" dirty="0" smtClean="0">
                <a:latin typeface="Bahnschrift" panose="020B0502040204020203" pitchFamily="34" charset="0"/>
              </a:rPr>
              <a:t> FORMATS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533123" y="2977680"/>
            <a:ext cx="1757461" cy="29254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Bent-Up Arrow 79"/>
          <p:cNvSpPr/>
          <p:nvPr/>
        </p:nvSpPr>
        <p:spPr>
          <a:xfrm rot="16200000" flipH="1">
            <a:off x="8232733" y="5085572"/>
            <a:ext cx="373388" cy="2094156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817258" y="3461809"/>
            <a:ext cx="12490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FORMAT </a:t>
            </a:r>
          </a:p>
          <a:p>
            <a:pPr algn="ctr"/>
            <a:r>
              <a:rPr lang="en-IN" dirty="0" smtClean="0"/>
              <a:t>DATASETS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673509" y="4682449"/>
            <a:ext cx="147668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COMPUTE </a:t>
            </a:r>
          </a:p>
          <a:p>
            <a:pPr algn="ctr"/>
            <a:r>
              <a:rPr lang="en-IN" dirty="0" smtClean="0"/>
              <a:t>STATISCTICS</a:t>
            </a:r>
            <a:endParaRPr lang="en-US" dirty="0"/>
          </a:p>
        </p:txBody>
      </p:sp>
      <p:sp>
        <p:nvSpPr>
          <p:cNvPr id="81" name="Right Arrow 80"/>
          <p:cNvSpPr/>
          <p:nvPr/>
        </p:nvSpPr>
        <p:spPr>
          <a:xfrm>
            <a:off x="4058237" y="3561265"/>
            <a:ext cx="1572616" cy="18342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7321450" y="3561265"/>
            <a:ext cx="1153102" cy="20832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024009" y="62845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ahnschrift" panose="020B0502040204020203" pitchFamily="34" charset="0"/>
              </a:rPr>
              <a:t>OUTPUT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85" name="Up Arrow 84"/>
          <p:cNvSpPr/>
          <p:nvPr/>
        </p:nvSpPr>
        <p:spPr>
          <a:xfrm>
            <a:off x="6434809" y="4249667"/>
            <a:ext cx="200025" cy="332246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028653" y="4254203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ahnschrift" panose="020B0502040204020203" pitchFamily="34" charset="0"/>
              </a:rPr>
              <a:t>USER INPUT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44502" y="325179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ahnschrift" panose="020B0502040204020203" pitchFamily="34" charset="0"/>
              </a:rPr>
              <a:t>API CALL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3135" y="3121870"/>
            <a:ext cx="16435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DATATABLE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83135" y="3600308"/>
            <a:ext cx="1643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SERIES      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183135" y="4115767"/>
            <a:ext cx="1644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DATAFRAME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183136" y="4598914"/>
            <a:ext cx="16435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FILE PATH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183134" y="5109664"/>
            <a:ext cx="16435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 CALLABLE</a:t>
            </a:r>
            <a:endParaRPr lang="en-US" dirty="0"/>
          </a:p>
        </p:txBody>
      </p:sp>
      <p:sp>
        <p:nvSpPr>
          <p:cNvPr id="93" name="Down Arrow 92"/>
          <p:cNvSpPr/>
          <p:nvPr/>
        </p:nvSpPr>
        <p:spPr>
          <a:xfrm>
            <a:off x="6356181" y="3066486"/>
            <a:ext cx="258429" cy="33685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9282638" y="4226866"/>
            <a:ext cx="258429" cy="33685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718585" y="5396788"/>
            <a:ext cx="104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Bahnschrift" panose="020B0502040204020203" pitchFamily="34" charset="0"/>
              </a:rPr>
              <a:t>WIDGET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037" y="2556932"/>
            <a:ext cx="3857626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2037" y="4066644"/>
            <a:ext cx="3857626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2037" y="5576356"/>
            <a:ext cx="3857626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5035" y="2829466"/>
            <a:ext cx="1571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SmartDiffUI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5034" y="4339178"/>
            <a:ext cx="15716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SmartDiff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9265" y="5848890"/>
            <a:ext cx="24431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SmartStatisticalDiff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>
            <a:off x="6686833" y="3550822"/>
            <a:ext cx="228030" cy="379555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6686833" y="5103023"/>
            <a:ext cx="228030" cy="379555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18759" y="4062179"/>
            <a:ext cx="2222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ahnschrift" panose="020B0502040204020203" pitchFamily="34" charset="0"/>
              </a:rPr>
              <a:t>Wrapper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ahnschrift" panose="020B0502040204020203" pitchFamily="34" charset="0"/>
              </a:rPr>
              <a:t>Fetches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ahnschrift" panose="020B0502040204020203" pitchFamily="34" charset="0"/>
              </a:rPr>
              <a:t>Stores the result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8759" y="584889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ahnschrift" panose="020B0502040204020203" pitchFamily="34" charset="0"/>
              </a:rPr>
              <a:t>Computes statistics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8759" y="28294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ahnschrift" panose="020B0502040204020203" pitchFamily="34" charset="0"/>
              </a:rPr>
              <a:t>Contains UI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8650</TotalTime>
  <Words>1225</Words>
  <Application>Microsoft Office PowerPoint</Application>
  <PresentationFormat>Widescreen</PresentationFormat>
  <Paragraphs>208</Paragraphs>
  <Slides>20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</vt:lpstr>
      <vt:lpstr>Calibri</vt:lpstr>
      <vt:lpstr>Century Gothic</vt:lpstr>
      <vt:lpstr>Wingdings</vt:lpstr>
      <vt:lpstr>Wingdings 3</vt:lpstr>
      <vt:lpstr>Ion Boardroom</vt:lpstr>
      <vt:lpstr>Diff Widget</vt:lpstr>
      <vt:lpstr>Objective</vt:lpstr>
      <vt:lpstr>Motivation</vt:lpstr>
      <vt:lpstr>Overview of tool</vt:lpstr>
      <vt:lpstr>Drawbacks and Enhancements</vt:lpstr>
      <vt:lpstr>User interaction</vt:lpstr>
      <vt:lpstr>Input as function callable</vt:lpstr>
      <vt:lpstr>Control flow</vt:lpstr>
      <vt:lpstr>Class diagram</vt:lpstr>
      <vt:lpstr>Features: Metadata analysis</vt:lpstr>
      <vt:lpstr>Features: Key based analysis</vt:lpstr>
      <vt:lpstr>Features: Value based analysis</vt:lpstr>
      <vt:lpstr>Performance optimization</vt:lpstr>
      <vt:lpstr>Performance optimization</vt:lpstr>
      <vt:lpstr>Tech stack</vt:lpstr>
      <vt:lpstr>Demo </vt:lpstr>
      <vt:lpstr>Challenges</vt:lpstr>
      <vt:lpstr>Future scope</vt:lpstr>
      <vt:lpstr>Questions 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statistical widget</dc:title>
  <dc:creator>Agrawal, Deepansh</dc:creator>
  <cp:lastModifiedBy>Agrawal, Deepansh</cp:lastModifiedBy>
  <cp:revision>104</cp:revision>
  <dcterms:created xsi:type="dcterms:W3CDTF">2020-06-05T07:52:19Z</dcterms:created>
  <dcterms:modified xsi:type="dcterms:W3CDTF">2020-06-12T08:23:19Z</dcterms:modified>
</cp:coreProperties>
</file>