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Economica"/>
      <p:regular r:id="rId22"/>
      <p:bold r:id="rId23"/>
      <p:italic r:id="rId24"/>
      <p:boldItalic r:id="rId25"/>
    </p:embeddedFont>
    <p:embeddedFont>
      <p:font typeface="EB Garamond SemiBold"/>
      <p:regular r:id="rId26"/>
      <p:bold r:id="rId27"/>
      <p:italic r:id="rId28"/>
      <p:boldItalic r:id="rId29"/>
    </p:embeddedFont>
    <p:embeddedFont>
      <p:font typeface="Merriweather"/>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72A8D1-9690-47BF-B8AE-D2244E53F3EC}">
  <a:tblStyle styleId="{5B72A8D1-9690-47BF-B8AE-D2244E53F3E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Economica-regular.fntdata"/><Relationship Id="rId21" Type="http://schemas.openxmlformats.org/officeDocument/2006/relationships/slide" Target="slides/slide15.xml"/><Relationship Id="rId24" Type="http://schemas.openxmlformats.org/officeDocument/2006/relationships/font" Target="fonts/Economica-italic.fntdata"/><Relationship Id="rId23" Type="http://schemas.openxmlformats.org/officeDocument/2006/relationships/font" Target="fonts/Economic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EBGaramondSemiBold-regular.fntdata"/><Relationship Id="rId25" Type="http://schemas.openxmlformats.org/officeDocument/2006/relationships/font" Target="fonts/Economica-boldItalic.fntdata"/><Relationship Id="rId28" Type="http://schemas.openxmlformats.org/officeDocument/2006/relationships/font" Target="fonts/EBGaramondSemiBold-italic.fntdata"/><Relationship Id="rId27" Type="http://schemas.openxmlformats.org/officeDocument/2006/relationships/font" Target="fonts/EBGaramondSemiBo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EBGaramondSemiBold-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5.xml"/><Relationship Id="rId33" Type="http://schemas.openxmlformats.org/officeDocument/2006/relationships/font" Target="fonts/Merriweather-boldItalic.fntdata"/><Relationship Id="rId10" Type="http://schemas.openxmlformats.org/officeDocument/2006/relationships/slide" Target="slides/slide4.xml"/><Relationship Id="rId32" Type="http://schemas.openxmlformats.org/officeDocument/2006/relationships/font" Target="fonts/Merriweather-italic.fntdata"/><Relationship Id="rId13" Type="http://schemas.openxmlformats.org/officeDocument/2006/relationships/slide" Target="slides/slide7.xml"/><Relationship Id="rId35" Type="http://schemas.openxmlformats.org/officeDocument/2006/relationships/font" Target="fonts/OpenSans-bold.fntdata"/><Relationship Id="rId12" Type="http://schemas.openxmlformats.org/officeDocument/2006/relationships/slide" Target="slides/slide6.xml"/><Relationship Id="rId34" Type="http://schemas.openxmlformats.org/officeDocument/2006/relationships/font" Target="fonts/OpenSans-regular.fntdata"/><Relationship Id="rId15" Type="http://schemas.openxmlformats.org/officeDocument/2006/relationships/slide" Target="slides/slide9.xml"/><Relationship Id="rId37" Type="http://schemas.openxmlformats.org/officeDocument/2006/relationships/font" Target="fonts/OpenSans-boldItalic.fntdata"/><Relationship Id="rId14" Type="http://schemas.openxmlformats.org/officeDocument/2006/relationships/slide" Target="slides/slide8.xml"/><Relationship Id="rId36" Type="http://schemas.openxmlformats.org/officeDocument/2006/relationships/font" Target="fonts/Open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4f7261a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4f7261a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Anupriya / Nikhil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1dbf983f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1dbf983f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Nikhil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4f7261a3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4f7261a3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Nikhil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1dbf983f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1dbf983f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Piyush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Q. Why did class weight balanced work better than SMOTE</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1dbf983f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1dbf983f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Piyush </a:t>
            </a:r>
            <a:endParaRPr/>
          </a:p>
          <a:p>
            <a:pPr indent="0" lvl="0" marL="0" rtl="0" algn="l">
              <a:spcBef>
                <a:spcPts val="0"/>
              </a:spcBef>
              <a:spcAft>
                <a:spcPts val="0"/>
              </a:spcAft>
              <a:buNone/>
            </a:pPr>
            <a:r>
              <a:rPr lang="en"/>
              <a:t>Q. Random Forest kyu nahi lagaya? - Hyperparameter tuning bohot time le raha tha vo bhi PC pe, DT achha result de raha tha toh kyu lagaye RF</a:t>
            </a:r>
            <a:endParaRPr/>
          </a:p>
          <a:p>
            <a:pPr indent="0" lvl="0" marL="0" rtl="0" algn="l">
              <a:spcBef>
                <a:spcPts val="0"/>
              </a:spcBef>
              <a:spcAft>
                <a:spcPts val="0"/>
              </a:spcAft>
              <a:buNone/>
            </a:pPr>
            <a:r>
              <a:rPr lang="en"/>
              <a:t>Q. Bina 4 columns hataye model banaya?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1dbf983f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1dbf983f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Jise lage usse aur bolna hai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1dbf983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1dbf983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Anupriya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20a83ea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20a83ea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Prakhar </a:t>
            </a:r>
            <a:endParaRPr/>
          </a:p>
          <a:p>
            <a:pPr indent="0" lvl="0" marL="0" rtl="0" algn="l">
              <a:spcBef>
                <a:spcPts val="0"/>
              </a:spcBef>
              <a:spcAft>
                <a:spcPts val="0"/>
              </a:spcAft>
              <a:buNone/>
            </a:pPr>
            <a:r>
              <a:rPr lang="en"/>
              <a:t>Monthly Income, Existing EMI, Loan Amt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20a83ea0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20a83ea0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Rijul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51b05637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51b05637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Ayush &amp; Deepansh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51b056378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51b05637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Ayush &amp; Deepansh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51b056378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51b056378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20a2f5f1f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20a2f5f1f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Anupriya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4f7261a3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4f7261a3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Rijul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Age Cat, employ_cat 3, age_cat, monthlyincome_emi ratio, emi calculated manually, loan_income ratio,binning interest rate , lead_creation month se </a:t>
            </a:r>
            <a:r>
              <a:rPr lang="en"/>
              <a:t>quarter</a:t>
            </a:r>
            <a:r>
              <a:rPr lang="en"/>
              <a:t> bnaye  </a:t>
            </a:r>
            <a:endParaRPr/>
          </a:p>
          <a:p>
            <a:pPr indent="0" lvl="0" marL="0" rtl="0" algn="l">
              <a:spcBef>
                <a:spcPts val="0"/>
              </a:spcBef>
              <a:spcAft>
                <a:spcPts val="0"/>
              </a:spcAft>
              <a:buNone/>
            </a:pPr>
            <a:r>
              <a:rPr lang="en"/>
              <a:t>Age se itna kuch samajh nhi aara tha so we decide to categorised </a:t>
            </a:r>
            <a:r>
              <a:rPr lang="en"/>
              <a:t>the</a:t>
            </a:r>
            <a:r>
              <a:rPr lang="en"/>
              <a:t> ages,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spTree>
      <p:nvGrpSpPr>
        <p:cNvPr id="58" name="Shape 58"/>
        <p:cNvGrpSpPr/>
        <p:nvPr/>
      </p:nvGrpSpPr>
      <p:grpSpPr>
        <a:xfrm>
          <a:off x="0" y="0"/>
          <a:ext cx="0" cy="0"/>
          <a:chOff x="0" y="0"/>
          <a:chExt cx="0" cy="0"/>
        </a:xfrm>
      </p:grpSpPr>
      <p:sp>
        <p:nvSpPr>
          <p:cNvPr id="59" name="Google Shape;59;p13"/>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0" y="0"/>
            <a:ext cx="304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3341300" y="314875"/>
            <a:ext cx="5486400" cy="11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ph type="title"/>
          </p:nvPr>
        </p:nvSpPr>
        <p:spPr>
          <a:xfrm>
            <a:off x="348300" y="428200"/>
            <a:ext cx="2351400" cy="43998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64" name="Google Shape;64;p13"/>
          <p:cNvSpPr txBox="1"/>
          <p:nvPr>
            <p:ph idx="1" type="body"/>
          </p:nvPr>
        </p:nvSpPr>
        <p:spPr>
          <a:xfrm>
            <a:off x="3539325" y="593900"/>
            <a:ext cx="5090400" cy="40116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0"/>
              </a:spcBef>
              <a:spcAft>
                <a:spcPts val="0"/>
              </a:spcAft>
              <a:buClr>
                <a:srgbClr val="666666"/>
              </a:buClr>
              <a:buSzPts val="1200"/>
              <a:buChar char="○"/>
              <a:defRPr sz="1200">
                <a:solidFill>
                  <a:srgbClr val="666666"/>
                </a:solidFill>
              </a:defRPr>
            </a:lvl2pPr>
            <a:lvl3pPr indent="-304800" lvl="2" marL="1371600" algn="l">
              <a:lnSpc>
                <a:spcPct val="115000"/>
              </a:lnSpc>
              <a:spcBef>
                <a:spcPts val="0"/>
              </a:spcBef>
              <a:spcAft>
                <a:spcPts val="0"/>
              </a:spcAft>
              <a:buClr>
                <a:srgbClr val="666666"/>
              </a:buClr>
              <a:buSzPts val="1200"/>
              <a:buChar char="■"/>
              <a:defRPr sz="1200">
                <a:solidFill>
                  <a:srgbClr val="666666"/>
                </a:solidFill>
              </a:defRPr>
            </a:lvl3pPr>
            <a:lvl4pPr indent="-304800" lvl="3" marL="1828800" algn="l">
              <a:lnSpc>
                <a:spcPct val="115000"/>
              </a:lnSpc>
              <a:spcBef>
                <a:spcPts val="0"/>
              </a:spcBef>
              <a:spcAft>
                <a:spcPts val="0"/>
              </a:spcAft>
              <a:buClr>
                <a:srgbClr val="666666"/>
              </a:buClr>
              <a:buSzPts val="1200"/>
              <a:buChar char="●"/>
              <a:defRPr sz="1200">
                <a:solidFill>
                  <a:srgbClr val="666666"/>
                </a:solidFill>
              </a:defRPr>
            </a:lvl4pPr>
            <a:lvl5pPr indent="-304800" lvl="4" marL="2286000" algn="l">
              <a:lnSpc>
                <a:spcPct val="115000"/>
              </a:lnSpc>
              <a:spcBef>
                <a:spcPts val="0"/>
              </a:spcBef>
              <a:spcAft>
                <a:spcPts val="0"/>
              </a:spcAft>
              <a:buClr>
                <a:srgbClr val="666666"/>
              </a:buClr>
              <a:buSzPts val="1200"/>
              <a:buChar char="○"/>
              <a:defRPr sz="1200">
                <a:solidFill>
                  <a:srgbClr val="666666"/>
                </a:solidFill>
              </a:defRPr>
            </a:lvl5pPr>
            <a:lvl6pPr indent="-304800" lvl="5" marL="2743200" algn="l">
              <a:lnSpc>
                <a:spcPct val="115000"/>
              </a:lnSpc>
              <a:spcBef>
                <a:spcPts val="0"/>
              </a:spcBef>
              <a:spcAft>
                <a:spcPts val="0"/>
              </a:spcAft>
              <a:buClr>
                <a:srgbClr val="666666"/>
              </a:buClr>
              <a:buSzPts val="1200"/>
              <a:buChar char="■"/>
              <a:defRPr sz="1200">
                <a:solidFill>
                  <a:srgbClr val="666666"/>
                </a:solidFill>
              </a:defRPr>
            </a:lvl6pPr>
            <a:lvl7pPr indent="-304800" lvl="6" marL="3200400" algn="l">
              <a:lnSpc>
                <a:spcPct val="115000"/>
              </a:lnSpc>
              <a:spcBef>
                <a:spcPts val="0"/>
              </a:spcBef>
              <a:spcAft>
                <a:spcPts val="0"/>
              </a:spcAft>
              <a:buClr>
                <a:srgbClr val="666666"/>
              </a:buClr>
              <a:buSzPts val="1200"/>
              <a:buChar char="●"/>
              <a:defRPr sz="1200">
                <a:solidFill>
                  <a:srgbClr val="666666"/>
                </a:solidFill>
              </a:defRPr>
            </a:lvl7pPr>
            <a:lvl8pPr indent="-304800" lvl="7" marL="3657600" algn="l">
              <a:lnSpc>
                <a:spcPct val="115000"/>
              </a:lnSpc>
              <a:spcBef>
                <a:spcPts val="0"/>
              </a:spcBef>
              <a:spcAft>
                <a:spcPts val="0"/>
              </a:spcAft>
              <a:buClr>
                <a:srgbClr val="666666"/>
              </a:buClr>
              <a:buSzPts val="1200"/>
              <a:buChar char="○"/>
              <a:defRPr sz="1200">
                <a:solidFill>
                  <a:srgbClr val="666666"/>
                </a:solidFill>
              </a:defRPr>
            </a:lvl8pPr>
            <a:lvl9pPr indent="-304800" lvl="8" marL="4114800" algn="l">
              <a:lnSpc>
                <a:spcPct val="115000"/>
              </a:lnSpc>
              <a:spcBef>
                <a:spcPts val="0"/>
              </a:spcBef>
              <a:spcAft>
                <a:spcPts val="0"/>
              </a:spcAft>
              <a:buClr>
                <a:srgbClr val="666666"/>
              </a:buClr>
              <a:buSzPts val="1200"/>
              <a:buChar char="■"/>
              <a:defRPr sz="1200">
                <a:solidFill>
                  <a:srgbClr val="666666"/>
                </a:solidFill>
              </a:defRPr>
            </a:lvl9pPr>
          </a:lstStyle>
          <a:p/>
        </p:txBody>
      </p:sp>
      <p:sp>
        <p:nvSpPr>
          <p:cNvPr id="65" name="Google Shape;65;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nvSpPr>
        <p:spPr>
          <a:xfrm>
            <a:off x="2647625" y="848400"/>
            <a:ext cx="3738600" cy="21333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4200">
                <a:solidFill>
                  <a:srgbClr val="000000"/>
                </a:solidFill>
                <a:latin typeface="Economica"/>
                <a:ea typeface="Economica"/>
                <a:cs typeface="Economica"/>
                <a:sym typeface="Economica"/>
              </a:rPr>
              <a:t>Banking Loan Prediction</a:t>
            </a:r>
            <a:endParaRPr sz="4200">
              <a:solidFill>
                <a:srgbClr val="000000"/>
              </a:solidFill>
              <a:latin typeface="Economica"/>
              <a:ea typeface="Economica"/>
              <a:cs typeface="Economica"/>
              <a:sym typeface="Economica"/>
            </a:endParaRPr>
          </a:p>
        </p:txBody>
      </p:sp>
      <p:sp>
        <p:nvSpPr>
          <p:cNvPr id="71" name="Google Shape;71;p14"/>
          <p:cNvSpPr txBox="1"/>
          <p:nvPr/>
        </p:nvSpPr>
        <p:spPr>
          <a:xfrm>
            <a:off x="2755050" y="3139800"/>
            <a:ext cx="3633900" cy="7014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2100">
                <a:solidFill>
                  <a:srgbClr val="000000"/>
                </a:solidFill>
                <a:latin typeface="Economica"/>
                <a:ea typeface="Economica"/>
                <a:cs typeface="Economica"/>
                <a:sym typeface="Economica"/>
              </a:rPr>
              <a:t>Group 2</a:t>
            </a:r>
            <a:endParaRPr sz="2100">
              <a:solidFill>
                <a:srgbClr val="000000"/>
              </a:solidFill>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567150" y="2114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Statistical Tests </a:t>
            </a:r>
            <a:endParaRPr/>
          </a:p>
        </p:txBody>
      </p:sp>
      <p:graphicFrame>
        <p:nvGraphicFramePr>
          <p:cNvPr id="160" name="Google Shape;160;p23"/>
          <p:cNvGraphicFramePr/>
          <p:nvPr/>
        </p:nvGraphicFramePr>
        <p:xfrm>
          <a:off x="657250" y="1042730"/>
          <a:ext cx="3000000" cy="3000000"/>
        </p:xfrm>
        <a:graphic>
          <a:graphicData uri="http://schemas.openxmlformats.org/drawingml/2006/table">
            <a:tbl>
              <a:tblPr>
                <a:noFill/>
                <a:tableStyleId>{5B72A8D1-9690-47BF-B8AE-D2244E53F3EC}</a:tableStyleId>
              </a:tblPr>
              <a:tblGrid>
                <a:gridCol w="1863425"/>
                <a:gridCol w="1863425"/>
                <a:gridCol w="1863425"/>
                <a:gridCol w="1863425"/>
              </a:tblGrid>
              <a:tr h="357100">
                <a:tc>
                  <a:txBody>
                    <a:bodyPr/>
                    <a:lstStyle/>
                    <a:p>
                      <a:pPr indent="0" lvl="0" marL="0" rtl="0" algn="l">
                        <a:spcBef>
                          <a:spcPts val="0"/>
                        </a:spcBef>
                        <a:spcAft>
                          <a:spcPts val="0"/>
                        </a:spcAft>
                        <a:buNone/>
                      </a:pPr>
                      <a:r>
                        <a:rPr lang="en">
                          <a:latin typeface="EB Garamond SemiBold"/>
                          <a:ea typeface="EB Garamond SemiBold"/>
                          <a:cs typeface="EB Garamond SemiBold"/>
                          <a:sym typeface="EB Garamond SemiBold"/>
                        </a:rPr>
                        <a:t>Attribute 1</a:t>
                      </a:r>
                      <a:endParaRPr>
                        <a:latin typeface="EB Garamond SemiBold"/>
                        <a:ea typeface="EB Garamond SemiBold"/>
                        <a:cs typeface="EB Garamond SemiBold"/>
                        <a:sym typeface="EB Garamond SemiBold"/>
                      </a:endParaRPr>
                    </a:p>
                  </a:txBody>
                  <a:tcPr marT="91425" marB="91425" marR="91425" marL="91425"/>
                </a:tc>
                <a:tc>
                  <a:txBody>
                    <a:bodyPr/>
                    <a:lstStyle/>
                    <a:p>
                      <a:pPr indent="0" lvl="0" marL="0" rtl="0" algn="l">
                        <a:spcBef>
                          <a:spcPts val="0"/>
                        </a:spcBef>
                        <a:spcAft>
                          <a:spcPts val="0"/>
                        </a:spcAft>
                        <a:buNone/>
                      </a:pPr>
                      <a:r>
                        <a:rPr lang="en">
                          <a:latin typeface="EB Garamond SemiBold"/>
                          <a:ea typeface="EB Garamond SemiBold"/>
                          <a:cs typeface="EB Garamond SemiBold"/>
                          <a:sym typeface="EB Garamond SemiBold"/>
                        </a:rPr>
                        <a:t>Attribute 2</a:t>
                      </a:r>
                      <a:endParaRPr>
                        <a:latin typeface="EB Garamond SemiBold"/>
                        <a:ea typeface="EB Garamond SemiBold"/>
                        <a:cs typeface="EB Garamond SemiBold"/>
                        <a:sym typeface="EB Garamond SemiBold"/>
                      </a:endParaRPr>
                    </a:p>
                  </a:txBody>
                  <a:tcPr marT="91425" marB="91425" marR="91425" marL="91425"/>
                </a:tc>
                <a:tc>
                  <a:txBody>
                    <a:bodyPr/>
                    <a:lstStyle/>
                    <a:p>
                      <a:pPr indent="0" lvl="0" marL="0" rtl="0" algn="l">
                        <a:spcBef>
                          <a:spcPts val="0"/>
                        </a:spcBef>
                        <a:spcAft>
                          <a:spcPts val="0"/>
                        </a:spcAft>
                        <a:buNone/>
                      </a:pPr>
                      <a:r>
                        <a:rPr lang="en">
                          <a:latin typeface="EB Garamond SemiBold"/>
                          <a:ea typeface="EB Garamond SemiBold"/>
                          <a:cs typeface="EB Garamond SemiBold"/>
                          <a:sym typeface="EB Garamond SemiBold"/>
                        </a:rPr>
                        <a:t>Statistical Test</a:t>
                      </a:r>
                      <a:endParaRPr>
                        <a:latin typeface="EB Garamond SemiBold"/>
                        <a:ea typeface="EB Garamond SemiBold"/>
                        <a:cs typeface="EB Garamond SemiBold"/>
                        <a:sym typeface="EB Garamond SemiBold"/>
                      </a:endParaRPr>
                    </a:p>
                  </a:txBody>
                  <a:tcPr marT="91425" marB="91425" marR="91425" marL="91425"/>
                </a:tc>
                <a:tc>
                  <a:txBody>
                    <a:bodyPr/>
                    <a:lstStyle/>
                    <a:p>
                      <a:pPr indent="0" lvl="0" marL="0" rtl="0" algn="l">
                        <a:spcBef>
                          <a:spcPts val="0"/>
                        </a:spcBef>
                        <a:spcAft>
                          <a:spcPts val="0"/>
                        </a:spcAft>
                        <a:buNone/>
                      </a:pPr>
                      <a:r>
                        <a:rPr lang="en">
                          <a:latin typeface="EB Garamond SemiBold"/>
                          <a:ea typeface="EB Garamond SemiBold"/>
                          <a:cs typeface="EB Garamond SemiBold"/>
                          <a:sym typeface="EB Garamond SemiBold"/>
                        </a:rPr>
                        <a:t>Inference/Purpose</a:t>
                      </a:r>
                      <a:endParaRPr>
                        <a:latin typeface="EB Garamond SemiBold"/>
                        <a:ea typeface="EB Garamond SemiBold"/>
                        <a:cs typeface="EB Garamond SemiBold"/>
                        <a:sym typeface="EB Garamond SemiBold"/>
                      </a:endParaRPr>
                    </a:p>
                  </a:txBody>
                  <a:tcPr marT="91425" marB="91425" marR="91425" marL="91425"/>
                </a:tc>
              </a:tr>
              <a:tr h="384575">
                <a:tc>
                  <a:txBody>
                    <a:bodyPr/>
                    <a:lstStyle/>
                    <a:p>
                      <a:pPr indent="0" lvl="0" marL="0" rtl="0" algn="l">
                        <a:spcBef>
                          <a:spcPts val="0"/>
                        </a:spcBef>
                        <a:spcAft>
                          <a:spcPts val="0"/>
                        </a:spcAft>
                        <a:buNone/>
                      </a:pPr>
                      <a:r>
                        <a:rPr lang="en" sz="800"/>
                        <a:t>Monthly</a:t>
                      </a:r>
                      <a:r>
                        <a:rPr lang="en" sz="800"/>
                        <a:t> Income</a:t>
                      </a:r>
                      <a:endParaRPr sz="800"/>
                    </a:p>
                  </a:txBody>
                  <a:tcPr marT="91425" marB="91425" marR="91425" marL="91425"/>
                </a:tc>
                <a:tc>
                  <a:txBody>
                    <a:bodyPr/>
                    <a:lstStyle/>
                    <a:p>
                      <a:pPr indent="0" lvl="0" marL="0" rtl="0" algn="l">
                        <a:spcBef>
                          <a:spcPts val="0"/>
                        </a:spcBef>
                        <a:spcAft>
                          <a:spcPts val="0"/>
                        </a:spcAft>
                        <a:buNone/>
                      </a:pPr>
                      <a:r>
                        <a:rPr lang="en" sz="800"/>
                        <a:t>Employer_Cat3(FE)</a:t>
                      </a:r>
                      <a:endParaRPr sz="800"/>
                    </a:p>
                  </a:txBody>
                  <a:tcPr marT="91425" marB="91425" marR="91425" marL="91425"/>
                </a:tc>
                <a:tc>
                  <a:txBody>
                    <a:bodyPr/>
                    <a:lstStyle/>
                    <a:p>
                      <a:pPr indent="0" lvl="0" marL="0" rtl="0" algn="l">
                        <a:spcBef>
                          <a:spcPts val="0"/>
                        </a:spcBef>
                        <a:spcAft>
                          <a:spcPts val="0"/>
                        </a:spcAft>
                        <a:buNone/>
                      </a:pPr>
                      <a:r>
                        <a:rPr lang="en" sz="800"/>
                        <a:t>Anova</a:t>
                      </a:r>
                      <a:endParaRPr sz="800"/>
                    </a:p>
                  </a:txBody>
                  <a:tcPr marT="91425" marB="91425" marR="91425" marL="91425"/>
                </a:tc>
                <a:tc>
                  <a:txBody>
                    <a:bodyPr/>
                    <a:lstStyle/>
                    <a:p>
                      <a:pPr indent="0" lvl="0" marL="0" rtl="0" algn="l">
                        <a:spcBef>
                          <a:spcPts val="0"/>
                        </a:spcBef>
                        <a:spcAft>
                          <a:spcPts val="0"/>
                        </a:spcAft>
                        <a:buNone/>
                      </a:pPr>
                      <a:r>
                        <a:rPr lang="en" sz="800"/>
                        <a:t>VS Businesses have low monthly income as compared to VL businesses</a:t>
                      </a:r>
                      <a:endParaRPr sz="800"/>
                    </a:p>
                  </a:txBody>
                  <a:tcPr marT="91425" marB="91425" marR="91425" marL="91425"/>
                </a:tc>
              </a:tr>
              <a:tr h="339450">
                <a:tc>
                  <a:txBody>
                    <a:bodyPr/>
                    <a:lstStyle/>
                    <a:p>
                      <a:pPr indent="0" lvl="0" marL="0" rtl="0" algn="l">
                        <a:spcBef>
                          <a:spcPts val="0"/>
                        </a:spcBef>
                        <a:spcAft>
                          <a:spcPts val="0"/>
                        </a:spcAft>
                        <a:buClr>
                          <a:srgbClr val="000000"/>
                        </a:buClr>
                        <a:buSzPts val="1100"/>
                        <a:buFont typeface="Arial"/>
                        <a:buNone/>
                      </a:pPr>
                      <a:r>
                        <a:rPr lang="en" sz="800">
                          <a:solidFill>
                            <a:srgbClr val="000000"/>
                          </a:solidFill>
                        </a:rPr>
                        <a:t>City_Category</a:t>
                      </a:r>
                      <a:endParaRPr sz="800"/>
                    </a:p>
                  </a:txBody>
                  <a:tcPr marT="91425" marB="91425" marR="91425" marL="91425"/>
                </a:tc>
                <a:tc>
                  <a:txBody>
                    <a:bodyPr/>
                    <a:lstStyle/>
                    <a:p>
                      <a:pPr indent="0" lvl="0" marL="0" rtl="0" algn="l">
                        <a:spcBef>
                          <a:spcPts val="0"/>
                        </a:spcBef>
                        <a:spcAft>
                          <a:spcPts val="0"/>
                        </a:spcAft>
                        <a:buNone/>
                      </a:pPr>
                      <a:r>
                        <a:rPr lang="en" sz="800"/>
                        <a:t>Source_Category</a:t>
                      </a:r>
                      <a:endParaRPr sz="800"/>
                    </a:p>
                  </a:txBody>
                  <a:tcPr marT="91425" marB="91425" marR="91425" marL="91425"/>
                </a:tc>
                <a:tc>
                  <a:txBody>
                    <a:bodyPr/>
                    <a:lstStyle/>
                    <a:p>
                      <a:pPr indent="0" lvl="0" marL="0" rtl="0" algn="l">
                        <a:spcBef>
                          <a:spcPts val="0"/>
                        </a:spcBef>
                        <a:spcAft>
                          <a:spcPts val="0"/>
                        </a:spcAft>
                        <a:buNone/>
                      </a:pPr>
                      <a:r>
                        <a:rPr lang="en" sz="800"/>
                        <a:t>Chi-Square</a:t>
                      </a:r>
                      <a:endParaRPr sz="800"/>
                    </a:p>
                  </a:txBody>
                  <a:tcPr marT="91425" marB="91425" marR="91425" marL="91425"/>
                </a:tc>
                <a:tc>
                  <a:txBody>
                    <a:bodyPr/>
                    <a:lstStyle/>
                    <a:p>
                      <a:pPr indent="0" lvl="0" marL="0" rtl="0" algn="l">
                        <a:spcBef>
                          <a:spcPts val="0"/>
                        </a:spcBef>
                        <a:spcAft>
                          <a:spcPts val="0"/>
                        </a:spcAft>
                        <a:buNone/>
                      </a:pPr>
                      <a:r>
                        <a:rPr lang="en" sz="800"/>
                        <a:t>Mode imputation for missing values.</a:t>
                      </a:r>
                      <a:endParaRPr sz="800"/>
                    </a:p>
                  </a:txBody>
                  <a:tcPr marT="91425" marB="91425" marR="91425" marL="91425"/>
                </a:tc>
              </a:tr>
              <a:tr h="309000">
                <a:tc>
                  <a:txBody>
                    <a:bodyPr/>
                    <a:lstStyle/>
                    <a:p>
                      <a:pPr indent="0" lvl="0" marL="0" rtl="0" algn="l">
                        <a:spcBef>
                          <a:spcPts val="0"/>
                        </a:spcBef>
                        <a:spcAft>
                          <a:spcPts val="0"/>
                        </a:spcAft>
                        <a:buNone/>
                      </a:pPr>
                      <a:r>
                        <a:rPr lang="en" sz="800"/>
                        <a:t>Employer_Category1</a:t>
                      </a:r>
                      <a:endParaRPr sz="8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800">
                          <a:solidFill>
                            <a:srgbClr val="000000"/>
                          </a:solidFill>
                        </a:rPr>
                        <a:t>Source_Category</a:t>
                      </a:r>
                      <a:endParaRPr sz="8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800">
                          <a:solidFill>
                            <a:srgbClr val="000000"/>
                          </a:solidFill>
                        </a:rPr>
                        <a:t>Chi-Square</a:t>
                      </a:r>
                      <a:endParaRPr sz="8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800">
                          <a:solidFill>
                            <a:srgbClr val="000000"/>
                          </a:solidFill>
                        </a:rPr>
                        <a:t>Mode imputation for missing values.</a:t>
                      </a:r>
                      <a:endParaRPr sz="800"/>
                    </a:p>
                  </a:txBody>
                  <a:tcPr marT="91425" marB="91425" marR="91425" marL="91425"/>
                </a:tc>
              </a:tr>
              <a:tr h="309000">
                <a:tc>
                  <a:txBody>
                    <a:bodyPr/>
                    <a:lstStyle/>
                    <a:p>
                      <a:pPr indent="0" lvl="0" marL="0" rtl="0" algn="l">
                        <a:spcBef>
                          <a:spcPts val="0"/>
                        </a:spcBef>
                        <a:spcAft>
                          <a:spcPts val="0"/>
                        </a:spcAft>
                        <a:buNone/>
                      </a:pPr>
                      <a:r>
                        <a:rPr lang="en" sz="800"/>
                        <a:t>Primary_Bank_Type</a:t>
                      </a:r>
                      <a:endParaRPr sz="8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800">
                          <a:solidFill>
                            <a:srgbClr val="000000"/>
                          </a:solidFill>
                        </a:rPr>
                        <a:t>City_Category</a:t>
                      </a:r>
                      <a:endParaRPr sz="8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800">
                          <a:solidFill>
                            <a:srgbClr val="000000"/>
                          </a:solidFill>
                        </a:rPr>
                        <a:t>Chi-Square</a:t>
                      </a:r>
                      <a:endParaRPr sz="8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800">
                          <a:solidFill>
                            <a:srgbClr val="000000"/>
                          </a:solidFill>
                        </a:rPr>
                        <a:t>Mode imputation for missing values.</a:t>
                      </a:r>
                      <a:endParaRPr sz="800"/>
                    </a:p>
                  </a:txBody>
                  <a:tcPr marT="91425" marB="91425" marR="91425" marL="91425"/>
                </a:tc>
              </a:tr>
              <a:tr h="384575">
                <a:tc>
                  <a:txBody>
                    <a:bodyPr/>
                    <a:lstStyle/>
                    <a:p>
                      <a:pPr indent="0" lvl="0" marL="0" rtl="0" algn="l">
                        <a:spcBef>
                          <a:spcPts val="0"/>
                        </a:spcBef>
                        <a:spcAft>
                          <a:spcPts val="0"/>
                        </a:spcAft>
                        <a:buNone/>
                      </a:pPr>
                      <a:r>
                        <a:rPr lang="en" sz="800"/>
                        <a:t>City_Category</a:t>
                      </a:r>
                      <a:endParaRPr sz="800"/>
                    </a:p>
                  </a:txBody>
                  <a:tcPr marT="91425" marB="91425" marR="91425" marL="91425"/>
                </a:tc>
                <a:tc>
                  <a:txBody>
                    <a:bodyPr/>
                    <a:lstStyle/>
                    <a:p>
                      <a:pPr indent="0" lvl="0" marL="0" rtl="0" algn="l">
                        <a:spcBef>
                          <a:spcPts val="0"/>
                        </a:spcBef>
                        <a:spcAft>
                          <a:spcPts val="0"/>
                        </a:spcAft>
                        <a:buNone/>
                      </a:pPr>
                      <a:r>
                        <a:rPr lang="en" sz="800"/>
                        <a:t>City_Code, Monthly_Income,Age</a:t>
                      </a:r>
                      <a:endParaRPr sz="8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800">
                          <a:solidFill>
                            <a:srgbClr val="000000"/>
                          </a:solidFill>
                        </a:rPr>
                        <a:t>Chi-Square,Anova (respectively)</a:t>
                      </a:r>
                      <a:endParaRPr sz="800"/>
                    </a:p>
                  </a:txBody>
                  <a:tcPr marT="91425" marB="91425" marR="91425" marL="91425"/>
                </a:tc>
                <a:tc>
                  <a:txBody>
                    <a:bodyPr/>
                    <a:lstStyle/>
                    <a:p>
                      <a:pPr indent="0" lvl="0" marL="0" rtl="0" algn="l">
                        <a:spcBef>
                          <a:spcPts val="0"/>
                        </a:spcBef>
                        <a:spcAft>
                          <a:spcPts val="0"/>
                        </a:spcAft>
                        <a:buNone/>
                      </a:pPr>
                      <a:r>
                        <a:rPr lang="en" sz="800"/>
                        <a:t>Residences have been categorized basis demography and social status.</a:t>
                      </a:r>
                      <a:endParaRPr sz="800"/>
                    </a:p>
                  </a:txBody>
                  <a:tcPr marT="91425" marB="91425" marR="91425" marL="91425"/>
                </a:tc>
              </a:tr>
              <a:tr h="384575">
                <a:tc>
                  <a:txBody>
                    <a:bodyPr/>
                    <a:lstStyle/>
                    <a:p>
                      <a:pPr indent="0" lvl="0" marL="0" rtl="0" algn="l">
                        <a:spcBef>
                          <a:spcPts val="0"/>
                        </a:spcBef>
                        <a:spcAft>
                          <a:spcPts val="0"/>
                        </a:spcAft>
                        <a:buNone/>
                      </a:pPr>
                      <a:r>
                        <a:rPr lang="en" sz="800"/>
                        <a:t>Customer_Existing_Primary_Bank_Code</a:t>
                      </a:r>
                      <a:endParaRPr sz="800"/>
                    </a:p>
                  </a:txBody>
                  <a:tcPr marT="91425" marB="91425" marR="91425" marL="91425"/>
                </a:tc>
                <a:tc>
                  <a:txBody>
                    <a:bodyPr/>
                    <a:lstStyle/>
                    <a:p>
                      <a:pPr indent="0" lvl="0" marL="0" rtl="0" algn="l">
                        <a:spcBef>
                          <a:spcPts val="0"/>
                        </a:spcBef>
                        <a:spcAft>
                          <a:spcPts val="0"/>
                        </a:spcAft>
                        <a:buNone/>
                      </a:pPr>
                      <a:r>
                        <a:rPr lang="en" sz="800"/>
                        <a:t>Source</a:t>
                      </a:r>
                      <a:endParaRPr sz="8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800">
                          <a:solidFill>
                            <a:srgbClr val="000000"/>
                          </a:solidFill>
                        </a:rPr>
                        <a:t>Chi-Square</a:t>
                      </a:r>
                      <a:endParaRPr sz="8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800">
                          <a:solidFill>
                            <a:srgbClr val="000000"/>
                          </a:solidFill>
                        </a:rPr>
                        <a:t>Mode imputation for missing values.</a:t>
                      </a:r>
                      <a:endParaRPr sz="800"/>
                    </a:p>
                  </a:txBody>
                  <a:tcPr marT="91425" marB="91425" marR="91425" marL="91425"/>
                </a:tc>
              </a:tr>
              <a:tr h="494475">
                <a:tc>
                  <a:txBody>
                    <a:bodyPr/>
                    <a:lstStyle/>
                    <a:p>
                      <a:pPr indent="0" lvl="0" marL="0" rtl="0" algn="l">
                        <a:spcBef>
                          <a:spcPts val="0"/>
                        </a:spcBef>
                        <a:spcAft>
                          <a:spcPts val="0"/>
                        </a:spcAft>
                        <a:buNone/>
                      </a:pPr>
                      <a:r>
                        <a:rPr lang="en" sz="800"/>
                        <a:t>Age_Cat(FE)</a:t>
                      </a:r>
                      <a:endParaRPr sz="800"/>
                    </a:p>
                  </a:txBody>
                  <a:tcPr marT="91425" marB="91425" marR="91425" marL="91425"/>
                </a:tc>
                <a:tc>
                  <a:txBody>
                    <a:bodyPr/>
                    <a:lstStyle/>
                    <a:p>
                      <a:pPr indent="0" lvl="0" marL="0" rtl="0" algn="l">
                        <a:spcBef>
                          <a:spcPts val="0"/>
                        </a:spcBef>
                        <a:spcAft>
                          <a:spcPts val="0"/>
                        </a:spcAft>
                        <a:buNone/>
                      </a:pPr>
                      <a:r>
                        <a:rPr lang="en" sz="800"/>
                        <a:t>Monthly_Income</a:t>
                      </a:r>
                      <a:endParaRPr sz="800"/>
                    </a:p>
                  </a:txBody>
                  <a:tcPr marT="91425" marB="91425" marR="91425" marL="91425"/>
                </a:tc>
                <a:tc>
                  <a:txBody>
                    <a:bodyPr/>
                    <a:lstStyle/>
                    <a:p>
                      <a:pPr indent="0" lvl="0" marL="0" rtl="0" algn="l">
                        <a:spcBef>
                          <a:spcPts val="0"/>
                        </a:spcBef>
                        <a:spcAft>
                          <a:spcPts val="0"/>
                        </a:spcAft>
                        <a:buNone/>
                      </a:pPr>
                      <a:r>
                        <a:rPr lang="en" sz="800"/>
                        <a:t>Anova</a:t>
                      </a:r>
                      <a:endParaRPr sz="800"/>
                    </a:p>
                  </a:txBody>
                  <a:tcPr marT="91425" marB="91425" marR="91425" marL="91425"/>
                </a:tc>
                <a:tc>
                  <a:txBody>
                    <a:bodyPr/>
                    <a:lstStyle/>
                    <a:p>
                      <a:pPr indent="0" lvl="0" marL="0" rtl="0" algn="l">
                        <a:spcBef>
                          <a:spcPts val="0"/>
                        </a:spcBef>
                        <a:spcAft>
                          <a:spcPts val="0"/>
                        </a:spcAft>
                        <a:buNone/>
                      </a:pPr>
                      <a:r>
                        <a:rPr lang="en" sz="800"/>
                        <a:t>Feature Relevance verified statistically after obvious directly proportional relation between them.</a:t>
                      </a:r>
                      <a:endParaRPr sz="800"/>
                    </a:p>
                  </a:txBody>
                  <a:tcPr marT="91425" marB="91425" marR="91425" marL="91425"/>
                </a:tc>
              </a:tr>
              <a:tr h="384575">
                <a:tc>
                  <a:txBody>
                    <a:bodyPr/>
                    <a:lstStyle/>
                    <a:p>
                      <a:pPr indent="0" lvl="0" marL="0" rtl="0" algn="l">
                        <a:spcBef>
                          <a:spcPts val="0"/>
                        </a:spcBef>
                        <a:spcAft>
                          <a:spcPts val="0"/>
                        </a:spcAft>
                        <a:buNone/>
                      </a:pPr>
                      <a:r>
                        <a:rPr lang="en" sz="800"/>
                        <a:t>Var1</a:t>
                      </a:r>
                      <a:endParaRPr sz="800"/>
                    </a:p>
                  </a:txBody>
                  <a:tcPr marT="91425" marB="91425" marR="91425" marL="91425"/>
                </a:tc>
                <a:tc>
                  <a:txBody>
                    <a:bodyPr/>
                    <a:lstStyle/>
                    <a:p>
                      <a:pPr indent="0" lvl="0" marL="0" rtl="0" algn="l">
                        <a:spcBef>
                          <a:spcPts val="0"/>
                        </a:spcBef>
                        <a:spcAft>
                          <a:spcPts val="0"/>
                        </a:spcAft>
                        <a:buNone/>
                      </a:pPr>
                      <a:r>
                        <a:rPr lang="en" sz="800"/>
                        <a:t>Monthly_income / Approved(Target)/ Interest Rate/ Loan Period/ Existing EMI</a:t>
                      </a:r>
                      <a:endParaRPr sz="800"/>
                    </a:p>
                  </a:txBody>
                  <a:tcPr marT="91425" marB="91425" marR="91425" marL="91425"/>
                </a:tc>
                <a:tc>
                  <a:txBody>
                    <a:bodyPr/>
                    <a:lstStyle/>
                    <a:p>
                      <a:pPr indent="0" lvl="0" marL="0" rtl="0" algn="l">
                        <a:spcBef>
                          <a:spcPts val="0"/>
                        </a:spcBef>
                        <a:spcAft>
                          <a:spcPts val="0"/>
                        </a:spcAft>
                        <a:buNone/>
                      </a:pPr>
                      <a:r>
                        <a:rPr lang="en" sz="800"/>
                        <a:t>T-test </a:t>
                      </a:r>
                      <a:endParaRPr sz="800"/>
                    </a:p>
                  </a:txBody>
                  <a:tcPr marT="91425" marB="91425" marR="91425" marL="91425"/>
                </a:tc>
                <a:tc>
                  <a:txBody>
                    <a:bodyPr/>
                    <a:lstStyle/>
                    <a:p>
                      <a:pPr indent="0" lvl="0" marL="0" rtl="0" algn="l">
                        <a:spcBef>
                          <a:spcPts val="0"/>
                        </a:spcBef>
                        <a:spcAft>
                          <a:spcPts val="0"/>
                        </a:spcAft>
                        <a:buNone/>
                      </a:pPr>
                      <a:r>
                        <a:rPr lang="en" sz="800"/>
                        <a:t>Var1 is most likely the credit score given to applicants by the bank</a:t>
                      </a:r>
                      <a:endParaRPr sz="8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Missing values - KNN Imputer</a:t>
            </a:r>
            <a:endParaRPr/>
          </a:p>
        </p:txBody>
      </p:sp>
      <p:sp>
        <p:nvSpPr>
          <p:cNvPr id="166" name="Google Shape;166;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24"/>
          <p:cNvPicPr preferRelativeResize="0"/>
          <p:nvPr/>
        </p:nvPicPr>
        <p:blipFill>
          <a:blip r:embed="rId3">
            <a:alphaModFix/>
          </a:blip>
          <a:stretch>
            <a:fillRect/>
          </a:stretch>
        </p:blipFill>
        <p:spPr>
          <a:xfrm rot="5400000">
            <a:off x="667325" y="936912"/>
            <a:ext cx="3054650" cy="3765925"/>
          </a:xfrm>
          <a:prstGeom prst="rect">
            <a:avLst/>
          </a:prstGeom>
          <a:noFill/>
          <a:ln>
            <a:noFill/>
          </a:ln>
        </p:spPr>
      </p:pic>
      <p:sp>
        <p:nvSpPr>
          <p:cNvPr id="168" name="Google Shape;168;p24"/>
          <p:cNvSpPr txBox="1"/>
          <p:nvPr/>
        </p:nvSpPr>
        <p:spPr>
          <a:xfrm>
            <a:off x="4304975" y="1235350"/>
            <a:ext cx="45273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There are 4  major </a:t>
            </a:r>
            <a:r>
              <a:rPr lang="en">
                <a:latin typeface="Open Sans"/>
                <a:ea typeface="Open Sans"/>
                <a:cs typeface="Open Sans"/>
                <a:sym typeface="Open Sans"/>
              </a:rPr>
              <a:t>attributes</a:t>
            </a:r>
            <a:r>
              <a:rPr lang="en">
                <a:latin typeface="Open Sans"/>
                <a:ea typeface="Open Sans"/>
                <a:cs typeface="Open Sans"/>
                <a:sym typeface="Open Sans"/>
              </a:rPr>
              <a:t> with large share of nulls. EMI and Interest_Rate with 68 % missing each, followed by Loan_Amount &amp; Loan_Period with 40% each missing values.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Since, all the above mentioned attributes are significant contributors in Loan Prediction,quite coherent with Feature Importances seen later, we tried to impute </a:t>
            </a:r>
            <a:r>
              <a:rPr lang="en">
                <a:latin typeface="Open Sans"/>
                <a:ea typeface="Open Sans"/>
                <a:cs typeface="Open Sans"/>
                <a:sym typeface="Open Sans"/>
              </a:rPr>
              <a:t>them via Iterative Imputer using KNN.</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Remaining attributes with nulls were Categorical in nature, which were dealt with by Mode Imputation basis Statistical tests.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48300" y="428200"/>
            <a:ext cx="2351400" cy="43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VIF and Feature Selection </a:t>
            </a:r>
            <a:endParaRPr>
              <a:solidFill>
                <a:schemeClr val="dk1"/>
              </a:solidFill>
            </a:endParaRPr>
          </a:p>
        </p:txBody>
      </p:sp>
      <p:sp>
        <p:nvSpPr>
          <p:cNvPr id="174" name="Google Shape;174;p25"/>
          <p:cNvSpPr txBox="1"/>
          <p:nvPr>
            <p:ph idx="1" type="body"/>
          </p:nvPr>
        </p:nvSpPr>
        <p:spPr>
          <a:xfrm>
            <a:off x="3539325" y="593900"/>
            <a:ext cx="5090400" cy="40116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Char char="●"/>
            </a:pPr>
            <a:r>
              <a:rPr lang="en"/>
              <a:t>Multicollinearity being an assumption for Logistic Regression, were dealt by iterating VIF scores and going with features with a score &lt; 5.</a:t>
            </a:r>
            <a:endParaRPr/>
          </a:p>
          <a:p>
            <a:pPr indent="-317500" lvl="0" marL="457200" rtl="0" algn="l">
              <a:spcBef>
                <a:spcPts val="0"/>
              </a:spcBef>
              <a:spcAft>
                <a:spcPts val="0"/>
              </a:spcAft>
              <a:buSzPts val="1400"/>
              <a:buChar char="●"/>
            </a:pPr>
            <a:r>
              <a:rPr lang="en"/>
              <a:t>For further filtering out among all the 39  features of the processed data, apart from VIF, we used the most widely used wrapper style selection algorithm i.e. RFE to select 20 top features as per the RFE ranking index.</a:t>
            </a:r>
            <a:endParaRPr/>
          </a:p>
          <a:p>
            <a:pPr indent="-317500" lvl="0" marL="457200" rtl="0" algn="l">
              <a:spcBef>
                <a:spcPts val="0"/>
              </a:spcBef>
              <a:spcAft>
                <a:spcPts val="0"/>
              </a:spcAft>
              <a:buSzPts val="1400"/>
              <a:buChar char="●"/>
            </a:pPr>
            <a:r>
              <a:rPr lang="en"/>
              <a:t>The features selected via RFE were quite coherent with the Feature Importances of our intermediate model as well as with the selection basis SelectKBest method also, where we chose by interpreting the p-values of features using f_classif function as a scorer depicting the Anova scores of top 20 predictors.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Preparation </a:t>
            </a:r>
            <a:endParaRPr/>
          </a:p>
        </p:txBody>
      </p:sp>
      <p:sp>
        <p:nvSpPr>
          <p:cNvPr id="180" name="Google Shape;180;p26"/>
          <p:cNvSpPr txBox="1"/>
          <p:nvPr>
            <p:ph idx="1" type="body"/>
          </p:nvPr>
        </p:nvSpPr>
        <p:spPr>
          <a:xfrm>
            <a:off x="195600" y="1225225"/>
            <a:ext cx="4376400" cy="3354000"/>
          </a:xfrm>
          <a:prstGeom prst="rect">
            <a:avLst/>
          </a:prstGeom>
        </p:spPr>
        <p:txBody>
          <a:bodyPr anchorCtr="0" anchor="t" bIns="91425" lIns="91425" spcFirstLastPara="1" rIns="91425" wrap="square" tIns="91425">
            <a:normAutofit/>
          </a:bodyPr>
          <a:lstStyle/>
          <a:p>
            <a:pPr indent="-315033" lvl="0" marL="457200" rtl="0" algn="l">
              <a:lnSpc>
                <a:spcPct val="105000"/>
              </a:lnSpc>
              <a:spcBef>
                <a:spcPts val="0"/>
              </a:spcBef>
              <a:spcAft>
                <a:spcPts val="0"/>
              </a:spcAft>
              <a:buSzPts val="1361"/>
              <a:buAutoNum type="arabicPeriod"/>
            </a:pPr>
            <a:r>
              <a:rPr b="1" lang="en" sz="1361"/>
              <a:t>Imbalanced Data </a:t>
            </a:r>
            <a:r>
              <a:rPr lang="en" sz="1361"/>
              <a:t>:</a:t>
            </a:r>
            <a:endParaRPr sz="1361"/>
          </a:p>
          <a:p>
            <a:pPr indent="0" lvl="0" marL="457200" rtl="0" algn="l">
              <a:lnSpc>
                <a:spcPct val="105000"/>
              </a:lnSpc>
              <a:spcBef>
                <a:spcPts val="1200"/>
              </a:spcBef>
              <a:spcAft>
                <a:spcPts val="0"/>
              </a:spcAft>
              <a:buNone/>
            </a:pPr>
            <a:r>
              <a:rPr lang="en" sz="1500"/>
              <a:t>Approval Data Proportion 98.5:1.5 percent.</a:t>
            </a:r>
            <a:endParaRPr sz="1500"/>
          </a:p>
          <a:p>
            <a:pPr indent="-315033" lvl="0" marL="457200" rtl="0" algn="l">
              <a:lnSpc>
                <a:spcPct val="150000"/>
              </a:lnSpc>
              <a:spcBef>
                <a:spcPts val="1200"/>
              </a:spcBef>
              <a:spcAft>
                <a:spcPts val="0"/>
              </a:spcAft>
              <a:buSzPts val="1361"/>
              <a:buAutoNum type="arabicPeriod"/>
            </a:pPr>
            <a:r>
              <a:rPr b="1" lang="en" sz="1361"/>
              <a:t>Handling Imbalanced Data :</a:t>
            </a:r>
            <a:r>
              <a:rPr lang="en" sz="1361"/>
              <a:t> </a:t>
            </a:r>
            <a:endParaRPr sz="1361"/>
          </a:p>
          <a:p>
            <a:pPr indent="-323850" lvl="0" marL="457200" rtl="0" algn="l">
              <a:lnSpc>
                <a:spcPct val="150000"/>
              </a:lnSpc>
              <a:spcBef>
                <a:spcPts val="0"/>
              </a:spcBef>
              <a:spcAft>
                <a:spcPts val="0"/>
              </a:spcAft>
              <a:buSzPts val="1500"/>
              <a:buChar char="●"/>
            </a:pPr>
            <a:r>
              <a:rPr lang="en" sz="1500"/>
              <a:t>SMOTE - Synthetic Minority Oversampling Technique</a:t>
            </a:r>
            <a:endParaRPr sz="1500"/>
          </a:p>
          <a:p>
            <a:pPr indent="-323850" lvl="0" marL="457200" rtl="0" algn="l">
              <a:lnSpc>
                <a:spcPct val="150000"/>
              </a:lnSpc>
              <a:spcBef>
                <a:spcPts val="0"/>
              </a:spcBef>
              <a:spcAft>
                <a:spcPts val="0"/>
              </a:spcAft>
              <a:buSzPts val="1500"/>
              <a:buChar char="●"/>
            </a:pPr>
            <a:r>
              <a:rPr lang="en" sz="1500"/>
              <a:t>Class Weight ‘balanced’</a:t>
            </a:r>
            <a:endParaRPr sz="1500"/>
          </a:p>
          <a:p>
            <a:pPr indent="0" lvl="0" marL="0" rtl="0" algn="l">
              <a:lnSpc>
                <a:spcPct val="115000"/>
              </a:lnSpc>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181" name="Google Shape;181;p26"/>
          <p:cNvPicPr preferRelativeResize="0"/>
          <p:nvPr/>
        </p:nvPicPr>
        <p:blipFill>
          <a:blip r:embed="rId3">
            <a:alphaModFix/>
          </a:blip>
          <a:stretch>
            <a:fillRect/>
          </a:stretch>
        </p:blipFill>
        <p:spPr>
          <a:xfrm>
            <a:off x="4650426" y="1419525"/>
            <a:ext cx="4181875" cy="2180057"/>
          </a:xfrm>
          <a:prstGeom prst="rect">
            <a:avLst/>
          </a:prstGeom>
          <a:noFill/>
          <a:ln>
            <a:noFill/>
          </a:ln>
        </p:spPr>
      </p:pic>
      <p:sp>
        <p:nvSpPr>
          <p:cNvPr id="182" name="Google Shape;182;p26"/>
          <p:cNvSpPr/>
          <p:nvPr/>
        </p:nvSpPr>
        <p:spPr>
          <a:xfrm>
            <a:off x="4650425" y="1225225"/>
            <a:ext cx="4290300" cy="24135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433050" y="2114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Modelling</a:t>
            </a:r>
            <a:endParaRPr/>
          </a:p>
        </p:txBody>
      </p:sp>
      <p:sp>
        <p:nvSpPr>
          <p:cNvPr id="188" name="Google Shape;188;p27"/>
          <p:cNvSpPr txBox="1"/>
          <p:nvPr>
            <p:ph idx="1" type="body"/>
          </p:nvPr>
        </p:nvSpPr>
        <p:spPr>
          <a:xfrm>
            <a:off x="311700" y="10427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Base :</a:t>
            </a:r>
            <a:r>
              <a:rPr lang="en"/>
              <a:t> </a:t>
            </a:r>
            <a:r>
              <a:rPr lang="en"/>
              <a:t>Logistic</a:t>
            </a:r>
            <a:r>
              <a:rPr lang="en"/>
              <a:t> Regression</a:t>
            </a:r>
            <a:endParaRPr/>
          </a:p>
          <a:p>
            <a:pPr indent="-342900" lvl="0" marL="457200" rtl="0" algn="l">
              <a:spcBef>
                <a:spcPts val="0"/>
              </a:spcBef>
              <a:spcAft>
                <a:spcPts val="0"/>
              </a:spcAft>
              <a:buSzPts val="1800"/>
              <a:buChar char="-"/>
            </a:pPr>
            <a:r>
              <a:rPr b="1" lang="en"/>
              <a:t>Intermediate :</a:t>
            </a:r>
            <a:r>
              <a:rPr lang="en"/>
              <a:t> </a:t>
            </a:r>
            <a:r>
              <a:rPr lang="en"/>
              <a:t>Decision</a:t>
            </a:r>
            <a:r>
              <a:rPr lang="en"/>
              <a:t> Tree (Tuned)</a:t>
            </a:r>
            <a:endParaRPr/>
          </a:p>
          <a:p>
            <a:pPr indent="-342900" lvl="0" marL="457200" rtl="0" algn="l">
              <a:spcBef>
                <a:spcPts val="0"/>
              </a:spcBef>
              <a:spcAft>
                <a:spcPts val="0"/>
              </a:spcAft>
              <a:buSzPts val="1800"/>
              <a:buChar char="-"/>
            </a:pPr>
            <a:r>
              <a:rPr b="1" lang="en"/>
              <a:t>Final :</a:t>
            </a:r>
            <a:r>
              <a:rPr lang="en"/>
              <a:t> Stacking Classifier</a:t>
            </a:r>
            <a:r>
              <a:rPr lang="en"/>
              <a:t> (Base Learners- Decision Tree, KNN Classifier and  Gaussian Naive Bayes. Final Estimator- Logistic Regression.)</a:t>
            </a:r>
            <a:endParaRPr/>
          </a:p>
        </p:txBody>
      </p:sp>
      <p:pic>
        <p:nvPicPr>
          <p:cNvPr id="189" name="Google Shape;189;p27"/>
          <p:cNvPicPr preferRelativeResize="0"/>
          <p:nvPr/>
        </p:nvPicPr>
        <p:blipFill>
          <a:blip r:embed="rId3">
            <a:alphaModFix/>
          </a:blip>
          <a:stretch>
            <a:fillRect/>
          </a:stretch>
        </p:blipFill>
        <p:spPr>
          <a:xfrm>
            <a:off x="711425" y="3195012"/>
            <a:ext cx="4093226" cy="1384200"/>
          </a:xfrm>
          <a:prstGeom prst="rect">
            <a:avLst/>
          </a:prstGeom>
          <a:noFill/>
          <a:ln>
            <a:noFill/>
          </a:ln>
        </p:spPr>
      </p:pic>
      <p:pic>
        <p:nvPicPr>
          <p:cNvPr id="190" name="Google Shape;190;p27"/>
          <p:cNvPicPr preferRelativeResize="0"/>
          <p:nvPr/>
        </p:nvPicPr>
        <p:blipFill>
          <a:blip r:embed="rId4">
            <a:alphaModFix/>
          </a:blip>
          <a:stretch>
            <a:fillRect/>
          </a:stretch>
        </p:blipFill>
        <p:spPr>
          <a:xfrm>
            <a:off x="5143500" y="2680675"/>
            <a:ext cx="3533875" cy="2239225"/>
          </a:xfrm>
          <a:prstGeom prst="rect">
            <a:avLst/>
          </a:prstGeom>
          <a:noFill/>
          <a:ln>
            <a:noFill/>
          </a:ln>
        </p:spPr>
      </p:pic>
      <p:sp>
        <p:nvSpPr>
          <p:cNvPr id="191" name="Google Shape;191;p27"/>
          <p:cNvSpPr/>
          <p:nvPr/>
        </p:nvSpPr>
        <p:spPr>
          <a:xfrm>
            <a:off x="433050" y="2680675"/>
            <a:ext cx="4650000" cy="2239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p:nvPr/>
        </p:nvSpPr>
        <p:spPr>
          <a:xfrm>
            <a:off x="5083050" y="2680675"/>
            <a:ext cx="3534000" cy="2239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311700" y="1793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Comparison &amp; Business Interpretation</a:t>
            </a:r>
            <a:endParaRPr/>
          </a:p>
        </p:txBody>
      </p:sp>
      <p:sp>
        <p:nvSpPr>
          <p:cNvPr id="198" name="Google Shape;198;p28"/>
          <p:cNvSpPr txBox="1"/>
          <p:nvPr>
            <p:ph idx="1" type="body"/>
          </p:nvPr>
        </p:nvSpPr>
        <p:spPr>
          <a:xfrm>
            <a:off x="311700" y="1225225"/>
            <a:ext cx="5041200" cy="3327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Feature Importances :</a:t>
            </a:r>
            <a:endParaRPr b="1" sz="1500"/>
          </a:p>
          <a:p>
            <a:pPr indent="0" lvl="0" marL="457200" rtl="0" algn="l">
              <a:spcBef>
                <a:spcPts val="1200"/>
              </a:spcBef>
              <a:spcAft>
                <a:spcPts val="0"/>
              </a:spcAft>
              <a:buNone/>
            </a:pPr>
            <a:r>
              <a:rPr lang="en" sz="1400">
                <a:latin typeface="Arial"/>
                <a:ea typeface="Arial"/>
                <a:cs typeface="Arial"/>
                <a:sym typeface="Arial"/>
              </a:rPr>
              <a:t>Monthly income, employment status, city category, credit history, loan amount, type of loan and risks associated with it seem to be important aspects of lead conversion. </a:t>
            </a:r>
            <a:endParaRPr sz="1400"/>
          </a:p>
        </p:txBody>
      </p:sp>
      <p:pic>
        <p:nvPicPr>
          <p:cNvPr id="199" name="Google Shape;199;p28"/>
          <p:cNvPicPr preferRelativeResize="0"/>
          <p:nvPr/>
        </p:nvPicPr>
        <p:blipFill>
          <a:blip r:embed="rId3">
            <a:alphaModFix/>
          </a:blip>
          <a:stretch>
            <a:fillRect/>
          </a:stretch>
        </p:blipFill>
        <p:spPr>
          <a:xfrm>
            <a:off x="5225625" y="1416975"/>
            <a:ext cx="3510301" cy="2867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462650" y="181250"/>
            <a:ext cx="345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100"/>
              <a:t>Problem Statement</a:t>
            </a:r>
            <a:endParaRPr sz="4100"/>
          </a:p>
        </p:txBody>
      </p:sp>
      <p:sp>
        <p:nvSpPr>
          <p:cNvPr id="77" name="Google Shape;77;p15"/>
          <p:cNvSpPr txBox="1"/>
          <p:nvPr/>
        </p:nvSpPr>
        <p:spPr>
          <a:xfrm>
            <a:off x="241375" y="4261850"/>
            <a:ext cx="6867000" cy="831300"/>
          </a:xfrm>
          <a:prstGeom prst="rect">
            <a:avLst/>
          </a:prstGeom>
          <a:noFill/>
          <a:ln>
            <a:noFill/>
          </a:ln>
        </p:spPr>
        <p:txBody>
          <a:bodyPr anchorCtr="0" anchor="t" bIns="91425" lIns="91425" spcFirstLastPara="1" rIns="91425" wrap="square" tIns="91425">
            <a:normAutofit/>
          </a:bodyPr>
          <a:lstStyle/>
          <a:p>
            <a:pPr indent="-315277" lvl="0" marL="457200" rtl="0" algn="l">
              <a:lnSpc>
                <a:spcPct val="115000"/>
              </a:lnSpc>
              <a:spcBef>
                <a:spcPts val="0"/>
              </a:spcBef>
              <a:spcAft>
                <a:spcPts val="0"/>
              </a:spcAft>
              <a:buClr>
                <a:srgbClr val="000000"/>
              </a:buClr>
              <a:buSzPts val="1365"/>
              <a:buFont typeface="Open Sans"/>
              <a:buChar char="●"/>
            </a:pPr>
            <a:r>
              <a:rPr b="1" lang="en" sz="1365">
                <a:solidFill>
                  <a:srgbClr val="000000"/>
                </a:solidFill>
                <a:latin typeface="Open Sans"/>
                <a:ea typeface="Open Sans"/>
                <a:cs typeface="Open Sans"/>
                <a:sym typeface="Open Sans"/>
              </a:rPr>
              <a:t>Shape</a:t>
            </a:r>
            <a:r>
              <a:rPr lang="en" sz="1365">
                <a:solidFill>
                  <a:srgbClr val="000000"/>
                </a:solidFill>
                <a:latin typeface="Open Sans"/>
                <a:ea typeface="Open Sans"/>
                <a:cs typeface="Open Sans"/>
                <a:sym typeface="Open Sans"/>
              </a:rPr>
              <a:t> : (69713, 22)</a:t>
            </a:r>
            <a:endParaRPr sz="671">
              <a:solidFill>
                <a:srgbClr val="000000"/>
              </a:solidFill>
              <a:highlight>
                <a:srgbClr val="FFFFFF"/>
              </a:highlight>
              <a:latin typeface="Open Sans"/>
              <a:ea typeface="Open Sans"/>
              <a:cs typeface="Open Sans"/>
              <a:sym typeface="Open Sans"/>
            </a:endParaRPr>
          </a:p>
          <a:p>
            <a:pPr indent="-315277" lvl="0" marL="457200" rtl="0" algn="l">
              <a:lnSpc>
                <a:spcPct val="115000"/>
              </a:lnSpc>
              <a:spcBef>
                <a:spcPts val="0"/>
              </a:spcBef>
              <a:spcAft>
                <a:spcPts val="0"/>
              </a:spcAft>
              <a:buClr>
                <a:srgbClr val="000000"/>
              </a:buClr>
              <a:buSzPts val="1365"/>
              <a:buFont typeface="Open Sans"/>
              <a:buChar char="●"/>
            </a:pPr>
            <a:r>
              <a:rPr b="1" lang="en" sz="1365">
                <a:solidFill>
                  <a:srgbClr val="000000"/>
                </a:solidFill>
                <a:latin typeface="Open Sans"/>
                <a:ea typeface="Open Sans"/>
                <a:cs typeface="Open Sans"/>
                <a:sym typeface="Open Sans"/>
              </a:rPr>
              <a:t>Source</a:t>
            </a:r>
            <a:r>
              <a:rPr lang="en" sz="1365">
                <a:solidFill>
                  <a:srgbClr val="000000"/>
                </a:solidFill>
                <a:latin typeface="Open Sans"/>
                <a:ea typeface="Open Sans"/>
                <a:cs typeface="Open Sans"/>
                <a:sym typeface="Open Sans"/>
              </a:rPr>
              <a:t>: https://www.kaggle.com/arashnic/banking-loan-prediction</a:t>
            </a:r>
            <a:endParaRPr sz="1365">
              <a:solidFill>
                <a:srgbClr val="000000"/>
              </a:solidFill>
              <a:latin typeface="Open Sans"/>
              <a:ea typeface="Open Sans"/>
              <a:cs typeface="Open Sans"/>
              <a:sym typeface="Open Sans"/>
            </a:endParaRPr>
          </a:p>
        </p:txBody>
      </p:sp>
      <p:sp>
        <p:nvSpPr>
          <p:cNvPr id="78" name="Google Shape;78;p15"/>
          <p:cNvSpPr txBox="1"/>
          <p:nvPr>
            <p:ph type="title"/>
          </p:nvPr>
        </p:nvSpPr>
        <p:spPr>
          <a:xfrm>
            <a:off x="462650" y="3863200"/>
            <a:ext cx="2845200" cy="45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080"/>
              <a:t>Data Information</a:t>
            </a:r>
            <a:endParaRPr sz="3080"/>
          </a:p>
        </p:txBody>
      </p:sp>
      <p:sp>
        <p:nvSpPr>
          <p:cNvPr id="79" name="Google Shape;79;p15"/>
          <p:cNvSpPr txBox="1"/>
          <p:nvPr>
            <p:ph type="title"/>
          </p:nvPr>
        </p:nvSpPr>
        <p:spPr>
          <a:xfrm>
            <a:off x="4910975" y="181250"/>
            <a:ext cx="345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100"/>
              <a:t>Scope &amp; Limitations</a:t>
            </a:r>
            <a:endParaRPr sz="4100"/>
          </a:p>
        </p:txBody>
      </p:sp>
      <p:sp>
        <p:nvSpPr>
          <p:cNvPr id="80" name="Google Shape;80;p15"/>
          <p:cNvSpPr txBox="1"/>
          <p:nvPr>
            <p:ph idx="2" type="body"/>
          </p:nvPr>
        </p:nvSpPr>
        <p:spPr>
          <a:xfrm>
            <a:off x="241375" y="1012550"/>
            <a:ext cx="3999900" cy="2750100"/>
          </a:xfrm>
          <a:prstGeom prst="rect">
            <a:avLst/>
          </a:prstGeom>
        </p:spPr>
        <p:txBody>
          <a:bodyPr anchorCtr="0" anchor="t" bIns="91425" lIns="91425" spcFirstLastPara="1" rIns="91425" wrap="square" tIns="91425">
            <a:normAutofit fontScale="77500" lnSpcReduction="10000"/>
          </a:bodyPr>
          <a:lstStyle/>
          <a:p>
            <a:pPr indent="-312261" lvl="0" marL="457200" rtl="0" algn="l">
              <a:lnSpc>
                <a:spcPct val="150000"/>
              </a:lnSpc>
              <a:spcBef>
                <a:spcPts val="0"/>
              </a:spcBef>
              <a:spcAft>
                <a:spcPts val="0"/>
              </a:spcAft>
              <a:buSzPct val="100000"/>
              <a:buChar char="●"/>
            </a:pPr>
            <a:r>
              <a:rPr lang="en" sz="1700"/>
              <a:t>Bank wants to increase customer acquisition (leads) through digital channels (emails, online campaigns, etc) and have a </a:t>
            </a:r>
            <a:r>
              <a:rPr b="1" lang="en" sz="1700"/>
              <a:t>higher lead conversion ratio</a:t>
            </a:r>
            <a:r>
              <a:rPr lang="en" sz="1700"/>
              <a:t> </a:t>
            </a:r>
            <a:endParaRPr sz="1700"/>
          </a:p>
          <a:p>
            <a:pPr indent="-312261" lvl="0" marL="457200" rtl="0" algn="l">
              <a:lnSpc>
                <a:spcPct val="150000"/>
              </a:lnSpc>
              <a:spcBef>
                <a:spcPts val="0"/>
              </a:spcBef>
              <a:spcAft>
                <a:spcPts val="0"/>
              </a:spcAft>
              <a:buSzPct val="100000"/>
              <a:buChar char="●"/>
            </a:pPr>
            <a:r>
              <a:rPr lang="en" sz="1700"/>
              <a:t>Identifying potential leads by checking loan approval rate</a:t>
            </a:r>
            <a:endParaRPr sz="1700"/>
          </a:p>
          <a:p>
            <a:pPr indent="-312261" lvl="0" marL="457200" rtl="0" algn="l">
              <a:lnSpc>
                <a:spcPct val="150000"/>
              </a:lnSpc>
              <a:spcBef>
                <a:spcPts val="0"/>
              </a:spcBef>
              <a:spcAft>
                <a:spcPts val="0"/>
              </a:spcAft>
              <a:buSzPct val="100000"/>
              <a:buChar char="●"/>
            </a:pPr>
            <a:r>
              <a:rPr lang="en" sz="1700"/>
              <a:t>Partial data set for customers loan history</a:t>
            </a:r>
            <a:endParaRPr sz="1700"/>
          </a:p>
          <a:p>
            <a:pPr indent="-312261" lvl="0" marL="457200" rtl="0" algn="l">
              <a:lnSpc>
                <a:spcPct val="150000"/>
              </a:lnSpc>
              <a:spcBef>
                <a:spcPts val="0"/>
              </a:spcBef>
              <a:spcAft>
                <a:spcPts val="0"/>
              </a:spcAft>
              <a:buSzPct val="100000"/>
              <a:buChar char="●"/>
            </a:pPr>
            <a:r>
              <a:rPr lang="en" sz="1700"/>
              <a:t>We aim to predict the probability of customers conversion i.e. Loan Approval</a:t>
            </a:r>
            <a:endParaRPr/>
          </a:p>
        </p:txBody>
      </p:sp>
      <p:sp>
        <p:nvSpPr>
          <p:cNvPr id="81" name="Google Shape;81;p15"/>
          <p:cNvSpPr/>
          <p:nvPr/>
        </p:nvSpPr>
        <p:spPr>
          <a:xfrm>
            <a:off x="241375" y="1008625"/>
            <a:ext cx="4110300" cy="2635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4722000" y="1008625"/>
            <a:ext cx="4110300" cy="2635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txBox="1"/>
          <p:nvPr/>
        </p:nvSpPr>
        <p:spPr>
          <a:xfrm>
            <a:off x="4777200" y="1083475"/>
            <a:ext cx="3999900" cy="2485800"/>
          </a:xfrm>
          <a:prstGeom prst="rect">
            <a:avLst/>
          </a:prstGeom>
          <a:noFill/>
          <a:ln>
            <a:noFill/>
          </a:ln>
        </p:spPr>
        <p:txBody>
          <a:bodyPr anchorCtr="0" anchor="t" bIns="91425" lIns="91425" spcFirstLastPara="1" rIns="91425" wrap="square" tIns="91425">
            <a:spAutoFit/>
          </a:bodyPr>
          <a:lstStyle/>
          <a:p>
            <a:pPr indent="-311150" lvl="0" marL="457200" rtl="0" algn="l">
              <a:lnSpc>
                <a:spcPct val="150000"/>
              </a:lnSpc>
              <a:spcBef>
                <a:spcPts val="0"/>
              </a:spcBef>
              <a:spcAft>
                <a:spcPts val="0"/>
              </a:spcAft>
              <a:buSzPts val="1300"/>
              <a:buFont typeface="Open Sans"/>
              <a:buChar char="●"/>
            </a:pPr>
            <a:r>
              <a:rPr lang="en" sz="1300">
                <a:latin typeface="Open Sans"/>
                <a:ea typeface="Open Sans"/>
                <a:cs typeface="Open Sans"/>
                <a:sym typeface="Open Sans"/>
              </a:rPr>
              <a:t>Automated identification of customer segment through given database</a:t>
            </a:r>
            <a:endParaRPr sz="1300">
              <a:latin typeface="Open Sans"/>
              <a:ea typeface="Open Sans"/>
              <a:cs typeface="Open Sans"/>
              <a:sym typeface="Open Sans"/>
            </a:endParaRPr>
          </a:p>
          <a:p>
            <a:pPr indent="-311150" lvl="0" marL="457200" rtl="0" algn="l">
              <a:lnSpc>
                <a:spcPct val="150000"/>
              </a:lnSpc>
              <a:spcBef>
                <a:spcPts val="0"/>
              </a:spcBef>
              <a:spcAft>
                <a:spcPts val="0"/>
              </a:spcAft>
              <a:buSzPts val="1300"/>
              <a:buFont typeface="Open Sans"/>
              <a:buChar char="●"/>
            </a:pPr>
            <a:r>
              <a:rPr lang="en" sz="1300">
                <a:latin typeface="Open Sans"/>
                <a:ea typeface="Open Sans"/>
                <a:cs typeface="Open Sans"/>
                <a:sym typeface="Open Sans"/>
              </a:rPr>
              <a:t>Business resources utilized well</a:t>
            </a:r>
            <a:endParaRPr sz="1300">
              <a:latin typeface="Open Sans"/>
              <a:ea typeface="Open Sans"/>
              <a:cs typeface="Open Sans"/>
              <a:sym typeface="Open Sans"/>
            </a:endParaRPr>
          </a:p>
          <a:p>
            <a:pPr indent="-311150" lvl="0" marL="457200" rtl="0" algn="l">
              <a:lnSpc>
                <a:spcPct val="150000"/>
              </a:lnSpc>
              <a:spcBef>
                <a:spcPts val="0"/>
              </a:spcBef>
              <a:spcAft>
                <a:spcPts val="0"/>
              </a:spcAft>
              <a:buSzPts val="1300"/>
              <a:buFont typeface="Open Sans"/>
              <a:buChar char="●"/>
            </a:pPr>
            <a:r>
              <a:rPr lang="en" sz="1300">
                <a:latin typeface="Open Sans"/>
                <a:ea typeface="Open Sans"/>
                <a:cs typeface="Open Sans"/>
                <a:sym typeface="Open Sans"/>
              </a:rPr>
              <a:t>Could be other ways to segment the customers and increase the lead conversion ratio</a:t>
            </a:r>
            <a:endParaRPr sz="1300">
              <a:latin typeface="Open Sans"/>
              <a:ea typeface="Open Sans"/>
              <a:cs typeface="Open Sans"/>
              <a:sym typeface="Open Sans"/>
            </a:endParaRPr>
          </a:p>
          <a:p>
            <a:pPr indent="-311150" lvl="0" marL="457200" rtl="0" algn="l">
              <a:lnSpc>
                <a:spcPct val="150000"/>
              </a:lnSpc>
              <a:spcBef>
                <a:spcPts val="0"/>
              </a:spcBef>
              <a:spcAft>
                <a:spcPts val="0"/>
              </a:spcAft>
              <a:buSzPts val="1300"/>
              <a:buFont typeface="Open Sans"/>
              <a:buChar char="●"/>
            </a:pPr>
            <a:r>
              <a:rPr lang="en" sz="1300">
                <a:latin typeface="Open Sans"/>
                <a:ea typeface="Open Sans"/>
                <a:cs typeface="Open Sans"/>
                <a:sym typeface="Open Sans"/>
              </a:rPr>
              <a:t>Missing information and </a:t>
            </a:r>
            <a:r>
              <a:rPr lang="en" sz="1300">
                <a:latin typeface="Open Sans"/>
                <a:ea typeface="Open Sans"/>
                <a:cs typeface="Open Sans"/>
                <a:sym typeface="Open Sans"/>
              </a:rPr>
              <a:t>erroneous</a:t>
            </a:r>
            <a:r>
              <a:rPr lang="en" sz="1300">
                <a:latin typeface="Open Sans"/>
                <a:ea typeface="Open Sans"/>
                <a:cs typeface="Open Sans"/>
                <a:sym typeface="Open Sans"/>
              </a:rPr>
              <a:t> data</a:t>
            </a:r>
            <a:endParaRPr sz="1300">
              <a:latin typeface="Open Sans"/>
              <a:ea typeface="Open Sans"/>
              <a:cs typeface="Open Sans"/>
              <a:sym typeface="Open Sans"/>
            </a:endParaRPr>
          </a:p>
          <a:p>
            <a:pPr indent="-311150" lvl="0" marL="457200" rtl="0" algn="l">
              <a:lnSpc>
                <a:spcPct val="150000"/>
              </a:lnSpc>
              <a:spcBef>
                <a:spcPts val="0"/>
              </a:spcBef>
              <a:spcAft>
                <a:spcPts val="0"/>
              </a:spcAft>
              <a:buSzPts val="1300"/>
              <a:buFont typeface="Open Sans"/>
              <a:buChar char="●"/>
            </a:pPr>
            <a:r>
              <a:rPr lang="en" sz="1300">
                <a:latin typeface="Open Sans"/>
                <a:ea typeface="Open Sans"/>
                <a:cs typeface="Open Sans"/>
                <a:sym typeface="Open Sans"/>
              </a:rPr>
              <a:t>No well defined Data Dictionary </a:t>
            </a:r>
            <a:endParaRPr sz="1300">
              <a:latin typeface="Open Sans"/>
              <a:ea typeface="Open Sans"/>
              <a:cs typeface="Open Sans"/>
              <a:sym typeface="Open Sans"/>
            </a:endParaRPr>
          </a:p>
        </p:txBody>
      </p:sp>
      <p:sp>
        <p:nvSpPr>
          <p:cNvPr id="84" name="Google Shape;84;p15"/>
          <p:cNvSpPr/>
          <p:nvPr/>
        </p:nvSpPr>
        <p:spPr>
          <a:xfrm>
            <a:off x="241375" y="4261850"/>
            <a:ext cx="6432300" cy="685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145000"/>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800">
                <a:latin typeface="Merriweather"/>
                <a:ea typeface="Merriweather"/>
                <a:cs typeface="Merriweather"/>
                <a:sym typeface="Merriweather"/>
              </a:rPr>
              <a:t>Univariate Analysis</a:t>
            </a:r>
            <a:endParaRPr b="1" sz="3800">
              <a:latin typeface="Merriweather"/>
              <a:ea typeface="Merriweather"/>
              <a:cs typeface="Merriweather"/>
              <a:sym typeface="Merriweather"/>
            </a:endParaRPr>
          </a:p>
        </p:txBody>
      </p:sp>
      <p:sp>
        <p:nvSpPr>
          <p:cNvPr id="90" name="Google Shape;90;p16"/>
          <p:cNvSpPr txBox="1"/>
          <p:nvPr/>
        </p:nvSpPr>
        <p:spPr>
          <a:xfrm>
            <a:off x="3221675" y="1419700"/>
            <a:ext cx="254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91" name="Google Shape;91;p16"/>
          <p:cNvSpPr txBox="1"/>
          <p:nvPr/>
        </p:nvSpPr>
        <p:spPr>
          <a:xfrm>
            <a:off x="5616000" y="713125"/>
            <a:ext cx="3389100" cy="4648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Open Sans"/>
              <a:buChar char="●"/>
            </a:pPr>
            <a:r>
              <a:rPr b="1" lang="en" sz="1000">
                <a:latin typeface="Open Sans"/>
                <a:ea typeface="Open Sans"/>
                <a:cs typeface="Open Sans"/>
                <a:sym typeface="Open Sans"/>
              </a:rPr>
              <a:t>Monthly Income </a:t>
            </a:r>
            <a:endParaRPr b="1" sz="1000">
              <a:latin typeface="Open Sans"/>
              <a:ea typeface="Open Sans"/>
              <a:cs typeface="Open Sans"/>
              <a:sym typeface="Open Sans"/>
            </a:endParaRPr>
          </a:p>
          <a:p>
            <a:pPr indent="0" lvl="0" marL="457200" rtl="0" algn="l">
              <a:spcBef>
                <a:spcPts val="0"/>
              </a:spcBef>
              <a:spcAft>
                <a:spcPts val="0"/>
              </a:spcAft>
              <a:buNone/>
            </a:pPr>
            <a:r>
              <a:rPr lang="en" sz="1000">
                <a:latin typeface="Open Sans"/>
                <a:ea typeface="Open Sans"/>
                <a:cs typeface="Open Sans"/>
                <a:sym typeface="Open Sans"/>
              </a:rPr>
              <a:t>Monthly income is highly right skewed due to applicants with very high monthly income.</a:t>
            </a:r>
            <a:endParaRPr sz="1000">
              <a:latin typeface="Open Sans"/>
              <a:ea typeface="Open Sans"/>
              <a:cs typeface="Open Sans"/>
              <a:sym typeface="Open Sans"/>
            </a:endParaRPr>
          </a:p>
          <a:p>
            <a:pPr indent="-292100" lvl="0" marL="457200" rtl="0" algn="l">
              <a:spcBef>
                <a:spcPts val="0"/>
              </a:spcBef>
              <a:spcAft>
                <a:spcPts val="0"/>
              </a:spcAft>
              <a:buClr>
                <a:schemeClr val="dk1"/>
              </a:buClr>
              <a:buSzPts val="1000"/>
              <a:buFont typeface="Open Sans"/>
              <a:buChar char="●"/>
            </a:pPr>
            <a:r>
              <a:rPr b="1" lang="en" sz="1000">
                <a:solidFill>
                  <a:schemeClr val="dk1"/>
                </a:solidFill>
                <a:latin typeface="Open Sans"/>
                <a:ea typeface="Open Sans"/>
                <a:cs typeface="Open Sans"/>
                <a:sym typeface="Open Sans"/>
              </a:rPr>
              <a:t>Existing_EMI</a:t>
            </a:r>
            <a:endParaRPr b="1" sz="1000">
              <a:solidFill>
                <a:schemeClr val="dk1"/>
              </a:solidFill>
              <a:latin typeface="Open Sans"/>
              <a:ea typeface="Open Sans"/>
              <a:cs typeface="Open Sans"/>
              <a:sym typeface="Open Sans"/>
            </a:endParaRPr>
          </a:p>
          <a:p>
            <a:pPr indent="0" lvl="0" marL="457200" rtl="0" algn="l">
              <a:spcBef>
                <a:spcPts val="0"/>
              </a:spcBef>
              <a:spcAft>
                <a:spcPts val="0"/>
              </a:spcAft>
              <a:buNone/>
            </a:pPr>
            <a:r>
              <a:rPr lang="en" sz="1000">
                <a:solidFill>
                  <a:schemeClr val="dk1"/>
                </a:solidFill>
                <a:latin typeface="Open Sans"/>
                <a:ea typeface="Open Sans"/>
                <a:cs typeface="Open Sans"/>
                <a:sym typeface="Open Sans"/>
              </a:rPr>
              <a:t>Most of the applicants has no existing EMI.</a:t>
            </a:r>
            <a:endParaRPr sz="1000">
              <a:solidFill>
                <a:schemeClr val="dk1"/>
              </a:solidFill>
              <a:latin typeface="Open Sans"/>
              <a:ea typeface="Open Sans"/>
              <a:cs typeface="Open Sans"/>
              <a:sym typeface="Open Sans"/>
            </a:endParaRPr>
          </a:p>
          <a:p>
            <a:pPr indent="-292100" lvl="0" marL="457200" rtl="0" algn="l">
              <a:spcBef>
                <a:spcPts val="0"/>
              </a:spcBef>
              <a:spcAft>
                <a:spcPts val="0"/>
              </a:spcAft>
              <a:buClr>
                <a:schemeClr val="dk1"/>
              </a:buClr>
              <a:buSzPts val="1000"/>
              <a:buFont typeface="Open Sans"/>
              <a:buChar char="●"/>
            </a:pPr>
            <a:r>
              <a:rPr b="1" lang="en" sz="1000">
                <a:solidFill>
                  <a:schemeClr val="dk1"/>
                </a:solidFill>
                <a:latin typeface="Open Sans"/>
                <a:ea typeface="Open Sans"/>
                <a:cs typeface="Open Sans"/>
                <a:sym typeface="Open Sans"/>
              </a:rPr>
              <a:t>Employer_Category2 </a:t>
            </a:r>
            <a:endParaRPr b="1" sz="1000">
              <a:solidFill>
                <a:schemeClr val="dk1"/>
              </a:solidFill>
              <a:latin typeface="Open Sans"/>
              <a:ea typeface="Open Sans"/>
              <a:cs typeface="Open Sans"/>
              <a:sym typeface="Open Sans"/>
            </a:endParaRPr>
          </a:p>
          <a:p>
            <a:pPr indent="0" lvl="0" marL="457200" rtl="0" algn="l">
              <a:spcBef>
                <a:spcPts val="0"/>
              </a:spcBef>
              <a:spcAft>
                <a:spcPts val="0"/>
              </a:spcAft>
              <a:buNone/>
            </a:pPr>
            <a:r>
              <a:rPr lang="en" sz="1000">
                <a:solidFill>
                  <a:schemeClr val="dk1"/>
                </a:solidFill>
                <a:latin typeface="Open Sans"/>
                <a:ea typeface="Open Sans"/>
                <a:cs typeface="Open Sans"/>
                <a:sym typeface="Open Sans"/>
              </a:rPr>
              <a:t>Most of the applicants has employee category as 4.</a:t>
            </a:r>
            <a:endParaRPr sz="1000">
              <a:solidFill>
                <a:schemeClr val="dk1"/>
              </a:solidFill>
              <a:latin typeface="Open Sans"/>
              <a:ea typeface="Open Sans"/>
              <a:cs typeface="Open Sans"/>
              <a:sym typeface="Open Sans"/>
            </a:endParaRPr>
          </a:p>
          <a:p>
            <a:pPr indent="-292100" lvl="0" marL="457200" rtl="0" algn="l">
              <a:spcBef>
                <a:spcPts val="0"/>
              </a:spcBef>
              <a:spcAft>
                <a:spcPts val="0"/>
              </a:spcAft>
              <a:buClr>
                <a:schemeClr val="dk1"/>
              </a:buClr>
              <a:buSzPts val="1000"/>
              <a:buFont typeface="Open Sans"/>
              <a:buChar char="●"/>
            </a:pPr>
            <a:r>
              <a:rPr b="1" lang="en" sz="1000">
                <a:solidFill>
                  <a:schemeClr val="dk1"/>
                </a:solidFill>
                <a:latin typeface="Open Sans"/>
                <a:ea typeface="Open Sans"/>
                <a:cs typeface="Open Sans"/>
                <a:sym typeface="Open Sans"/>
              </a:rPr>
              <a:t>Loan_amount</a:t>
            </a:r>
            <a:endParaRPr b="1" sz="1000">
              <a:solidFill>
                <a:schemeClr val="dk1"/>
              </a:solidFill>
              <a:latin typeface="Open Sans"/>
              <a:ea typeface="Open Sans"/>
              <a:cs typeface="Open Sans"/>
              <a:sym typeface="Open Sans"/>
            </a:endParaRPr>
          </a:p>
          <a:p>
            <a:pPr indent="0" lvl="0" marL="457200" rtl="0" algn="l">
              <a:spcBef>
                <a:spcPts val="0"/>
              </a:spcBef>
              <a:spcAft>
                <a:spcPts val="0"/>
              </a:spcAft>
              <a:buNone/>
            </a:pPr>
            <a:r>
              <a:rPr lang="en" sz="1000">
                <a:solidFill>
                  <a:schemeClr val="dk1"/>
                </a:solidFill>
                <a:latin typeface="Open Sans"/>
                <a:ea typeface="Open Sans"/>
                <a:cs typeface="Open Sans"/>
                <a:sym typeface="Open Sans"/>
              </a:rPr>
              <a:t>Loan amount is multimodal </a:t>
            </a:r>
            <a:endParaRPr sz="1000">
              <a:solidFill>
                <a:schemeClr val="dk1"/>
              </a:solidFill>
              <a:latin typeface="Open Sans"/>
              <a:ea typeface="Open Sans"/>
              <a:cs typeface="Open Sans"/>
              <a:sym typeface="Open Sans"/>
            </a:endParaRPr>
          </a:p>
          <a:p>
            <a:pPr indent="0" lvl="0" marL="457200" rtl="0" algn="l">
              <a:spcBef>
                <a:spcPts val="0"/>
              </a:spcBef>
              <a:spcAft>
                <a:spcPts val="0"/>
              </a:spcAft>
              <a:buNone/>
            </a:pPr>
            <a:r>
              <a:rPr lang="en" sz="1000">
                <a:solidFill>
                  <a:schemeClr val="dk1"/>
                </a:solidFill>
                <a:latin typeface="Open Sans"/>
                <a:ea typeface="Open Sans"/>
                <a:cs typeface="Open Sans"/>
                <a:sym typeface="Open Sans"/>
              </a:rPr>
              <a:t>It appears to be right skewed.</a:t>
            </a:r>
            <a:endParaRPr sz="1000">
              <a:solidFill>
                <a:schemeClr val="dk1"/>
              </a:solidFill>
              <a:latin typeface="Open Sans"/>
              <a:ea typeface="Open Sans"/>
              <a:cs typeface="Open Sans"/>
              <a:sym typeface="Open Sans"/>
            </a:endParaRPr>
          </a:p>
          <a:p>
            <a:pPr indent="0" lvl="0" marL="457200" rtl="0" algn="l">
              <a:spcBef>
                <a:spcPts val="0"/>
              </a:spcBef>
              <a:spcAft>
                <a:spcPts val="0"/>
              </a:spcAft>
              <a:buNone/>
            </a:pPr>
            <a:r>
              <a:rPr lang="en" sz="1000">
                <a:solidFill>
                  <a:schemeClr val="dk1"/>
                </a:solidFill>
                <a:latin typeface="Open Sans"/>
                <a:ea typeface="Open Sans"/>
                <a:cs typeface="Open Sans"/>
                <a:sym typeface="Open Sans"/>
              </a:rPr>
              <a:t>Maximum of the applicant have applied for a loan below 100000.</a:t>
            </a:r>
            <a:endParaRPr sz="1000">
              <a:solidFill>
                <a:schemeClr val="dk1"/>
              </a:solidFill>
              <a:latin typeface="Open Sans"/>
              <a:ea typeface="Open Sans"/>
              <a:cs typeface="Open Sans"/>
              <a:sym typeface="Open Sans"/>
            </a:endParaRPr>
          </a:p>
          <a:p>
            <a:pPr indent="-292100" lvl="0" marL="457200" rtl="0" algn="l">
              <a:spcBef>
                <a:spcPts val="0"/>
              </a:spcBef>
              <a:spcAft>
                <a:spcPts val="0"/>
              </a:spcAft>
              <a:buClr>
                <a:schemeClr val="dk1"/>
              </a:buClr>
              <a:buSzPts val="1000"/>
              <a:buFont typeface="Open Sans"/>
              <a:buChar char="●"/>
            </a:pPr>
            <a:r>
              <a:rPr b="1" lang="en" sz="1000">
                <a:solidFill>
                  <a:schemeClr val="dk1"/>
                </a:solidFill>
                <a:latin typeface="Open Sans"/>
                <a:ea typeface="Open Sans"/>
                <a:cs typeface="Open Sans"/>
                <a:sym typeface="Open Sans"/>
              </a:rPr>
              <a:t>Loan_period</a:t>
            </a:r>
            <a:endParaRPr b="1" sz="1000">
              <a:solidFill>
                <a:schemeClr val="dk1"/>
              </a:solidFill>
              <a:latin typeface="Open Sans"/>
              <a:ea typeface="Open Sans"/>
              <a:cs typeface="Open Sans"/>
              <a:sym typeface="Open Sans"/>
            </a:endParaRPr>
          </a:p>
          <a:p>
            <a:pPr indent="0" lvl="0" marL="457200" rtl="0" algn="l">
              <a:spcBef>
                <a:spcPts val="0"/>
              </a:spcBef>
              <a:spcAft>
                <a:spcPts val="0"/>
              </a:spcAft>
              <a:buNone/>
            </a:pPr>
            <a:r>
              <a:rPr lang="en" sz="1000">
                <a:solidFill>
                  <a:schemeClr val="dk1"/>
                </a:solidFill>
                <a:latin typeface="Open Sans"/>
                <a:ea typeface="Open Sans"/>
                <a:cs typeface="Open Sans"/>
                <a:sym typeface="Open Sans"/>
              </a:rPr>
              <a:t>Applicants have requested loan for a tenure of 1,2,3, 4 or 5 years ,with 5 years being the choice of most of the applicants.</a:t>
            </a:r>
            <a:endParaRPr sz="1000">
              <a:solidFill>
                <a:schemeClr val="dk1"/>
              </a:solidFill>
              <a:latin typeface="Open Sans"/>
              <a:ea typeface="Open Sans"/>
              <a:cs typeface="Open Sans"/>
              <a:sym typeface="Open Sans"/>
            </a:endParaRPr>
          </a:p>
          <a:p>
            <a:pPr indent="0" lvl="0" marL="0" rtl="0" algn="l">
              <a:spcBef>
                <a:spcPts val="0"/>
              </a:spcBef>
              <a:spcAft>
                <a:spcPts val="0"/>
              </a:spcAft>
              <a:buNone/>
            </a:pPr>
            <a:r>
              <a:rPr lang="en" sz="1000">
                <a:solidFill>
                  <a:schemeClr val="dk1"/>
                </a:solidFill>
                <a:latin typeface="Open Sans"/>
                <a:ea typeface="Open Sans"/>
                <a:cs typeface="Open Sans"/>
                <a:sym typeface="Open Sans"/>
              </a:rPr>
              <a:t> 	This is also multimodal.</a:t>
            </a:r>
            <a:endParaRPr sz="1000">
              <a:solidFill>
                <a:schemeClr val="dk1"/>
              </a:solidFill>
              <a:latin typeface="Open Sans"/>
              <a:ea typeface="Open Sans"/>
              <a:cs typeface="Open Sans"/>
              <a:sym typeface="Open Sans"/>
            </a:endParaRPr>
          </a:p>
          <a:p>
            <a:pPr indent="-292100" lvl="0" marL="457200" rtl="0" algn="l">
              <a:spcBef>
                <a:spcPts val="0"/>
              </a:spcBef>
              <a:spcAft>
                <a:spcPts val="0"/>
              </a:spcAft>
              <a:buClr>
                <a:schemeClr val="dk1"/>
              </a:buClr>
              <a:buSzPts val="1000"/>
              <a:buFont typeface="Open Sans"/>
              <a:buChar char="●"/>
            </a:pPr>
            <a:r>
              <a:rPr b="1" lang="en" sz="1000">
                <a:solidFill>
                  <a:schemeClr val="dk1"/>
                </a:solidFill>
                <a:latin typeface="Open Sans"/>
                <a:ea typeface="Open Sans"/>
                <a:cs typeface="Open Sans"/>
                <a:sym typeface="Open Sans"/>
              </a:rPr>
              <a:t>Interest Rate </a:t>
            </a:r>
            <a:endParaRPr b="1" sz="1000">
              <a:solidFill>
                <a:schemeClr val="dk1"/>
              </a:solidFill>
              <a:latin typeface="Open Sans"/>
              <a:ea typeface="Open Sans"/>
              <a:cs typeface="Open Sans"/>
              <a:sym typeface="Open Sans"/>
            </a:endParaRPr>
          </a:p>
          <a:p>
            <a:pPr indent="0" lvl="0" marL="457200" rtl="0" algn="l">
              <a:spcBef>
                <a:spcPts val="0"/>
              </a:spcBef>
              <a:spcAft>
                <a:spcPts val="0"/>
              </a:spcAft>
              <a:buNone/>
            </a:pPr>
            <a:r>
              <a:rPr lang="en" sz="1000">
                <a:solidFill>
                  <a:schemeClr val="dk1"/>
                </a:solidFill>
                <a:latin typeface="Open Sans"/>
                <a:ea typeface="Open Sans"/>
                <a:cs typeface="Open Sans"/>
                <a:sym typeface="Open Sans"/>
              </a:rPr>
              <a:t>No particular pattern seen.</a:t>
            </a:r>
            <a:endParaRPr sz="1000">
              <a:solidFill>
                <a:schemeClr val="dk1"/>
              </a:solidFill>
              <a:latin typeface="Open Sans"/>
              <a:ea typeface="Open Sans"/>
              <a:cs typeface="Open Sans"/>
              <a:sym typeface="Open Sans"/>
            </a:endParaRPr>
          </a:p>
          <a:p>
            <a:pPr indent="0" lvl="0" marL="457200" rtl="0" algn="l">
              <a:spcBef>
                <a:spcPts val="0"/>
              </a:spcBef>
              <a:spcAft>
                <a:spcPts val="0"/>
              </a:spcAft>
              <a:buNone/>
            </a:pPr>
            <a:r>
              <a:rPr lang="en" sz="1000">
                <a:solidFill>
                  <a:schemeClr val="dk1"/>
                </a:solidFill>
                <a:latin typeface="Open Sans"/>
                <a:ea typeface="Open Sans"/>
                <a:cs typeface="Open Sans"/>
                <a:sym typeface="Open Sans"/>
              </a:rPr>
              <a:t>Max density can be seen between 10 - 25.</a:t>
            </a:r>
            <a:endParaRPr sz="1000">
              <a:solidFill>
                <a:schemeClr val="dk1"/>
              </a:solidFill>
              <a:latin typeface="Open Sans"/>
              <a:ea typeface="Open Sans"/>
              <a:cs typeface="Open Sans"/>
              <a:sym typeface="Open Sans"/>
            </a:endParaRPr>
          </a:p>
          <a:p>
            <a:pPr indent="-292100" lvl="0" marL="457200" rtl="0" algn="l">
              <a:spcBef>
                <a:spcPts val="0"/>
              </a:spcBef>
              <a:spcAft>
                <a:spcPts val="0"/>
              </a:spcAft>
              <a:buClr>
                <a:schemeClr val="dk1"/>
              </a:buClr>
              <a:buSzPts val="1000"/>
              <a:buFont typeface="Open Sans"/>
              <a:buChar char="●"/>
            </a:pPr>
            <a:r>
              <a:rPr b="1" lang="en" sz="1000">
                <a:solidFill>
                  <a:schemeClr val="dk1"/>
                </a:solidFill>
                <a:latin typeface="Open Sans"/>
                <a:ea typeface="Open Sans"/>
                <a:cs typeface="Open Sans"/>
                <a:sym typeface="Open Sans"/>
              </a:rPr>
              <a:t>EMI</a:t>
            </a:r>
            <a:endParaRPr b="1" sz="1000">
              <a:solidFill>
                <a:schemeClr val="dk1"/>
              </a:solidFill>
              <a:latin typeface="Open Sans"/>
              <a:ea typeface="Open Sans"/>
              <a:cs typeface="Open Sans"/>
              <a:sym typeface="Open Sans"/>
            </a:endParaRPr>
          </a:p>
          <a:p>
            <a:pPr indent="0" lvl="0" marL="457200" rtl="0" algn="l">
              <a:spcBef>
                <a:spcPts val="0"/>
              </a:spcBef>
              <a:spcAft>
                <a:spcPts val="0"/>
              </a:spcAft>
              <a:buNone/>
            </a:pPr>
            <a:r>
              <a:rPr lang="en" sz="1000">
                <a:solidFill>
                  <a:schemeClr val="dk1"/>
                </a:solidFill>
                <a:latin typeface="Open Sans"/>
                <a:ea typeface="Open Sans"/>
                <a:cs typeface="Open Sans"/>
                <a:sym typeface="Open Sans"/>
              </a:rPr>
              <a:t>Emi is right skewed.</a:t>
            </a:r>
            <a:endParaRPr sz="1000">
              <a:solidFill>
                <a:schemeClr val="dk1"/>
              </a:solidFill>
              <a:latin typeface="Open Sans"/>
              <a:ea typeface="Open Sans"/>
              <a:cs typeface="Open Sans"/>
              <a:sym typeface="Open Sans"/>
            </a:endParaRPr>
          </a:p>
          <a:p>
            <a:pPr indent="0" lvl="0" marL="457200" rtl="0" algn="l">
              <a:spcBef>
                <a:spcPts val="0"/>
              </a:spcBef>
              <a:spcAft>
                <a:spcPts val="0"/>
              </a:spcAft>
              <a:buNone/>
            </a:pPr>
            <a:r>
              <a:rPr lang="en" sz="1000">
                <a:solidFill>
                  <a:schemeClr val="dk1"/>
                </a:solidFill>
                <a:latin typeface="Open Sans"/>
                <a:ea typeface="Open Sans"/>
                <a:cs typeface="Open Sans"/>
                <a:sym typeface="Open Sans"/>
              </a:rPr>
              <a:t>Maximum applicants’ emi is coming out to be somewhere between 100-2000 </a:t>
            </a:r>
            <a:endParaRPr sz="10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0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000">
              <a:solidFill>
                <a:schemeClr val="dk1"/>
              </a:solidFill>
              <a:latin typeface="Open Sans"/>
              <a:ea typeface="Open Sans"/>
              <a:cs typeface="Open Sans"/>
              <a:sym typeface="Open Sans"/>
            </a:endParaRPr>
          </a:p>
        </p:txBody>
      </p:sp>
      <p:pic>
        <p:nvPicPr>
          <p:cNvPr id="92" name="Google Shape;92;p16"/>
          <p:cNvPicPr preferRelativeResize="0"/>
          <p:nvPr/>
        </p:nvPicPr>
        <p:blipFill rotWithShape="1">
          <a:blip r:embed="rId3">
            <a:alphaModFix/>
          </a:blip>
          <a:srcRect b="0" l="0" r="4012" t="0"/>
          <a:stretch/>
        </p:blipFill>
        <p:spPr>
          <a:xfrm>
            <a:off x="76200" y="621575"/>
            <a:ext cx="5632125" cy="4341675"/>
          </a:xfrm>
          <a:prstGeom prst="rect">
            <a:avLst/>
          </a:prstGeom>
          <a:noFill/>
          <a:ln cap="flat" cmpd="sng" w="9525">
            <a:solidFill>
              <a:schemeClr val="dk2"/>
            </a:solidFill>
            <a:prstDash val="solid"/>
            <a:round/>
            <a:headEnd len="sm" w="sm" type="none"/>
            <a:tailEnd len="sm" w="sm" type="none"/>
          </a:ln>
        </p:spPr>
      </p:pic>
      <p:cxnSp>
        <p:nvCxnSpPr>
          <p:cNvPr id="93" name="Google Shape;93;p16"/>
          <p:cNvCxnSpPr/>
          <p:nvPr/>
        </p:nvCxnSpPr>
        <p:spPr>
          <a:xfrm>
            <a:off x="5816475" y="644150"/>
            <a:ext cx="0" cy="4334400"/>
          </a:xfrm>
          <a:prstGeom prst="straightConnector1">
            <a:avLst/>
          </a:prstGeom>
          <a:noFill/>
          <a:ln cap="flat" cmpd="sng" w="38100">
            <a:solidFill>
              <a:srgbClr val="9E9E9E"/>
            </a:solidFill>
            <a:prstDash val="solid"/>
            <a:round/>
            <a:headEnd len="med" w="med" type="none"/>
            <a:tailEnd len="med" w="med" type="none"/>
          </a:ln>
        </p:spPr>
      </p:cxnSp>
      <p:sp>
        <p:nvSpPr>
          <p:cNvPr id="94" name="Google Shape;94;p16"/>
          <p:cNvSpPr txBox="1"/>
          <p:nvPr/>
        </p:nvSpPr>
        <p:spPr>
          <a:xfrm>
            <a:off x="2607775" y="1830500"/>
            <a:ext cx="973500" cy="276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
                <a:solidFill>
                  <a:schemeClr val="dk1"/>
                </a:solidFill>
                <a:latin typeface="Open Sans"/>
                <a:ea typeface="Open Sans"/>
                <a:cs typeface="Open Sans"/>
                <a:sym typeface="Open Sans"/>
              </a:rPr>
              <a:t>Monthly Income </a:t>
            </a:r>
            <a:endParaRPr sz="1000">
              <a:latin typeface="Open Sans"/>
              <a:ea typeface="Open Sans"/>
              <a:cs typeface="Open Sans"/>
              <a:sym typeface="Open Sans"/>
            </a:endParaRPr>
          </a:p>
        </p:txBody>
      </p:sp>
      <p:sp>
        <p:nvSpPr>
          <p:cNvPr id="95" name="Google Shape;95;p16"/>
          <p:cNvSpPr txBox="1"/>
          <p:nvPr/>
        </p:nvSpPr>
        <p:spPr>
          <a:xfrm>
            <a:off x="657100" y="1830500"/>
            <a:ext cx="1049400" cy="276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
                <a:solidFill>
                  <a:schemeClr val="dk1"/>
                </a:solidFill>
                <a:latin typeface="Open Sans"/>
                <a:ea typeface="Open Sans"/>
                <a:cs typeface="Open Sans"/>
                <a:sym typeface="Open Sans"/>
              </a:rPr>
              <a:t>Employer Category2 </a:t>
            </a:r>
            <a:endParaRPr sz="600">
              <a:latin typeface="Open Sans"/>
              <a:ea typeface="Open Sans"/>
              <a:cs typeface="Open Sans"/>
              <a:sym typeface="Open Sans"/>
            </a:endParaRPr>
          </a:p>
        </p:txBody>
      </p:sp>
      <p:sp>
        <p:nvSpPr>
          <p:cNvPr id="96" name="Google Shape;96;p16"/>
          <p:cNvSpPr txBox="1"/>
          <p:nvPr/>
        </p:nvSpPr>
        <p:spPr>
          <a:xfrm>
            <a:off x="4482550" y="1830500"/>
            <a:ext cx="1133400" cy="2769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b="1" lang="en" sz="675">
                <a:solidFill>
                  <a:schemeClr val="dk1"/>
                </a:solidFill>
                <a:latin typeface="Open Sans"/>
                <a:ea typeface="Open Sans"/>
                <a:cs typeface="Open Sans"/>
                <a:sym typeface="Open Sans"/>
              </a:rPr>
              <a:t>Existing_EMI</a:t>
            </a:r>
            <a:endParaRPr b="1" sz="675">
              <a:solidFill>
                <a:schemeClr val="dk1"/>
              </a:solidFill>
              <a:latin typeface="Open Sans"/>
              <a:ea typeface="Open Sans"/>
              <a:cs typeface="Open Sans"/>
              <a:sym typeface="Open Sans"/>
            </a:endParaRPr>
          </a:p>
          <a:p>
            <a:pPr indent="0" lvl="0" marL="0" rtl="0" algn="l">
              <a:lnSpc>
                <a:spcPct val="80000"/>
              </a:lnSpc>
              <a:spcBef>
                <a:spcPts val="0"/>
              </a:spcBef>
              <a:spcAft>
                <a:spcPts val="0"/>
              </a:spcAft>
              <a:buSzPts val="688"/>
              <a:buNone/>
            </a:pPr>
            <a:r>
              <a:t/>
            </a:r>
            <a:endParaRPr b="1" sz="675">
              <a:solidFill>
                <a:schemeClr val="dk1"/>
              </a:solidFill>
              <a:latin typeface="Open Sans"/>
              <a:ea typeface="Open Sans"/>
              <a:cs typeface="Open Sans"/>
              <a:sym typeface="Open Sans"/>
            </a:endParaRPr>
          </a:p>
        </p:txBody>
      </p:sp>
      <p:sp>
        <p:nvSpPr>
          <p:cNvPr id="97" name="Google Shape;97;p16"/>
          <p:cNvSpPr txBox="1"/>
          <p:nvPr/>
        </p:nvSpPr>
        <p:spPr>
          <a:xfrm>
            <a:off x="4482550" y="3220200"/>
            <a:ext cx="1133400" cy="2769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b="1" lang="en" sz="600">
                <a:solidFill>
                  <a:schemeClr val="dk1"/>
                </a:solidFill>
                <a:latin typeface="Open Sans"/>
                <a:ea typeface="Open Sans"/>
                <a:cs typeface="Open Sans"/>
                <a:sym typeface="Open Sans"/>
              </a:rPr>
              <a:t>Interest Rate </a:t>
            </a:r>
            <a:endParaRPr b="1" sz="600">
              <a:solidFill>
                <a:schemeClr val="dk1"/>
              </a:solidFill>
              <a:latin typeface="Open Sans"/>
              <a:ea typeface="Open Sans"/>
              <a:cs typeface="Open Sans"/>
              <a:sym typeface="Open Sans"/>
            </a:endParaRPr>
          </a:p>
        </p:txBody>
      </p:sp>
      <p:sp>
        <p:nvSpPr>
          <p:cNvPr id="98" name="Google Shape;98;p16"/>
          <p:cNvSpPr txBox="1"/>
          <p:nvPr/>
        </p:nvSpPr>
        <p:spPr>
          <a:xfrm>
            <a:off x="1037800" y="4609900"/>
            <a:ext cx="1133400" cy="2769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b="1" lang="en" sz="600">
                <a:solidFill>
                  <a:schemeClr val="dk1"/>
                </a:solidFill>
                <a:latin typeface="Open Sans"/>
                <a:ea typeface="Open Sans"/>
                <a:cs typeface="Open Sans"/>
                <a:sym typeface="Open Sans"/>
              </a:rPr>
              <a:t>EMI</a:t>
            </a:r>
            <a:endParaRPr b="1" sz="600">
              <a:solidFill>
                <a:schemeClr val="dk1"/>
              </a:solidFill>
              <a:latin typeface="Open Sans"/>
              <a:ea typeface="Open Sans"/>
              <a:cs typeface="Open Sans"/>
              <a:sym typeface="Open Sans"/>
            </a:endParaRPr>
          </a:p>
        </p:txBody>
      </p:sp>
      <p:sp>
        <p:nvSpPr>
          <p:cNvPr id="99" name="Google Shape;99;p16"/>
          <p:cNvSpPr txBox="1"/>
          <p:nvPr/>
        </p:nvSpPr>
        <p:spPr>
          <a:xfrm>
            <a:off x="733000" y="3220200"/>
            <a:ext cx="1133400" cy="2769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solidFill>
                  <a:schemeClr val="dk1"/>
                </a:solidFill>
                <a:latin typeface="Open Sans"/>
                <a:ea typeface="Open Sans"/>
                <a:cs typeface="Open Sans"/>
                <a:sym typeface="Open Sans"/>
              </a:rPr>
              <a:t>Loan_amount</a:t>
            </a:r>
            <a:endParaRPr b="1" sz="600">
              <a:solidFill>
                <a:schemeClr val="dk1"/>
              </a:solidFill>
              <a:latin typeface="Open Sans"/>
              <a:ea typeface="Open Sans"/>
              <a:cs typeface="Open Sans"/>
              <a:sym typeface="Open Sans"/>
            </a:endParaRPr>
          </a:p>
        </p:txBody>
      </p:sp>
      <p:sp>
        <p:nvSpPr>
          <p:cNvPr id="100" name="Google Shape;100;p16"/>
          <p:cNvSpPr txBox="1"/>
          <p:nvPr/>
        </p:nvSpPr>
        <p:spPr>
          <a:xfrm>
            <a:off x="2607775" y="3220200"/>
            <a:ext cx="1133400" cy="2769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solidFill>
                  <a:schemeClr val="dk1"/>
                </a:solidFill>
                <a:latin typeface="Open Sans"/>
                <a:ea typeface="Open Sans"/>
                <a:cs typeface="Open Sans"/>
                <a:sym typeface="Open Sans"/>
              </a:rPr>
              <a:t>Loan_period</a:t>
            </a:r>
            <a:endParaRPr b="1" sz="600">
              <a:solidFill>
                <a:schemeClr val="dk1"/>
              </a:solidFill>
              <a:latin typeface="Open Sans"/>
              <a:ea typeface="Open Sans"/>
              <a:cs typeface="Open Sans"/>
              <a:sym typeface="Open Sans"/>
            </a:endParaRPr>
          </a:p>
        </p:txBody>
      </p:sp>
      <p:pic>
        <p:nvPicPr>
          <p:cNvPr id="101" name="Google Shape;101;p16"/>
          <p:cNvPicPr preferRelativeResize="0"/>
          <p:nvPr/>
        </p:nvPicPr>
        <p:blipFill rotWithShape="1">
          <a:blip r:embed="rId4">
            <a:alphaModFix/>
          </a:blip>
          <a:srcRect b="4122" l="0" r="0" t="0"/>
          <a:stretch/>
        </p:blipFill>
        <p:spPr>
          <a:xfrm>
            <a:off x="2171200" y="717700"/>
            <a:ext cx="1754676" cy="1101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7"/>
          <p:cNvPicPr preferRelativeResize="0"/>
          <p:nvPr/>
        </p:nvPicPr>
        <p:blipFill rotWithShape="1">
          <a:blip r:embed="rId3">
            <a:alphaModFix/>
          </a:blip>
          <a:srcRect b="0" l="0" r="4159" t="0"/>
          <a:stretch/>
        </p:blipFill>
        <p:spPr>
          <a:xfrm>
            <a:off x="64450" y="2655875"/>
            <a:ext cx="6064250" cy="1938175"/>
          </a:xfrm>
          <a:prstGeom prst="rect">
            <a:avLst/>
          </a:prstGeom>
          <a:noFill/>
          <a:ln>
            <a:noFill/>
          </a:ln>
        </p:spPr>
      </p:pic>
      <p:sp>
        <p:nvSpPr>
          <p:cNvPr id="107" name="Google Shape;107;p17"/>
          <p:cNvSpPr txBox="1"/>
          <p:nvPr>
            <p:ph type="title"/>
          </p:nvPr>
        </p:nvSpPr>
        <p:spPr>
          <a:xfrm>
            <a:off x="311700" y="145000"/>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800">
                <a:latin typeface="Merriweather"/>
                <a:ea typeface="Merriweather"/>
                <a:cs typeface="Merriweather"/>
                <a:sym typeface="Merriweather"/>
              </a:rPr>
              <a:t>Univariate Analysis</a:t>
            </a:r>
            <a:endParaRPr b="1" sz="3800">
              <a:latin typeface="Merriweather"/>
              <a:ea typeface="Merriweather"/>
              <a:cs typeface="Merriweather"/>
              <a:sym typeface="Merriweather"/>
            </a:endParaRPr>
          </a:p>
        </p:txBody>
      </p:sp>
      <p:sp>
        <p:nvSpPr>
          <p:cNvPr id="108" name="Google Shape;108;p17"/>
          <p:cNvSpPr txBox="1"/>
          <p:nvPr/>
        </p:nvSpPr>
        <p:spPr>
          <a:xfrm>
            <a:off x="6262650" y="717700"/>
            <a:ext cx="2807700" cy="47280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1100"/>
              </a:spcBef>
              <a:spcAft>
                <a:spcPts val="0"/>
              </a:spcAft>
              <a:buClr>
                <a:schemeClr val="dk1"/>
              </a:buClr>
              <a:buSzPts val="1100"/>
              <a:buFont typeface="Arial"/>
              <a:buNone/>
            </a:pPr>
            <a:r>
              <a:rPr b="1" lang="en" sz="950">
                <a:solidFill>
                  <a:schemeClr val="dk1"/>
                </a:solidFill>
              </a:rPr>
              <a:t>Gender</a:t>
            </a:r>
            <a:endParaRPr b="1" sz="950">
              <a:solidFill>
                <a:schemeClr val="dk1"/>
              </a:solidFill>
            </a:endParaRPr>
          </a:p>
          <a:p>
            <a:pPr indent="-288925" lvl="0" marL="457200" rtl="0" algn="l">
              <a:lnSpc>
                <a:spcPct val="80000"/>
              </a:lnSpc>
              <a:spcBef>
                <a:spcPts val="1100"/>
              </a:spcBef>
              <a:spcAft>
                <a:spcPts val="0"/>
              </a:spcAft>
              <a:buClr>
                <a:schemeClr val="dk1"/>
              </a:buClr>
              <a:buSzPts val="950"/>
              <a:buChar char="●"/>
            </a:pPr>
            <a:r>
              <a:rPr lang="en" sz="950">
                <a:solidFill>
                  <a:schemeClr val="dk1"/>
                </a:solidFill>
              </a:rPr>
              <a:t>More than 50% of the leads are Males.</a:t>
            </a:r>
            <a:endParaRPr sz="950">
              <a:solidFill>
                <a:schemeClr val="dk1"/>
              </a:solidFill>
            </a:endParaRPr>
          </a:p>
          <a:p>
            <a:pPr indent="0" lvl="0" marL="0" rtl="0" algn="l">
              <a:lnSpc>
                <a:spcPct val="80000"/>
              </a:lnSpc>
              <a:spcBef>
                <a:spcPts val="1100"/>
              </a:spcBef>
              <a:spcAft>
                <a:spcPts val="0"/>
              </a:spcAft>
              <a:buClr>
                <a:schemeClr val="dk1"/>
              </a:buClr>
              <a:buSzPts val="1100"/>
              <a:buFont typeface="Arial"/>
              <a:buNone/>
            </a:pPr>
            <a:r>
              <a:rPr b="1" lang="en" sz="950">
                <a:solidFill>
                  <a:schemeClr val="dk1"/>
                </a:solidFill>
              </a:rPr>
              <a:t>City Category</a:t>
            </a:r>
            <a:endParaRPr b="1" sz="950">
              <a:solidFill>
                <a:schemeClr val="dk1"/>
              </a:solidFill>
            </a:endParaRPr>
          </a:p>
          <a:p>
            <a:pPr indent="-288925" lvl="0" marL="457200" rtl="0" algn="l">
              <a:lnSpc>
                <a:spcPct val="80000"/>
              </a:lnSpc>
              <a:spcBef>
                <a:spcPts val="1100"/>
              </a:spcBef>
              <a:spcAft>
                <a:spcPts val="0"/>
              </a:spcAft>
              <a:buClr>
                <a:schemeClr val="dk1"/>
              </a:buClr>
              <a:buSzPts val="950"/>
              <a:buChar char="●"/>
            </a:pPr>
            <a:r>
              <a:rPr lang="en" sz="950">
                <a:solidFill>
                  <a:schemeClr val="dk1"/>
                </a:solidFill>
              </a:rPr>
              <a:t>Most of the leads fall in city category:A followed by C.</a:t>
            </a:r>
            <a:endParaRPr sz="950">
              <a:solidFill>
                <a:schemeClr val="dk1"/>
              </a:solidFill>
            </a:endParaRPr>
          </a:p>
          <a:p>
            <a:pPr indent="0" lvl="0" marL="0" rtl="0" algn="l">
              <a:lnSpc>
                <a:spcPct val="80000"/>
              </a:lnSpc>
              <a:spcBef>
                <a:spcPts val="1100"/>
              </a:spcBef>
              <a:spcAft>
                <a:spcPts val="0"/>
              </a:spcAft>
              <a:buClr>
                <a:schemeClr val="dk1"/>
              </a:buClr>
              <a:buSzPts val="1100"/>
              <a:buFont typeface="Arial"/>
              <a:buNone/>
            </a:pPr>
            <a:r>
              <a:rPr b="1" lang="en" sz="950">
                <a:solidFill>
                  <a:schemeClr val="dk1"/>
                </a:solidFill>
              </a:rPr>
              <a:t>Employer Category 1</a:t>
            </a:r>
            <a:endParaRPr b="1" sz="950">
              <a:solidFill>
                <a:schemeClr val="dk1"/>
              </a:solidFill>
            </a:endParaRPr>
          </a:p>
          <a:p>
            <a:pPr indent="-288925" lvl="0" marL="457200" rtl="0" algn="l">
              <a:lnSpc>
                <a:spcPct val="80000"/>
              </a:lnSpc>
              <a:spcBef>
                <a:spcPts val="1100"/>
              </a:spcBef>
              <a:spcAft>
                <a:spcPts val="0"/>
              </a:spcAft>
              <a:buClr>
                <a:schemeClr val="dk1"/>
              </a:buClr>
              <a:buSzPts val="950"/>
              <a:buChar char="●"/>
            </a:pPr>
            <a:r>
              <a:rPr lang="en" sz="950">
                <a:solidFill>
                  <a:schemeClr val="dk1"/>
                </a:solidFill>
              </a:rPr>
              <a:t>Most of the leads have employer category as A followed by B.</a:t>
            </a:r>
            <a:endParaRPr sz="950">
              <a:solidFill>
                <a:schemeClr val="dk1"/>
              </a:solidFill>
            </a:endParaRPr>
          </a:p>
          <a:p>
            <a:pPr indent="0" lvl="0" marL="0" rtl="0" algn="l">
              <a:lnSpc>
                <a:spcPct val="80000"/>
              </a:lnSpc>
              <a:spcBef>
                <a:spcPts val="1100"/>
              </a:spcBef>
              <a:spcAft>
                <a:spcPts val="0"/>
              </a:spcAft>
              <a:buClr>
                <a:schemeClr val="dk1"/>
              </a:buClr>
              <a:buSzPts val="1100"/>
              <a:buFont typeface="Arial"/>
              <a:buNone/>
            </a:pPr>
            <a:r>
              <a:rPr b="1" lang="en" sz="950">
                <a:solidFill>
                  <a:schemeClr val="dk1"/>
                </a:solidFill>
              </a:rPr>
              <a:t>Primary Bank Type</a:t>
            </a:r>
            <a:endParaRPr b="1" sz="950">
              <a:solidFill>
                <a:schemeClr val="dk1"/>
              </a:solidFill>
            </a:endParaRPr>
          </a:p>
          <a:p>
            <a:pPr indent="-288925" lvl="0" marL="457200" rtl="0" algn="l">
              <a:lnSpc>
                <a:spcPct val="80000"/>
              </a:lnSpc>
              <a:spcBef>
                <a:spcPts val="1100"/>
              </a:spcBef>
              <a:spcAft>
                <a:spcPts val="0"/>
              </a:spcAft>
              <a:buClr>
                <a:schemeClr val="dk1"/>
              </a:buClr>
              <a:buSzPts val="950"/>
              <a:buChar char="●"/>
            </a:pPr>
            <a:r>
              <a:rPr lang="en" sz="950">
                <a:solidFill>
                  <a:schemeClr val="dk1"/>
                </a:solidFill>
              </a:rPr>
              <a:t>As per our understanding the two categories (P and G) can be interpreted as PRIVATE and GOVERNMENT</a:t>
            </a:r>
            <a:endParaRPr sz="950">
              <a:solidFill>
                <a:schemeClr val="dk1"/>
              </a:solidFill>
            </a:endParaRPr>
          </a:p>
          <a:p>
            <a:pPr indent="-288925" lvl="0" marL="457200" rtl="0" algn="l">
              <a:lnSpc>
                <a:spcPct val="80000"/>
              </a:lnSpc>
              <a:spcBef>
                <a:spcPts val="1100"/>
              </a:spcBef>
              <a:spcAft>
                <a:spcPts val="0"/>
              </a:spcAft>
              <a:buClr>
                <a:schemeClr val="dk1"/>
              </a:buClr>
              <a:buSzPts val="950"/>
              <a:buChar char="●"/>
            </a:pPr>
            <a:r>
              <a:rPr lang="en" sz="950">
                <a:solidFill>
                  <a:schemeClr val="dk1"/>
                </a:solidFill>
              </a:rPr>
              <a:t>Approx more than 60% of the leads are having their primary bank type as PRIVATE.</a:t>
            </a:r>
            <a:endParaRPr sz="950">
              <a:solidFill>
                <a:schemeClr val="dk1"/>
              </a:solidFill>
            </a:endParaRPr>
          </a:p>
          <a:p>
            <a:pPr indent="0" lvl="0" marL="0" rtl="0" algn="l">
              <a:lnSpc>
                <a:spcPct val="80000"/>
              </a:lnSpc>
              <a:spcBef>
                <a:spcPts val="1100"/>
              </a:spcBef>
              <a:spcAft>
                <a:spcPts val="0"/>
              </a:spcAft>
              <a:buClr>
                <a:schemeClr val="dk1"/>
              </a:buClr>
              <a:buSzPts val="1100"/>
              <a:buFont typeface="Arial"/>
              <a:buNone/>
            </a:pPr>
            <a:r>
              <a:rPr b="1" lang="en" sz="950">
                <a:solidFill>
                  <a:schemeClr val="dk1"/>
                </a:solidFill>
              </a:rPr>
              <a:t>Contacted</a:t>
            </a:r>
            <a:endParaRPr b="1" sz="950">
              <a:solidFill>
                <a:schemeClr val="dk1"/>
              </a:solidFill>
            </a:endParaRPr>
          </a:p>
          <a:p>
            <a:pPr indent="-288925" lvl="0" marL="457200" rtl="0" algn="l">
              <a:lnSpc>
                <a:spcPct val="80000"/>
              </a:lnSpc>
              <a:spcBef>
                <a:spcPts val="1100"/>
              </a:spcBef>
              <a:spcAft>
                <a:spcPts val="0"/>
              </a:spcAft>
              <a:buClr>
                <a:schemeClr val="dk1"/>
              </a:buClr>
              <a:buSzPts val="950"/>
              <a:buChar char="●"/>
            </a:pPr>
            <a:r>
              <a:rPr lang="en" sz="950">
                <a:solidFill>
                  <a:schemeClr val="dk1"/>
                </a:solidFill>
              </a:rPr>
              <a:t>Approx more than 55% of the leads have been contacted by the bank.</a:t>
            </a:r>
            <a:endParaRPr sz="950">
              <a:solidFill>
                <a:schemeClr val="dk1"/>
              </a:solidFill>
            </a:endParaRPr>
          </a:p>
          <a:p>
            <a:pPr indent="0" lvl="0" marL="0" rtl="0" algn="l">
              <a:lnSpc>
                <a:spcPct val="80000"/>
              </a:lnSpc>
              <a:spcBef>
                <a:spcPts val="1100"/>
              </a:spcBef>
              <a:spcAft>
                <a:spcPts val="0"/>
              </a:spcAft>
              <a:buNone/>
            </a:pPr>
            <a:r>
              <a:rPr b="1" lang="en" sz="950">
                <a:solidFill>
                  <a:schemeClr val="dk1"/>
                </a:solidFill>
              </a:rPr>
              <a:t>Source Category</a:t>
            </a:r>
            <a:endParaRPr b="1" sz="950">
              <a:solidFill>
                <a:schemeClr val="dk1"/>
              </a:solidFill>
            </a:endParaRPr>
          </a:p>
          <a:p>
            <a:pPr indent="-292100" lvl="0" marL="457200" rtl="0" algn="l">
              <a:lnSpc>
                <a:spcPct val="80000"/>
              </a:lnSpc>
              <a:spcBef>
                <a:spcPts val="1100"/>
              </a:spcBef>
              <a:spcAft>
                <a:spcPts val="0"/>
              </a:spcAft>
              <a:buClr>
                <a:schemeClr val="dk1"/>
              </a:buClr>
              <a:buSzPts val="1000"/>
              <a:buChar char="●"/>
            </a:pPr>
            <a:r>
              <a:rPr lang="en" sz="950">
                <a:solidFill>
                  <a:schemeClr val="dk1"/>
                </a:solidFill>
              </a:rPr>
              <a:t>Most of the leads are in source category B, G, C respectively as per increasing density of leads.</a:t>
            </a:r>
            <a:r>
              <a:rPr lang="en" sz="1000">
                <a:solidFill>
                  <a:schemeClr val="dk1"/>
                </a:solidFill>
                <a:latin typeface="Open Sans"/>
                <a:ea typeface="Open Sans"/>
                <a:cs typeface="Open Sans"/>
                <a:sym typeface="Open Sans"/>
              </a:rPr>
              <a:t>  </a:t>
            </a:r>
            <a:endParaRPr sz="1000">
              <a:solidFill>
                <a:schemeClr val="dk1"/>
              </a:solidFill>
              <a:latin typeface="Open Sans"/>
              <a:ea typeface="Open Sans"/>
              <a:cs typeface="Open Sans"/>
              <a:sym typeface="Open Sans"/>
            </a:endParaRPr>
          </a:p>
          <a:p>
            <a:pPr indent="0" lvl="0" marL="457200" rtl="0" algn="l">
              <a:lnSpc>
                <a:spcPct val="80000"/>
              </a:lnSpc>
              <a:spcBef>
                <a:spcPts val="1100"/>
              </a:spcBef>
              <a:spcAft>
                <a:spcPts val="700"/>
              </a:spcAft>
              <a:buNone/>
            </a:pPr>
            <a:r>
              <a:t/>
            </a:r>
            <a:endParaRPr sz="1000">
              <a:latin typeface="Open Sans"/>
              <a:ea typeface="Open Sans"/>
              <a:cs typeface="Open Sans"/>
              <a:sym typeface="Open Sans"/>
            </a:endParaRPr>
          </a:p>
        </p:txBody>
      </p:sp>
      <p:pic>
        <p:nvPicPr>
          <p:cNvPr id="109" name="Google Shape;109;p17"/>
          <p:cNvPicPr preferRelativeResize="0"/>
          <p:nvPr/>
        </p:nvPicPr>
        <p:blipFill>
          <a:blip r:embed="rId4">
            <a:alphaModFix/>
          </a:blip>
          <a:stretch>
            <a:fillRect/>
          </a:stretch>
        </p:blipFill>
        <p:spPr>
          <a:xfrm>
            <a:off x="152400" y="717700"/>
            <a:ext cx="5976301" cy="1938175"/>
          </a:xfrm>
          <a:prstGeom prst="rect">
            <a:avLst/>
          </a:prstGeom>
          <a:noFill/>
          <a:ln>
            <a:noFill/>
          </a:ln>
        </p:spPr>
      </p:pic>
      <p:pic>
        <p:nvPicPr>
          <p:cNvPr id="110" name="Google Shape;110;p17"/>
          <p:cNvPicPr preferRelativeResize="0"/>
          <p:nvPr/>
        </p:nvPicPr>
        <p:blipFill>
          <a:blip r:embed="rId5">
            <a:alphaModFix/>
          </a:blip>
          <a:stretch>
            <a:fillRect/>
          </a:stretch>
        </p:blipFill>
        <p:spPr>
          <a:xfrm>
            <a:off x="2199225" y="2634425"/>
            <a:ext cx="1970850" cy="1938175"/>
          </a:xfrm>
          <a:prstGeom prst="rect">
            <a:avLst/>
          </a:prstGeom>
          <a:noFill/>
          <a:ln>
            <a:noFill/>
          </a:ln>
        </p:spPr>
      </p:pic>
      <p:sp>
        <p:nvSpPr>
          <p:cNvPr id="111" name="Google Shape;111;p17"/>
          <p:cNvSpPr txBox="1"/>
          <p:nvPr/>
        </p:nvSpPr>
        <p:spPr>
          <a:xfrm>
            <a:off x="1113750" y="2433300"/>
            <a:ext cx="544800" cy="276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
                <a:solidFill>
                  <a:schemeClr val="dk1"/>
                </a:solidFill>
                <a:latin typeface="Open Sans"/>
                <a:ea typeface="Open Sans"/>
                <a:cs typeface="Open Sans"/>
                <a:sym typeface="Open Sans"/>
              </a:rPr>
              <a:t>Gender</a:t>
            </a:r>
            <a:endParaRPr sz="600">
              <a:latin typeface="Open Sans"/>
              <a:ea typeface="Open Sans"/>
              <a:cs typeface="Open Sans"/>
              <a:sym typeface="Open Sans"/>
            </a:endParaRPr>
          </a:p>
        </p:txBody>
      </p:sp>
      <p:sp>
        <p:nvSpPr>
          <p:cNvPr id="112" name="Google Shape;112;p17"/>
          <p:cNvSpPr txBox="1"/>
          <p:nvPr/>
        </p:nvSpPr>
        <p:spPr>
          <a:xfrm>
            <a:off x="2828425" y="2371050"/>
            <a:ext cx="1049400" cy="276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
                <a:solidFill>
                  <a:schemeClr val="dk1"/>
                </a:solidFill>
                <a:latin typeface="Open Sans"/>
                <a:ea typeface="Open Sans"/>
                <a:cs typeface="Open Sans"/>
                <a:sym typeface="Open Sans"/>
              </a:rPr>
              <a:t>City Category </a:t>
            </a:r>
            <a:endParaRPr sz="600">
              <a:latin typeface="Open Sans"/>
              <a:ea typeface="Open Sans"/>
              <a:cs typeface="Open Sans"/>
              <a:sym typeface="Open Sans"/>
            </a:endParaRPr>
          </a:p>
        </p:txBody>
      </p:sp>
      <p:sp>
        <p:nvSpPr>
          <p:cNvPr id="113" name="Google Shape;113;p17"/>
          <p:cNvSpPr txBox="1"/>
          <p:nvPr/>
        </p:nvSpPr>
        <p:spPr>
          <a:xfrm>
            <a:off x="4855575" y="2357525"/>
            <a:ext cx="1049400" cy="276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
                <a:solidFill>
                  <a:schemeClr val="dk1"/>
                </a:solidFill>
                <a:latin typeface="Open Sans"/>
                <a:ea typeface="Open Sans"/>
                <a:cs typeface="Open Sans"/>
                <a:sym typeface="Open Sans"/>
              </a:rPr>
              <a:t>Employer Category1 </a:t>
            </a:r>
            <a:endParaRPr sz="600">
              <a:latin typeface="Open Sans"/>
              <a:ea typeface="Open Sans"/>
              <a:cs typeface="Open Sans"/>
              <a:sym typeface="Open Sans"/>
            </a:endParaRPr>
          </a:p>
        </p:txBody>
      </p:sp>
      <p:sp>
        <p:nvSpPr>
          <p:cNvPr id="114" name="Google Shape;114;p17"/>
          <p:cNvSpPr txBox="1"/>
          <p:nvPr/>
        </p:nvSpPr>
        <p:spPr>
          <a:xfrm>
            <a:off x="4855575" y="4301300"/>
            <a:ext cx="1049400" cy="276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
                <a:solidFill>
                  <a:schemeClr val="dk1"/>
                </a:solidFill>
                <a:latin typeface="Open Sans"/>
                <a:ea typeface="Open Sans"/>
                <a:cs typeface="Open Sans"/>
                <a:sym typeface="Open Sans"/>
              </a:rPr>
              <a:t>Source Category </a:t>
            </a:r>
            <a:endParaRPr sz="600">
              <a:latin typeface="Open Sans"/>
              <a:ea typeface="Open Sans"/>
              <a:cs typeface="Open Sans"/>
              <a:sym typeface="Open Sans"/>
            </a:endParaRPr>
          </a:p>
        </p:txBody>
      </p:sp>
      <p:sp>
        <p:nvSpPr>
          <p:cNvPr id="115" name="Google Shape;115;p17"/>
          <p:cNvSpPr txBox="1"/>
          <p:nvPr/>
        </p:nvSpPr>
        <p:spPr>
          <a:xfrm>
            <a:off x="2828425" y="4373650"/>
            <a:ext cx="1049400" cy="276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
                <a:solidFill>
                  <a:schemeClr val="dk1"/>
                </a:solidFill>
                <a:latin typeface="Open Sans"/>
                <a:ea typeface="Open Sans"/>
                <a:cs typeface="Open Sans"/>
                <a:sym typeface="Open Sans"/>
              </a:rPr>
              <a:t>Primary Bank Type</a:t>
            </a:r>
            <a:endParaRPr sz="600">
              <a:latin typeface="Open Sans"/>
              <a:ea typeface="Open Sans"/>
              <a:cs typeface="Open Sans"/>
              <a:sym typeface="Open Sans"/>
            </a:endParaRPr>
          </a:p>
        </p:txBody>
      </p:sp>
      <p:sp>
        <p:nvSpPr>
          <p:cNvPr id="116" name="Google Shape;116;p17"/>
          <p:cNvSpPr txBox="1"/>
          <p:nvPr/>
        </p:nvSpPr>
        <p:spPr>
          <a:xfrm>
            <a:off x="861450" y="4373650"/>
            <a:ext cx="1049400" cy="276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
                <a:solidFill>
                  <a:schemeClr val="dk1"/>
                </a:solidFill>
                <a:latin typeface="Open Sans"/>
                <a:ea typeface="Open Sans"/>
                <a:cs typeface="Open Sans"/>
                <a:sym typeface="Open Sans"/>
              </a:rPr>
              <a:t>Contacted</a:t>
            </a:r>
            <a:endParaRPr sz="6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07325" y="399075"/>
            <a:ext cx="3471000" cy="1761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Bivariate </a:t>
            </a:r>
            <a:endParaRPr b="1">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and </a:t>
            </a:r>
            <a:endParaRPr b="1">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Multivariate</a:t>
            </a:r>
            <a:endParaRPr b="1">
              <a:latin typeface="Merriweather"/>
              <a:ea typeface="Merriweather"/>
              <a:cs typeface="Merriweather"/>
              <a:sym typeface="Merriweather"/>
            </a:endParaRPr>
          </a:p>
        </p:txBody>
      </p:sp>
      <p:pic>
        <p:nvPicPr>
          <p:cNvPr id="122" name="Google Shape;122;p18"/>
          <p:cNvPicPr preferRelativeResize="0"/>
          <p:nvPr/>
        </p:nvPicPr>
        <p:blipFill>
          <a:blip r:embed="rId3">
            <a:alphaModFix/>
          </a:blip>
          <a:stretch>
            <a:fillRect/>
          </a:stretch>
        </p:blipFill>
        <p:spPr>
          <a:xfrm>
            <a:off x="4408300" y="315925"/>
            <a:ext cx="4379314" cy="2336275"/>
          </a:xfrm>
          <a:prstGeom prst="rect">
            <a:avLst/>
          </a:prstGeom>
          <a:noFill/>
          <a:ln>
            <a:noFill/>
          </a:ln>
        </p:spPr>
      </p:pic>
      <p:pic>
        <p:nvPicPr>
          <p:cNvPr id="123" name="Google Shape;123;p18"/>
          <p:cNvPicPr preferRelativeResize="0"/>
          <p:nvPr/>
        </p:nvPicPr>
        <p:blipFill>
          <a:blip r:embed="rId4">
            <a:alphaModFix/>
          </a:blip>
          <a:stretch>
            <a:fillRect/>
          </a:stretch>
        </p:blipFill>
        <p:spPr>
          <a:xfrm>
            <a:off x="459825" y="2731875"/>
            <a:ext cx="8372475" cy="2139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9"/>
          <p:cNvPicPr preferRelativeResize="0"/>
          <p:nvPr/>
        </p:nvPicPr>
        <p:blipFill>
          <a:blip r:embed="rId3">
            <a:alphaModFix/>
          </a:blip>
          <a:stretch>
            <a:fillRect/>
          </a:stretch>
        </p:blipFill>
        <p:spPr>
          <a:xfrm>
            <a:off x="785525" y="137375"/>
            <a:ext cx="4307576" cy="2320300"/>
          </a:xfrm>
          <a:prstGeom prst="rect">
            <a:avLst/>
          </a:prstGeom>
          <a:noFill/>
          <a:ln>
            <a:noFill/>
          </a:ln>
        </p:spPr>
      </p:pic>
      <p:pic>
        <p:nvPicPr>
          <p:cNvPr id="129" name="Google Shape;129;p19"/>
          <p:cNvPicPr preferRelativeResize="0"/>
          <p:nvPr/>
        </p:nvPicPr>
        <p:blipFill>
          <a:blip r:embed="rId4">
            <a:alphaModFix/>
          </a:blip>
          <a:stretch>
            <a:fillRect/>
          </a:stretch>
        </p:blipFill>
        <p:spPr>
          <a:xfrm>
            <a:off x="528450" y="2457675"/>
            <a:ext cx="4660325" cy="2369501"/>
          </a:xfrm>
          <a:prstGeom prst="rect">
            <a:avLst/>
          </a:prstGeom>
          <a:noFill/>
          <a:ln>
            <a:noFill/>
          </a:ln>
        </p:spPr>
      </p:pic>
      <p:sp>
        <p:nvSpPr>
          <p:cNvPr id="130" name="Google Shape;130;p19"/>
          <p:cNvSpPr txBox="1"/>
          <p:nvPr/>
        </p:nvSpPr>
        <p:spPr>
          <a:xfrm>
            <a:off x="7413075" y="993775"/>
            <a:ext cx="73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31" name="Google Shape;131;p19"/>
          <p:cNvSpPr txBox="1"/>
          <p:nvPr/>
        </p:nvSpPr>
        <p:spPr>
          <a:xfrm>
            <a:off x="5409000" y="218100"/>
            <a:ext cx="3459600" cy="4925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b="1" lang="en">
                <a:latin typeface="Open Sans"/>
                <a:ea typeface="Open Sans"/>
                <a:cs typeface="Open Sans"/>
                <a:sym typeface="Open Sans"/>
              </a:rPr>
              <a:t>Employer_Cat3 vs Monthly_Income</a:t>
            </a:r>
            <a:endParaRPr b="1">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Old People are having on an average less income across Employer Categories.</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b="1" lang="en">
                <a:latin typeface="Open Sans"/>
                <a:ea typeface="Open Sans"/>
                <a:cs typeface="Open Sans"/>
                <a:sym typeface="Open Sans"/>
              </a:rPr>
              <a:t>Employer_Cat3 vs Interest</a:t>
            </a:r>
            <a:endParaRPr b="1">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Here we can see that the highest Interest has been charged to the VSF companies and the cheaper to CP companies.</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b="1" lang="en">
                <a:latin typeface="Open Sans"/>
                <a:ea typeface="Open Sans"/>
                <a:cs typeface="Open Sans"/>
                <a:sym typeface="Open Sans"/>
              </a:rPr>
              <a:t>Count vs Approved</a:t>
            </a:r>
            <a:endParaRPr b="1">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Most leads are converted from Source Category B,G and C.</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There are no approvals from category A and D.</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b="1" lang="en">
                <a:latin typeface="Open Sans"/>
                <a:ea typeface="Open Sans"/>
                <a:cs typeface="Open Sans"/>
                <a:sym typeface="Open Sans"/>
              </a:rPr>
              <a:t>Loan_Amt vs Approved</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People who have high loan amount has more chances for the loan approval.</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Correlation</a:t>
            </a:r>
            <a:r>
              <a:rPr lang="en"/>
              <a:t> among variables</a:t>
            </a:r>
            <a:endParaRPr/>
          </a:p>
        </p:txBody>
      </p:sp>
      <p:sp>
        <p:nvSpPr>
          <p:cNvPr id="137" name="Google Shape;137;p20"/>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8" name="Google Shape;138;p20"/>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p>
            <a:pPr indent="-301625" lvl="0" marL="457200" rtl="0" algn="l">
              <a:spcBef>
                <a:spcPts val="0"/>
              </a:spcBef>
              <a:spcAft>
                <a:spcPts val="0"/>
              </a:spcAft>
              <a:buSzPts val="1150"/>
              <a:buFont typeface="Arial"/>
              <a:buChar char="❖"/>
            </a:pPr>
            <a:r>
              <a:rPr lang="en" sz="1150">
                <a:latin typeface="Arial"/>
                <a:ea typeface="Arial"/>
                <a:cs typeface="Arial"/>
                <a:sym typeface="Arial"/>
              </a:rPr>
              <a:t>Emi and loan amount have strong positive correlation</a:t>
            </a:r>
            <a:endParaRPr sz="1150">
              <a:latin typeface="Arial"/>
              <a:ea typeface="Arial"/>
              <a:cs typeface="Arial"/>
              <a:sym typeface="Arial"/>
            </a:endParaRPr>
          </a:p>
          <a:p>
            <a:pPr indent="-301625" lvl="0" marL="457200" rtl="0" algn="l">
              <a:spcBef>
                <a:spcPts val="0"/>
              </a:spcBef>
              <a:spcAft>
                <a:spcPts val="0"/>
              </a:spcAft>
              <a:buSzPts val="1150"/>
              <a:buFont typeface="Arial"/>
              <a:buChar char="❖"/>
            </a:pPr>
            <a:r>
              <a:rPr lang="en" sz="1150">
                <a:latin typeface="Arial"/>
                <a:ea typeface="Arial"/>
                <a:cs typeface="Arial"/>
                <a:sym typeface="Arial"/>
              </a:rPr>
              <a:t>var1 and interest rate have negative correlation</a:t>
            </a:r>
            <a:endParaRPr sz="1500">
              <a:latin typeface="Arial"/>
              <a:ea typeface="Arial"/>
              <a:cs typeface="Arial"/>
              <a:sym typeface="Arial"/>
            </a:endParaRPr>
          </a:p>
          <a:p>
            <a:pPr indent="0" lvl="0" marL="0" rtl="0" algn="l">
              <a:spcBef>
                <a:spcPts val="700"/>
              </a:spcBef>
              <a:spcAft>
                <a:spcPts val="1200"/>
              </a:spcAft>
              <a:buNone/>
            </a:pPr>
            <a:r>
              <a:t/>
            </a:r>
            <a:endParaRPr/>
          </a:p>
        </p:txBody>
      </p:sp>
      <p:pic>
        <p:nvPicPr>
          <p:cNvPr id="139" name="Google Shape;139;p20"/>
          <p:cNvPicPr preferRelativeResize="0"/>
          <p:nvPr/>
        </p:nvPicPr>
        <p:blipFill>
          <a:blip r:embed="rId3">
            <a:alphaModFix/>
          </a:blip>
          <a:stretch>
            <a:fillRect/>
          </a:stretch>
        </p:blipFill>
        <p:spPr>
          <a:xfrm>
            <a:off x="311700" y="1290900"/>
            <a:ext cx="4260301" cy="3354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427825" y="2578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Key Insights from EDA</a:t>
            </a:r>
            <a:endParaRPr/>
          </a:p>
        </p:txBody>
      </p:sp>
      <p:sp>
        <p:nvSpPr>
          <p:cNvPr id="145" name="Google Shape;145;p21"/>
          <p:cNvSpPr txBox="1"/>
          <p:nvPr>
            <p:ph idx="1" type="body"/>
          </p:nvPr>
        </p:nvSpPr>
        <p:spPr>
          <a:xfrm>
            <a:off x="311700" y="1225225"/>
            <a:ext cx="8176200" cy="3594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Very high monthly income of 0.01 customers could be erroneous data</a:t>
            </a:r>
            <a:endParaRPr/>
          </a:p>
          <a:p>
            <a:pPr indent="-342900" lvl="0" marL="457200" rtl="0" algn="l">
              <a:lnSpc>
                <a:spcPct val="150000"/>
              </a:lnSpc>
              <a:spcBef>
                <a:spcPts val="0"/>
              </a:spcBef>
              <a:spcAft>
                <a:spcPts val="0"/>
              </a:spcAft>
              <a:buSzPts val="1800"/>
              <a:buChar char="-"/>
            </a:pPr>
            <a:r>
              <a:rPr lang="en"/>
              <a:t>City Categories A, B, C-  Income of individuals</a:t>
            </a:r>
            <a:endParaRPr/>
          </a:p>
          <a:p>
            <a:pPr indent="-342900" lvl="0" marL="457200" rtl="0" algn="l">
              <a:lnSpc>
                <a:spcPct val="150000"/>
              </a:lnSpc>
              <a:spcBef>
                <a:spcPts val="0"/>
              </a:spcBef>
              <a:spcAft>
                <a:spcPts val="0"/>
              </a:spcAft>
              <a:buSzPts val="1800"/>
              <a:buChar char="-"/>
            </a:pPr>
            <a:r>
              <a:rPr lang="en"/>
              <a:t>Approvals were highest during </a:t>
            </a:r>
            <a:r>
              <a:rPr lang="en"/>
              <a:t>quarter</a:t>
            </a:r>
            <a:r>
              <a:rPr lang="en"/>
              <a:t> 4 of the financial year even though least applications</a:t>
            </a:r>
            <a:endParaRPr/>
          </a:p>
          <a:p>
            <a:pPr indent="-342900" lvl="0" marL="457200" rtl="0" algn="l">
              <a:lnSpc>
                <a:spcPct val="150000"/>
              </a:lnSpc>
              <a:spcBef>
                <a:spcPts val="0"/>
              </a:spcBef>
              <a:spcAft>
                <a:spcPts val="0"/>
              </a:spcAft>
              <a:buSzPts val="1800"/>
              <a:buChar char="-"/>
            </a:pPr>
            <a:r>
              <a:rPr lang="en"/>
              <a:t>Var1- anonymous category made by the bank : Credit Score </a:t>
            </a:r>
            <a:endParaRPr/>
          </a:p>
          <a:p>
            <a:pPr indent="-342900" lvl="0" marL="457200" rtl="0" algn="l">
              <a:lnSpc>
                <a:spcPct val="150000"/>
              </a:lnSpc>
              <a:spcBef>
                <a:spcPts val="0"/>
              </a:spcBef>
              <a:spcAft>
                <a:spcPts val="0"/>
              </a:spcAft>
              <a:buSzPts val="1800"/>
              <a:buChar char="-"/>
            </a:pPr>
            <a:r>
              <a:rPr lang="en"/>
              <a:t>Loans Approved- Average Monthly Income high</a:t>
            </a:r>
            <a:endParaRPr/>
          </a:p>
          <a:p>
            <a:pPr indent="-342900" lvl="0" marL="457200" rtl="0" algn="l">
              <a:lnSpc>
                <a:spcPct val="150000"/>
              </a:lnSpc>
              <a:spcBef>
                <a:spcPts val="0"/>
              </a:spcBef>
              <a:spcAft>
                <a:spcPts val="0"/>
              </a:spcAft>
              <a:buSzPts val="1800"/>
              <a:buChar char="-"/>
            </a:pPr>
            <a:r>
              <a:rPr lang="en"/>
              <a:t>Most leads from Source Categories B, G and 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 Engineering</a:t>
            </a:r>
            <a:endParaRPr/>
          </a:p>
        </p:txBody>
      </p:sp>
      <p:sp>
        <p:nvSpPr>
          <p:cNvPr id="151" name="Google Shape;151;p22"/>
          <p:cNvSpPr txBox="1"/>
          <p:nvPr>
            <p:ph idx="1" type="body"/>
          </p:nvPr>
        </p:nvSpPr>
        <p:spPr>
          <a:xfrm>
            <a:off x="311700" y="1225225"/>
            <a:ext cx="5514000" cy="3354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300"/>
              <a:t>Age_category ( using DOB and Lead creation month)</a:t>
            </a:r>
            <a:endParaRPr sz="1300"/>
          </a:p>
          <a:p>
            <a:pPr indent="-311150" lvl="0" marL="457200" rtl="0" algn="l">
              <a:spcBef>
                <a:spcPts val="0"/>
              </a:spcBef>
              <a:spcAft>
                <a:spcPts val="0"/>
              </a:spcAft>
              <a:buSzPts val="1300"/>
              <a:buChar char="●"/>
            </a:pPr>
            <a:r>
              <a:rPr lang="en" sz="1300"/>
              <a:t>Monthly income to EMI ratio.(using EMI as sum of expected and existing) </a:t>
            </a:r>
            <a:endParaRPr sz="1300"/>
          </a:p>
          <a:p>
            <a:pPr indent="-311150" lvl="0" marL="457200" rtl="0" algn="l">
              <a:spcBef>
                <a:spcPts val="0"/>
              </a:spcBef>
              <a:spcAft>
                <a:spcPts val="0"/>
              </a:spcAft>
              <a:buSzPts val="1300"/>
              <a:buChar char="●"/>
            </a:pPr>
            <a:r>
              <a:rPr lang="en" sz="1300"/>
              <a:t>Loan to income ratio(dividing the loan amount by total income in the loan tenure)</a:t>
            </a:r>
            <a:endParaRPr sz="1300"/>
          </a:p>
          <a:p>
            <a:pPr indent="-311150" lvl="0" marL="457200" rtl="0" algn="l">
              <a:spcBef>
                <a:spcPts val="0"/>
              </a:spcBef>
              <a:spcAft>
                <a:spcPts val="0"/>
              </a:spcAft>
              <a:buSzPts val="1300"/>
              <a:buChar char="●"/>
            </a:pPr>
            <a:r>
              <a:rPr lang="en" sz="1300"/>
              <a:t>EMI (calculated missing values in EMI using the formula mentioned</a:t>
            </a:r>
            <a:endParaRPr sz="1300"/>
          </a:p>
          <a:p>
            <a:pPr indent="-311150" lvl="0" marL="457200" rtl="0" algn="l">
              <a:spcBef>
                <a:spcPts val="0"/>
              </a:spcBef>
              <a:spcAft>
                <a:spcPts val="0"/>
              </a:spcAft>
              <a:buSzPts val="1300"/>
              <a:buChar char="●"/>
            </a:pPr>
            <a:r>
              <a:rPr lang="en" sz="1300"/>
              <a:t>Created </a:t>
            </a:r>
            <a:r>
              <a:rPr lang="en" sz="1300"/>
              <a:t>quarters from lead creation month .</a:t>
            </a:r>
            <a:endParaRPr sz="1300"/>
          </a:p>
          <a:p>
            <a:pPr indent="-311150" lvl="0" marL="457200" rtl="0" algn="l">
              <a:spcBef>
                <a:spcPts val="0"/>
              </a:spcBef>
              <a:spcAft>
                <a:spcPts val="0"/>
              </a:spcAft>
              <a:buSzPts val="1300"/>
              <a:buChar char="●"/>
            </a:pPr>
            <a:r>
              <a:rPr lang="en" sz="1300"/>
              <a:t>Employer category 3 (by  bifurcating employers into VS,S,M,L,VL,Missing basis the no of employees in each employer category)</a:t>
            </a:r>
            <a:endParaRPr sz="1300"/>
          </a:p>
          <a:p>
            <a:pPr indent="0" lvl="0" marL="457200" rtl="0" algn="l">
              <a:spcBef>
                <a:spcPts val="1200"/>
              </a:spcBef>
              <a:spcAft>
                <a:spcPts val="0"/>
              </a:spcAft>
              <a:buNone/>
            </a:pPr>
            <a:r>
              <a:t/>
            </a:r>
            <a:endParaRPr sz="1000"/>
          </a:p>
          <a:p>
            <a:pPr indent="0" lvl="0" marL="457200" rtl="0" algn="l">
              <a:spcBef>
                <a:spcPts val="1200"/>
              </a:spcBef>
              <a:spcAft>
                <a:spcPts val="1200"/>
              </a:spcAft>
              <a:buNone/>
            </a:pPr>
            <a:r>
              <a:t/>
            </a:r>
            <a:endParaRPr sz="1000"/>
          </a:p>
        </p:txBody>
      </p:sp>
      <p:pic>
        <p:nvPicPr>
          <p:cNvPr id="152" name="Google Shape;152;p22"/>
          <p:cNvPicPr preferRelativeResize="0"/>
          <p:nvPr/>
        </p:nvPicPr>
        <p:blipFill>
          <a:blip r:embed="rId3">
            <a:alphaModFix/>
          </a:blip>
          <a:stretch>
            <a:fillRect/>
          </a:stretch>
        </p:blipFill>
        <p:spPr>
          <a:xfrm>
            <a:off x="6025700" y="1225225"/>
            <a:ext cx="2806600" cy="1538925"/>
          </a:xfrm>
          <a:prstGeom prst="rect">
            <a:avLst/>
          </a:prstGeom>
          <a:noFill/>
          <a:ln>
            <a:noFill/>
          </a:ln>
        </p:spPr>
      </p:pic>
      <p:sp>
        <p:nvSpPr>
          <p:cNvPr id="153" name="Google Shape;153;p22"/>
          <p:cNvSpPr/>
          <p:nvPr/>
        </p:nvSpPr>
        <p:spPr>
          <a:xfrm>
            <a:off x="5948650" y="1065888"/>
            <a:ext cx="2960700" cy="1857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5948650" y="1065875"/>
            <a:ext cx="2960700" cy="1857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