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9" r:id="rId12"/>
    <p:sldId id="270" r:id="rId13"/>
    <p:sldId id="261" r:id="rId14"/>
    <p:sldId id="26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1" d="100"/>
          <a:sy n="81" d="100"/>
        </p:scale>
        <p:origin x="-78" y="-28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9CB7EC-7545-495C-865D-8E213E2EC7FC}"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282337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CB7EC-7545-495C-865D-8E213E2EC7FC}"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340376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CB7EC-7545-495C-865D-8E213E2EC7FC}"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296569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CB7EC-7545-495C-865D-8E213E2EC7FC}"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48641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CB7EC-7545-495C-865D-8E213E2EC7FC}" type="datetimeFigureOut">
              <a:rPr lang="en-US" smtClean="0"/>
              <a:pPr/>
              <a:t>3/16/2015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189445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9CB7EC-7545-495C-865D-8E213E2EC7FC}" type="datetimeFigureOut">
              <a:rPr lang="en-US" smtClean="0"/>
              <a:pPr/>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1192717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9CB7EC-7545-495C-865D-8E213E2EC7FC}" type="datetimeFigureOut">
              <a:rPr lang="en-US" smtClean="0"/>
              <a:pPr/>
              <a:t>3/16/2015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3565191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CB7EC-7545-495C-865D-8E213E2EC7FC}" type="datetimeFigureOut">
              <a:rPr lang="en-US" smtClean="0"/>
              <a:pPr/>
              <a:t>3/16/2015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357076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CB7EC-7545-495C-865D-8E213E2EC7FC}" type="datetimeFigureOut">
              <a:rPr lang="en-US" smtClean="0"/>
              <a:pPr/>
              <a:t>3/16/2015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180053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CB7EC-7545-495C-865D-8E213E2EC7FC}" type="datetimeFigureOut">
              <a:rPr lang="en-US" smtClean="0"/>
              <a:pPr/>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23224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CB7EC-7545-495C-865D-8E213E2EC7FC}" type="datetimeFigureOut">
              <a:rPr lang="en-US" smtClean="0"/>
              <a:pPr/>
              <a:t>3/16/2015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12675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CB7EC-7545-495C-865D-8E213E2EC7FC}" type="datetimeFigureOut">
              <a:rPr lang="en-US" smtClean="0"/>
              <a:pPr/>
              <a:t>3/16/2015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45505-6EFC-40B3-904C-C813BA8BAC6B}" type="slidenum">
              <a:rPr lang="en-US" smtClean="0"/>
              <a:pPr/>
              <a:t>‹#›</a:t>
            </a:fld>
            <a:endParaRPr lang="en-US"/>
          </a:p>
        </p:txBody>
      </p:sp>
    </p:spTree>
    <p:extLst>
      <p:ext uri="{BB962C8B-B14F-4D97-AF65-F5344CB8AC3E}">
        <p14:creationId xmlns:p14="http://schemas.microsoft.com/office/powerpoint/2010/main" xmlns="" val="3719956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gilemodeling.com/essays/agileDocumentation.htm" TargetMode="External"/><Relationship Id="rId2" Type="http://schemas.openxmlformats.org/officeDocument/2006/relationships/hyperlink" Target="http://www.ambysoft.com/essays/agileLifecycle.html" TargetMode="External"/><Relationship Id="rId1" Type="http://schemas.openxmlformats.org/officeDocument/2006/relationships/slideLayout" Target="../slideLayouts/slideLayout2.xml"/><Relationship Id="rId4" Type="http://schemas.openxmlformats.org/officeDocument/2006/relationships/hyperlink" Target="http://www.ambysoft.com/essays/agileTesting.htm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www.enterpriseunifiedprocess.com/essays/productionPhas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enterpriseunifiedprocess.com/essays/retirementPhas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ambysoft.com/essays/agileLifecycle.html" TargetMode="External"/><Relationship Id="rId7" Type="http://schemas.openxmlformats.org/officeDocument/2006/relationships/image" Target="../media/image3.jpeg"/><Relationship Id="rId2" Type="http://schemas.openxmlformats.org/officeDocument/2006/relationships/hyperlink" Target="http://www.amazon.com/exec/obidos/ASIN/B00132S6WS/ambysoftinc" TargetMode="External"/><Relationship Id="rId1" Type="http://schemas.openxmlformats.org/officeDocument/2006/relationships/slideLayout" Target="../slideLayouts/slideLayout2.xml"/><Relationship Id="rId6" Type="http://schemas.openxmlformats.org/officeDocument/2006/relationships/hyperlink" Target="http://www.ambysoft.com/books/managingAgileProjects.html" TargetMode="External"/><Relationship Id="rId5" Type="http://schemas.openxmlformats.org/officeDocument/2006/relationships/hyperlink" Target="http://www.ambysoft.com/surveys/success2007.html" TargetMode="External"/><Relationship Id="rId4" Type="http://schemas.openxmlformats.org/officeDocument/2006/relationships/hyperlink" Target="http://www.ambysoft.com/essays/projectJustification.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agilemodeling.com/essays/amdd.htm" TargetMode="External"/><Relationship Id="rId13" Type="http://schemas.openxmlformats.org/officeDocument/2006/relationships/hyperlink" Target="http://www.drdobbs.com/architect/223100694?cid=Ambysoft" TargetMode="External"/><Relationship Id="rId3" Type="http://schemas.openxmlformats.org/officeDocument/2006/relationships/hyperlink" Target="http://www.enterpriseunifiedprocess.com/essays/portfolioManagement.html" TargetMode="External"/><Relationship Id="rId7" Type="http://schemas.openxmlformats.org/officeDocument/2006/relationships/hyperlink" Target="http://www.agilemodeling.com/essays/inclusiveModels.htm" TargetMode="External"/><Relationship Id="rId12" Type="http://schemas.openxmlformats.org/officeDocument/2006/relationships/hyperlink" Target="http://www.agiledata.org/essays/tdd.html" TargetMode="External"/><Relationship Id="rId2" Type="http://schemas.openxmlformats.org/officeDocument/2006/relationships/hyperlink" Target="http://www.ddj.com/dept/architect/188700850?cid=Ambysoft" TargetMode="External"/><Relationship Id="rId1" Type="http://schemas.openxmlformats.org/officeDocument/2006/relationships/slideLayout" Target="../slideLayouts/slideLayout2.xml"/><Relationship Id="rId6" Type="http://schemas.openxmlformats.org/officeDocument/2006/relationships/hyperlink" Target="http://www.agilemodeling.com/essays/activeStakeholderParticipation.htm" TargetMode="External"/><Relationship Id="rId11" Type="http://schemas.openxmlformats.org/officeDocument/2006/relationships/hyperlink" Target="http://www.agilemodeling.com/essays/barelyGoodEnough.html" TargetMode="External"/><Relationship Id="rId5" Type="http://schemas.openxmlformats.org/officeDocument/2006/relationships/hyperlink" Target="http://www.agilemodeling.com/essays/initialRequirementsModeling.htm" TargetMode="External"/><Relationship Id="rId10" Type="http://schemas.openxmlformats.org/officeDocument/2006/relationships/hyperlink" Target="http://www.agilemodeling.com/essays/initialArchitectureModeling.htm" TargetMode="External"/><Relationship Id="rId4" Type="http://schemas.openxmlformats.org/officeDocument/2006/relationships/hyperlink" Target="http://www.ambysoft.com/essays/projectJustification.html" TargetMode="External"/><Relationship Id="rId9" Type="http://schemas.openxmlformats.org/officeDocument/2006/relationships/hyperlink" Target="http://www.ambysoft.com/essays/agileLifecycle.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agilemodeling.com/essays/modelAhead.htm" TargetMode="External"/><Relationship Id="rId3" Type="http://schemas.openxmlformats.org/officeDocument/2006/relationships/hyperlink" Target="http://www.agilemodeling.com/essays/communication.htm" TargetMode="External"/><Relationship Id="rId7" Type="http://schemas.openxmlformats.org/officeDocument/2006/relationships/hyperlink" Target="http://www.agiledata.org/essays/tdd.html" TargetMode="External"/><Relationship Id="rId12" Type="http://schemas.openxmlformats.org/officeDocument/2006/relationships/hyperlink" Target="http://www.ambysoft.com/essays/agileTesting.html" TargetMode="External"/><Relationship Id="rId2" Type="http://schemas.openxmlformats.org/officeDocument/2006/relationships/hyperlink" Target="http://www.ambysoft.com/essays/whyAgileWorksFeedback.html" TargetMode="External"/><Relationship Id="rId1" Type="http://schemas.openxmlformats.org/officeDocument/2006/relationships/slideLayout" Target="../slideLayouts/slideLayout2.xml"/><Relationship Id="rId6" Type="http://schemas.openxmlformats.org/officeDocument/2006/relationships/hyperlink" Target="http://www.agilemodeling.com/essays/amdd.htm" TargetMode="External"/><Relationship Id="rId11" Type="http://schemas.openxmlformats.org/officeDocument/2006/relationships/hyperlink" Target="http://www.agiledata.org/essays/databaseRefactoring.html" TargetMode="External"/><Relationship Id="rId5" Type="http://schemas.openxmlformats.org/officeDocument/2006/relationships/hyperlink" Target="http://www.ambysoft.com/essays/brokenTriangle.html" TargetMode="External"/><Relationship Id="rId10" Type="http://schemas.openxmlformats.org/officeDocument/2006/relationships/hyperlink" Target="http://www.agilemodeling.com/style/" TargetMode="External"/><Relationship Id="rId4" Type="http://schemas.openxmlformats.org/officeDocument/2006/relationships/hyperlink" Target="http://www.agilemodeling.com/essays/changeManagement.htm" TargetMode="External"/><Relationship Id="rId9" Type="http://schemas.openxmlformats.org/officeDocument/2006/relationships/hyperlink" Target="http://www.ambysoft.com/essays/codingGuidelines.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Agile </a:t>
            </a:r>
            <a:r>
              <a:rPr lang="en-US" dirty="0" err="1" smtClean="0"/>
              <a:t>LifeCycle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2565941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Transition: The "End Game"</a:t>
            </a:r>
            <a:br>
              <a:rPr lang="en-US" b="1" dirty="0"/>
            </a:br>
            <a:endParaRPr lang="en-US" dirty="0"/>
          </a:p>
        </p:txBody>
      </p:sp>
      <p:sp>
        <p:nvSpPr>
          <p:cNvPr id="3" name="Content Placeholder 2"/>
          <p:cNvSpPr>
            <a:spLocks noGrp="1"/>
          </p:cNvSpPr>
          <p:nvPr>
            <p:ph idx="1"/>
          </p:nvPr>
        </p:nvSpPr>
        <p:spPr>
          <a:xfrm>
            <a:off x="838200" y="1120462"/>
            <a:ext cx="11353800" cy="5737538"/>
          </a:xfrm>
        </p:spPr>
        <p:txBody>
          <a:bodyPr>
            <a:normAutofit fontScale="70000" lnSpcReduction="20000"/>
          </a:bodyPr>
          <a:lstStyle/>
          <a:p>
            <a:r>
              <a:rPr lang="en-US" dirty="0"/>
              <a:t>During Transition, also known as the "end game" or deployment, we release the solution into </a:t>
            </a:r>
            <a:r>
              <a:rPr lang="en-US" dirty="0">
                <a:hlinkClick r:id="rId2"/>
              </a:rPr>
              <a:t>production</a:t>
            </a:r>
            <a:r>
              <a:rPr lang="en-US" dirty="0"/>
              <a:t>. Not that for complex systems the end game may prove to be several iterations, although if you've done system and user testing during construction iterations (as indicated by </a:t>
            </a:r>
            <a:r>
              <a:rPr lang="en-US" dirty="0">
                <a:hlinkClick r:id="rId2"/>
              </a:rPr>
              <a:t>Figure 7</a:t>
            </a:r>
            <a:r>
              <a:rPr lang="en-US" dirty="0"/>
              <a:t>) this likely won't be the case. There are several important aspects to this effort:</a:t>
            </a:r>
          </a:p>
          <a:p>
            <a:r>
              <a:rPr lang="en-US" b="1" dirty="0"/>
              <a:t>Final testing of the system</a:t>
            </a:r>
            <a:r>
              <a:rPr lang="en-US" dirty="0"/>
              <a:t>. Final system and acceptance testing should be performed at this point, although as I pointed out earlier the majority of testing should be done during construction iterations (ideally, you just need to rerun your regression test suite to see that it works). You may choose to pilot/beta test your system with a subset of the eventual end users. </a:t>
            </a:r>
          </a:p>
          <a:p>
            <a:r>
              <a:rPr lang="en-US" b="1" dirty="0"/>
              <a:t>Rework</a:t>
            </a:r>
            <a:r>
              <a:rPr lang="en-US" dirty="0"/>
              <a:t>. There is no value testing the system if you don't plan to act on the defects that you find. You may not address all defects, but you should expect to fix some of them.</a:t>
            </a:r>
          </a:p>
          <a:p>
            <a:r>
              <a:rPr lang="en-US" b="1" dirty="0"/>
              <a:t>Finalization of any system and user documentation</a:t>
            </a:r>
            <a:r>
              <a:rPr lang="en-US" dirty="0"/>
              <a:t>. Some </a:t>
            </a:r>
            <a:r>
              <a:rPr lang="en-US" dirty="0">
                <a:hlinkClick r:id="rId3"/>
              </a:rPr>
              <a:t>documentation</a:t>
            </a:r>
            <a:r>
              <a:rPr lang="en-US" dirty="0"/>
              <a:t> may have been written during construction iterations, but it typically isn't finalized until the system release itself has been finalized to avoid unnecessary rework Note that documentation is treated like any other requirement: it should be </a:t>
            </a:r>
            <a:r>
              <a:rPr lang="en-US" dirty="0" err="1"/>
              <a:t>costed</a:t>
            </a:r>
            <a:r>
              <a:rPr lang="en-US" dirty="0"/>
              <a:t>, prioritized, and created only if stakeholders are willing to invest in it. </a:t>
            </a:r>
            <a:r>
              <a:rPr lang="en-US" dirty="0" err="1"/>
              <a:t>Agilists</a:t>
            </a:r>
            <a:r>
              <a:rPr lang="en-US" dirty="0"/>
              <a:t> believe that if stakeholders are smart enough to earn the money then they must also be smart enough to spend it appropriately.</a:t>
            </a:r>
          </a:p>
          <a:p>
            <a:r>
              <a:rPr lang="en-US" b="1" dirty="0"/>
              <a:t>Training</a:t>
            </a:r>
            <a:r>
              <a:rPr lang="en-US" dirty="0"/>
              <a:t>. We train end users, operations staff, and support staff to work effectively with our system.</a:t>
            </a:r>
          </a:p>
          <a:p>
            <a:r>
              <a:rPr lang="en-US" b="1" dirty="0"/>
              <a:t>Deploy the system</a:t>
            </a:r>
            <a:r>
              <a:rPr lang="en-US" dirty="0"/>
              <a:t>. </a:t>
            </a:r>
            <a:r>
              <a:rPr lang="en-US" dirty="0" smtClean="0"/>
              <a:t>the </a:t>
            </a:r>
            <a:r>
              <a:rPr lang="en-US" dirty="0"/>
              <a:t>amount of deployment automation (teams that have adopted a continuous deployment strategy automate many of the technical aspects of transition), the comprehensiveness of the </a:t>
            </a:r>
            <a:r>
              <a:rPr lang="en-US" dirty="0">
                <a:hlinkClick r:id="rId4"/>
              </a:rPr>
              <a:t>agile testing</a:t>
            </a:r>
            <a:r>
              <a:rPr lang="en-US" dirty="0"/>
              <a:t> effort during construction, the need for manual efforts such as training and educating end users (or support or operations staff), and the organizational complexity of your environment.</a:t>
            </a:r>
          </a:p>
          <a:p>
            <a:endParaRPr lang="en-US" dirty="0"/>
          </a:p>
        </p:txBody>
      </p:sp>
    </p:spTree>
    <p:extLst>
      <p:ext uri="{BB962C8B-B14F-4D97-AF65-F5344CB8AC3E}">
        <p14:creationId xmlns:p14="http://schemas.microsoft.com/office/powerpoint/2010/main" xmlns="" val="317610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Production</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goal of the </a:t>
            </a:r>
            <a:r>
              <a:rPr lang="en-US" dirty="0">
                <a:hlinkClick r:id="rId2"/>
              </a:rPr>
              <a:t>Production Phase</a:t>
            </a:r>
            <a:r>
              <a:rPr lang="en-US" dirty="0"/>
              <a:t> is to keep systems useful and productive after they have been deployed to the user community. This process will differ from organization to organization and perhaps even from system to system, but the fundamental goal remains the same: keep the system running and help users to use it. Shrink-wrapped software, for example, will not require operational support but will typically require a help desk to assist users. Organizations that implement systems for internal use will usually require an operational staff to run and monitor systems.</a:t>
            </a:r>
          </a:p>
          <a:p>
            <a:r>
              <a:rPr lang="en-US" dirty="0"/>
              <a:t>This phase ends when the release of a system has been slated for retirement or when support for that release has ended. The latter may occur immediately upon the release of a newer version, some time after the release of a newer version, or simply on a date that the business has decided to end support. This phase typically has one iteration because it applies to the operational lifetime of a single release of your software. There may be multiple iterations, however, if you defined multiple levels of support that your software will have over time.</a:t>
            </a:r>
          </a:p>
          <a:p>
            <a:endParaRPr lang="en-US" dirty="0"/>
          </a:p>
        </p:txBody>
      </p:sp>
    </p:spTree>
    <p:extLst>
      <p:ext uri="{BB962C8B-B14F-4D97-AF65-F5344CB8AC3E}">
        <p14:creationId xmlns:p14="http://schemas.microsoft.com/office/powerpoint/2010/main" xmlns="" val="152853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Retirement</a:t>
            </a:r>
            <a:br>
              <a:rPr lang="en-US" b="1" dirty="0"/>
            </a:br>
            <a:endParaRPr lang="en-US" dirty="0"/>
          </a:p>
        </p:txBody>
      </p:sp>
      <p:sp>
        <p:nvSpPr>
          <p:cNvPr id="3" name="Content Placeholder 2"/>
          <p:cNvSpPr>
            <a:spLocks noGrp="1"/>
          </p:cNvSpPr>
          <p:nvPr>
            <p:ph idx="1"/>
          </p:nvPr>
        </p:nvSpPr>
        <p:spPr>
          <a:xfrm>
            <a:off x="0" y="1094704"/>
            <a:ext cx="12192000" cy="5763295"/>
          </a:xfrm>
        </p:spPr>
        <p:txBody>
          <a:bodyPr>
            <a:normAutofit fontScale="77500" lnSpcReduction="20000"/>
          </a:bodyPr>
          <a:lstStyle/>
          <a:p>
            <a:r>
              <a:rPr lang="en-US" dirty="0"/>
              <a:t>The goal of the </a:t>
            </a:r>
            <a:r>
              <a:rPr lang="en-US" dirty="0">
                <a:hlinkClick r:id="rId2"/>
              </a:rPr>
              <a:t>Retirement Phase</a:t>
            </a:r>
            <a:r>
              <a:rPr lang="en-US" dirty="0"/>
              <a:t> is the removal of a system release from production, and occasionally even the complete system itself, an activity also known as system decommissioning or system </a:t>
            </a:r>
            <a:r>
              <a:rPr lang="en-US" dirty="0" err="1"/>
              <a:t>sunsetting</a:t>
            </a:r>
            <a:r>
              <a:rPr lang="en-US" dirty="0"/>
              <a:t>. Retirement of systems is a serious issue faced by many organizations today as legacy systems are removed and replaced by new systems. You must strive to complete this effort with minimal impact to business operations. If you have tried this in the past, you know how complex it can be to execute successfully. System releases are removed from production for several reasons, including:</a:t>
            </a:r>
          </a:p>
          <a:p>
            <a:r>
              <a:rPr lang="en-US" b="1" dirty="0"/>
              <a:t>The system is being complete replaced</a:t>
            </a:r>
            <a:r>
              <a:rPr lang="en-US" dirty="0"/>
              <a:t>. It is not uncommon to see homegrown systems for human resource functions being replaced by COTS systems such as SAP or Oracle Financials.</a:t>
            </a:r>
          </a:p>
          <a:p>
            <a:r>
              <a:rPr lang="en-US" b="1" dirty="0"/>
              <a:t>The release is no longer to be supported</a:t>
            </a:r>
            <a:r>
              <a:rPr lang="en-US" dirty="0"/>
              <a:t>. Sometimes organizations will have several releases in production at the same time, and over time older releases are dropped.</a:t>
            </a:r>
          </a:p>
          <a:p>
            <a:r>
              <a:rPr lang="en-US" b="1" dirty="0"/>
              <a:t>The system no longer needed to support the current business model</a:t>
            </a:r>
            <a:r>
              <a:rPr lang="en-US" dirty="0"/>
              <a:t>. A organization may explore a new business area by developing new systems only to discover that it is not cost effective.</a:t>
            </a:r>
          </a:p>
          <a:p>
            <a:r>
              <a:rPr lang="en-US" b="1" dirty="0"/>
              <a:t>The system is redundant</a:t>
            </a:r>
            <a:r>
              <a:rPr lang="en-US" dirty="0"/>
              <a:t>. Organizations that grow by mergers and/or acquisitions often end up with redundant systems as they consolidate their operations.</a:t>
            </a:r>
          </a:p>
          <a:p>
            <a:r>
              <a:rPr lang="en-US" b="1" dirty="0"/>
              <a:t>The system has become obsolete</a:t>
            </a:r>
            <a:r>
              <a:rPr lang="en-US" dirty="0"/>
              <a:t>.</a:t>
            </a:r>
          </a:p>
          <a:p>
            <a:r>
              <a:rPr lang="en-US" dirty="0"/>
              <a:t>In most cases, the retirement of older releases is a handled during the deployment of a newer version of the system and is a relatively simple exercise. Typically, the deployment of the new release includes steps to remove the previous release. There are times, however, when you do not retire a release simply because you deploy a newer version. This may happen if you can not require users to migrate to the new release or if you must maintain an older system for backward compatibility.</a:t>
            </a:r>
          </a:p>
          <a:p>
            <a:endParaRPr lang="en-US" dirty="0"/>
          </a:p>
        </p:txBody>
      </p:sp>
    </p:spTree>
    <p:extLst>
      <p:ext uri="{BB962C8B-B14F-4D97-AF65-F5344CB8AC3E}">
        <p14:creationId xmlns:p14="http://schemas.microsoft.com/office/powerpoint/2010/main" xmlns="" val="342254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Agile Model Driven Development (AMDD) life cycle.</a:t>
            </a:r>
            <a:endParaRPr lang="en-US" dirty="0"/>
          </a:p>
        </p:txBody>
      </p:sp>
      <p:pic>
        <p:nvPicPr>
          <p:cNvPr id="4098" name="Picture 2" descr="http://www.agilemodeling.com/images/AMDD.gif"/>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300766" y="1690688"/>
            <a:ext cx="10053034" cy="51673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3735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xmlns="" val="304765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Amount of time experienced agile teams invested in releasing/transitioning their solution into production.</a:t>
            </a:r>
            <a:endParaRPr lang="en-US" dirty="0"/>
          </a:p>
        </p:txBody>
      </p:sp>
      <p:pic>
        <p:nvPicPr>
          <p:cNvPr id="4" name="Content Placeholder 3"/>
          <p:cNvPicPr>
            <a:picLocks noGrp="1" noChangeAspect="1"/>
          </p:cNvPicPr>
          <p:nvPr>
            <p:ph idx="1"/>
          </p:nvPr>
        </p:nvPicPr>
        <p:blipFill>
          <a:blip r:embed="rId2"/>
          <a:stretch>
            <a:fillRect/>
          </a:stretch>
        </p:blipFill>
        <p:spPr>
          <a:xfrm>
            <a:off x="3283295" y="1825625"/>
            <a:ext cx="5625409" cy="4351338"/>
          </a:xfrm>
          <a:prstGeom prst="rect">
            <a:avLst/>
          </a:prstGeom>
        </p:spPr>
      </p:pic>
    </p:spTree>
    <p:extLst>
      <p:ext uri="{BB962C8B-B14F-4D97-AF65-F5344CB8AC3E}">
        <p14:creationId xmlns:p14="http://schemas.microsoft.com/office/powerpoint/2010/main" xmlns="" val="151972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mbysoft.com/artwork/agileLifecycleDetailed.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6698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SDLC</a:t>
            </a:r>
            <a:endParaRPr lang="en-US" dirty="0"/>
          </a:p>
        </p:txBody>
      </p:sp>
      <p:pic>
        <p:nvPicPr>
          <p:cNvPr id="2050" name="Picture 2" descr="http://www.ambysoft.com/artwork/agileLifecycle.jp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1223493"/>
            <a:ext cx="12192000" cy="56345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7942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Concept Phase: Pre-Project Planning</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596784573"/>
              </p:ext>
            </p:extLst>
          </p:nvPr>
        </p:nvGraphicFramePr>
        <p:xfrm>
          <a:off x="331304" y="1272208"/>
          <a:ext cx="11728174" cy="5657768"/>
        </p:xfrm>
        <a:graphic>
          <a:graphicData uri="http://schemas.openxmlformats.org/drawingml/2006/table">
            <a:tbl>
              <a:tblPr/>
              <a:tblGrid>
                <a:gridCol w="10665839"/>
                <a:gridCol w="1062335"/>
              </a:tblGrid>
              <a:tr h="5314121">
                <a:tc>
                  <a:txBody>
                    <a:bodyPr/>
                    <a:lstStyle/>
                    <a:p>
                      <a:pPr algn="just">
                        <a:buFont typeface="+mj-lt"/>
                        <a:buAutoNum type="arabicPeriod"/>
                      </a:pPr>
                      <a:r>
                        <a:rPr lang="en-US" sz="1600" b="1" dirty="0"/>
                        <a:t>Define the business opportunity</a:t>
                      </a:r>
                      <a:r>
                        <a:rPr lang="en-US" sz="1600" dirty="0"/>
                        <a:t>. You must consider the bigger business picture and focus on market concerns. This includes exploring how the new functionality will improve your organization's presence in the market, how it will impact profitability, and how it will impact the people within your organization. This exploration effort should be brief, not all projects will make the initial cut so you only want to invest enough effort at this point to get a good gut feel for the business potential. A good strategy is to follow </a:t>
                      </a:r>
                      <a:r>
                        <a:rPr lang="en-US" sz="1000" b="0" u="none" strike="noStrike" dirty="0">
                          <a:solidFill>
                            <a:srgbClr val="000000"/>
                          </a:solidFill>
                          <a:effectLst/>
                          <a:hlinkClick r:id="rId2"/>
                        </a:rPr>
                        <a:t>Outside-In Development</a:t>
                      </a:r>
                      <a:r>
                        <a:rPr lang="en-US" sz="1600" dirty="0"/>
                        <a:t>'s focus on identifying the potential stakeholders and their goals, key information to help identify the scope of the effort.</a:t>
                      </a:r>
                    </a:p>
                    <a:p>
                      <a:pPr algn="just">
                        <a:buFont typeface="+mj-lt"/>
                        <a:buAutoNum type="arabicPeriod"/>
                      </a:pPr>
                      <a:r>
                        <a:rPr lang="en-US" sz="1600" b="1" dirty="0"/>
                        <a:t>Identify a viable for the project</a:t>
                      </a:r>
                      <a:r>
                        <a:rPr lang="en-US" sz="1600" dirty="0"/>
                        <a:t>. There are several issues to consider when identifying a potential strategy for the project. For example, do you build a new system or buy an existing package and modify it? If you decide to build, do you do so onshore or offshore? Will the work be solely done by your own development team, by a team from a system integrator (SI), or in partnership with the SI? What development paradigm – traditional/waterfall, iterative, or agile – will you follow? Will the team be co-located, near-located within the same geographic region, or far-located around the world? As you can see there are many combinations of strategy available to you, and at this point in time you may only be able to narrow the range of the possibilities but be forced to leave the final decision to the project team in future iterations.</a:t>
                      </a:r>
                    </a:p>
                    <a:p>
                      <a:pPr algn="just">
                        <a:buFont typeface="+mj-lt"/>
                        <a:buAutoNum type="arabicPeriod"/>
                      </a:pPr>
                      <a:r>
                        <a:rPr lang="en-US" sz="1600" b="1" dirty="0"/>
                        <a:t>Assess the feasibility</a:t>
                      </a:r>
                      <a:r>
                        <a:rPr lang="en-US" sz="1600" dirty="0"/>
                        <a:t>. During the Concept Phase you will want to do just enough feasibility analysis to determine if it makes sense to invest in the potential project. Depending on the situation you may choose to invest very little effort in considering feasibility, for many systems just considering these issues for a few minutes is sufficient for now, and for some systems you may choose to invest days if not weeks exploring feasibility. Many organizations choose to do just a little bit of feasibility analysis during the Concept Phase, and then if they decide to fund the project they will invest more effort </a:t>
                      </a:r>
                      <a:r>
                        <a:rPr lang="en-US" sz="1600" dirty="0" err="1"/>
                        <a:t>during</a:t>
                      </a:r>
                      <a:r>
                        <a:rPr lang="en-US" sz="1000" b="0" u="none" strike="noStrike" dirty="0" err="1">
                          <a:solidFill>
                            <a:srgbClr val="000000"/>
                          </a:solidFill>
                          <a:effectLst/>
                          <a:hlinkClick r:id="rId3"/>
                        </a:rPr>
                        <a:t>Inception</a:t>
                      </a:r>
                      <a:r>
                        <a:rPr lang="en-US" sz="1600" dirty="0"/>
                        <a:t>. In my experience you need to consider four issues when exploring </a:t>
                      </a:r>
                      <a:r>
                        <a:rPr lang="en-US" sz="1000" b="0" u="none" strike="noStrike" dirty="0">
                          <a:solidFill>
                            <a:srgbClr val="000000"/>
                          </a:solidFill>
                          <a:effectLst/>
                          <a:hlinkClick r:id="rId4"/>
                        </a:rPr>
                        <a:t>feasibility</a:t>
                      </a:r>
                      <a:r>
                        <a:rPr lang="en-US" sz="1600" dirty="0"/>
                        <a:t>: economic feasibility, technical feasibility, operational feasibility, and political feasibility. Your feasibility analysis efforts should also produce a list of potential risks and criteria against which to make go/no-go decisions at key milestone points during your project. Remember that agile teams only have a s</a:t>
                      </a:r>
                      <a:r>
                        <a:rPr lang="en-US" sz="1000" b="0" u="none" strike="noStrike" dirty="0">
                          <a:solidFill>
                            <a:srgbClr val="000000"/>
                          </a:solidFill>
                          <a:effectLst/>
                          <a:hlinkClick r:id="rId5"/>
                        </a:rPr>
                        <a:t>uccess rate of 72%</a:t>
                      </a:r>
                      <a:r>
                        <a:rPr lang="en-US" sz="1600" dirty="0"/>
                        <a:t>, compared to 63% for traditional projects, implying that almost 30% of agile projects are considered either challenged or failures. Therefore you should question the feasibility of the project throughout the life cycle to reduce overall project risk.</a:t>
                      </a:r>
                    </a:p>
                  </a:txBody>
                  <a:tcPr marL="49447" marR="49447" marT="24724" marB="24724" anchor="ctr">
                    <a:lnL>
                      <a:noFill/>
                    </a:lnL>
                    <a:lnR>
                      <a:noFill/>
                    </a:lnR>
                    <a:lnT>
                      <a:noFill/>
                    </a:lnT>
                    <a:lnB>
                      <a:noFill/>
                    </a:lnB>
                    <a:solidFill>
                      <a:srgbClr val="FFFFFF"/>
                    </a:solidFill>
                  </a:tcPr>
                </a:tc>
                <a:tc>
                  <a:txBody>
                    <a:bodyPr/>
                    <a:lstStyle/>
                    <a:p>
                      <a:endParaRPr lang="en-US" sz="1000" dirty="0"/>
                    </a:p>
                  </a:txBody>
                  <a:tcPr marL="49447" marR="49447" marT="24724" marB="24724" anchor="ctr">
                    <a:lnL>
                      <a:noFill/>
                    </a:lnL>
                    <a:lnR>
                      <a:noFill/>
                    </a:lnR>
                    <a:lnT>
                      <a:noFill/>
                    </a:lnT>
                    <a:lnB>
                      <a:noFill/>
                    </a:lnB>
                    <a:solidFill>
                      <a:srgbClr val="FFFFFF"/>
                    </a:solidFill>
                  </a:tcPr>
                </a:tc>
              </a:tr>
            </a:tbl>
          </a:graphicData>
        </a:graphic>
      </p:graphicFrame>
      <p:pic>
        <p:nvPicPr>
          <p:cNvPr id="3074" name="Picture 2" descr="Managing Agile Projects">
            <a:hlinkClick r:id="rId6"/>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14428788" y="1554163"/>
            <a:ext cx="895350" cy="1381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053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Inception/Warm Up: Project Initiation</a:t>
            </a:r>
            <a:br>
              <a:rPr lang="en-US" b="1" dirty="0"/>
            </a:br>
            <a:endParaRPr lang="en-US" dirty="0"/>
          </a:p>
        </p:txBody>
      </p:sp>
      <p:sp>
        <p:nvSpPr>
          <p:cNvPr id="3" name="Content Placeholder 2"/>
          <p:cNvSpPr>
            <a:spLocks noGrp="1"/>
          </p:cNvSpPr>
          <p:nvPr>
            <p:ph idx="1"/>
          </p:nvPr>
        </p:nvSpPr>
        <p:spPr>
          <a:xfrm>
            <a:off x="0" y="1094704"/>
            <a:ext cx="12192000" cy="5763296"/>
          </a:xfrm>
        </p:spPr>
        <p:txBody>
          <a:bodyPr>
            <a:normAutofit fontScale="62500" lnSpcReduction="20000"/>
          </a:bodyPr>
          <a:lstStyle/>
          <a:p>
            <a:r>
              <a:rPr lang="en-US" dirty="0"/>
              <a:t>The first week or so of an agile project is often referred to as "Iteration 0" (or "Cycle 0") or in The Eclipse Way the "Warm Up" iteration. Your goal during this period is to </a:t>
            </a:r>
            <a:r>
              <a:rPr lang="en-US" dirty="0">
                <a:hlinkClick r:id="rId2"/>
              </a:rPr>
              <a:t>initiate</a:t>
            </a:r>
            <a:r>
              <a:rPr lang="en-US" dirty="0"/>
              <a:t> the project by:</a:t>
            </a:r>
          </a:p>
          <a:p>
            <a:r>
              <a:rPr lang="en-US" b="1" dirty="0"/>
              <a:t>Garnering initial support and funding for the project</a:t>
            </a:r>
            <a:r>
              <a:rPr lang="en-US" dirty="0"/>
              <a:t>. This may have been already achieved via your </a:t>
            </a:r>
            <a:r>
              <a:rPr lang="en-US" dirty="0">
                <a:hlinkClick r:id="rId3"/>
              </a:rPr>
              <a:t>portfolio management efforts</a:t>
            </a:r>
            <a:r>
              <a:rPr lang="en-US" dirty="0"/>
              <a:t>, but realistically at some point somebody is going to ask what are we going to get, how much is it going to cost, and how long is it going to take. You need to be able to provide reasonable, although potentially evolving, answers to these questions if you're going to get permission to work on the project. You may need to </a:t>
            </a:r>
            <a:r>
              <a:rPr lang="en-US" dirty="0">
                <a:hlinkClick r:id="rId4"/>
              </a:rPr>
              <a:t>justify your project via a feasibility study</a:t>
            </a:r>
            <a:r>
              <a:rPr lang="en-US" dirty="0"/>
              <a:t>.</a:t>
            </a:r>
          </a:p>
          <a:p>
            <a:r>
              <a:rPr lang="en-US" b="1" dirty="0"/>
              <a:t>Actively working with stakeholders to </a:t>
            </a:r>
            <a:r>
              <a:rPr lang="en-US" dirty="0"/>
              <a:t>initially model</a:t>
            </a:r>
            <a:r>
              <a:rPr lang="en-US" b="1" dirty="0"/>
              <a:t> the scope of the system</a:t>
            </a:r>
            <a:r>
              <a:rPr lang="en-US" dirty="0"/>
              <a:t>. </a:t>
            </a:r>
            <a:r>
              <a:rPr lang="en-US" dirty="0" smtClean="0"/>
              <a:t>During </a:t>
            </a:r>
            <a:r>
              <a:rPr lang="en-US" dirty="0"/>
              <a:t>Iteration 0 </a:t>
            </a:r>
            <a:r>
              <a:rPr lang="en-US" dirty="0" err="1"/>
              <a:t>agilists</a:t>
            </a:r>
            <a:r>
              <a:rPr lang="en-US" dirty="0"/>
              <a:t> will do some </a:t>
            </a:r>
            <a:r>
              <a:rPr lang="en-US" dirty="0">
                <a:hlinkClick r:id="rId5"/>
              </a:rPr>
              <a:t>initial requirements modeling</a:t>
            </a:r>
            <a:r>
              <a:rPr lang="en-US" dirty="0"/>
              <a:t> with their stakeholders to identify the initial, albeit high-level, requirements for the system. To promote </a:t>
            </a:r>
            <a:r>
              <a:rPr lang="en-US" dirty="0">
                <a:hlinkClick r:id="rId6"/>
              </a:rPr>
              <a:t>active stakeholder participation</a:t>
            </a:r>
            <a:r>
              <a:rPr lang="en-US" dirty="0"/>
              <a:t> you should use </a:t>
            </a:r>
            <a:r>
              <a:rPr lang="en-US" dirty="0">
                <a:hlinkClick r:id="rId7"/>
              </a:rPr>
              <a:t>inclusive tools</a:t>
            </a:r>
            <a:r>
              <a:rPr lang="en-US" dirty="0"/>
              <a:t>, such as index cards and white boards to do this modeling – our goal is to understand the problem and solution domain, not to create mounds of documentation. The details of these requirements are modeled on a just in time (JIT) basis in </a:t>
            </a:r>
            <a:r>
              <a:rPr lang="en-US" dirty="0">
                <a:hlinkClick r:id="rId8"/>
              </a:rPr>
              <a:t>model storming</a:t>
            </a:r>
            <a:r>
              <a:rPr lang="en-US" dirty="0"/>
              <a:t> sessions during the </a:t>
            </a:r>
            <a:r>
              <a:rPr lang="en-US" dirty="0">
                <a:hlinkClick r:id="rId9"/>
              </a:rPr>
              <a:t>development cycles</a:t>
            </a:r>
            <a:r>
              <a:rPr lang="en-US" dirty="0"/>
              <a:t>.</a:t>
            </a:r>
          </a:p>
          <a:p>
            <a:r>
              <a:rPr lang="en-US" b="1" dirty="0"/>
              <a:t>Starting to build the team</a:t>
            </a:r>
            <a:r>
              <a:rPr lang="en-US" dirty="0"/>
              <a:t>. Although your team will evolve over time, at the beginning of a development project you will need to start identifying key team members and start bringing them onto the team. At this point you will want to have at least one or two senior developers, the project coach/manager, and one or more stakeholder representatives.</a:t>
            </a:r>
          </a:p>
          <a:p>
            <a:r>
              <a:rPr lang="en-US" b="1" dirty="0"/>
              <a:t>Modeling an </a:t>
            </a:r>
            <a:r>
              <a:rPr lang="en-US" dirty="0">
                <a:hlinkClick r:id="rId10"/>
              </a:rPr>
              <a:t>initial architecture</a:t>
            </a:r>
            <a:r>
              <a:rPr lang="en-US" b="1" dirty="0"/>
              <a:t> for the system</a:t>
            </a:r>
            <a:r>
              <a:rPr lang="en-US" dirty="0"/>
              <a:t>. Early in the project you need to have at least a general idea of how you're going to build the system. Is it a mainframe COBOL application? A </a:t>
            </a:r>
            <a:r>
              <a:rPr lang="en-US" dirty="0" err="1"/>
              <a:t>.Net</a:t>
            </a:r>
            <a:r>
              <a:rPr lang="en-US" dirty="0"/>
              <a:t> application? J2EE? Something else? </a:t>
            </a:r>
            <a:r>
              <a:rPr lang="en-US" dirty="0" smtClean="0"/>
              <a:t>The </a:t>
            </a:r>
            <a:r>
              <a:rPr lang="en-US" dirty="0"/>
              <a:t>developers on the project will get together in a room, often around a whiteboard, discuss and then sketch out a potential architecture for the system. This architecture will likely evolve over time, it will not be very detailed yet (it just needs to be </a:t>
            </a:r>
            <a:r>
              <a:rPr lang="en-US" dirty="0">
                <a:hlinkClick r:id="rId11"/>
              </a:rPr>
              <a:t>good enough</a:t>
            </a:r>
            <a:r>
              <a:rPr lang="en-US" dirty="0"/>
              <a:t> for now), and very little documentation (if any) needs to be written. The goal is to identify an architectural strategy, not write mounds of documentation. You will work through the design details later during </a:t>
            </a:r>
            <a:r>
              <a:rPr lang="en-US" dirty="0">
                <a:hlinkClick r:id="rId9"/>
              </a:rPr>
              <a:t>development cycles</a:t>
            </a:r>
            <a:r>
              <a:rPr lang="en-US" dirty="0"/>
              <a:t> in </a:t>
            </a:r>
            <a:r>
              <a:rPr lang="en-US" dirty="0">
                <a:hlinkClick r:id="rId8"/>
              </a:rPr>
              <a:t>model storming</a:t>
            </a:r>
            <a:r>
              <a:rPr lang="en-US" dirty="0"/>
              <a:t> sessions and via </a:t>
            </a:r>
            <a:r>
              <a:rPr lang="en-US" dirty="0">
                <a:hlinkClick r:id="rId12"/>
              </a:rPr>
              <a:t>TDD</a:t>
            </a:r>
            <a:r>
              <a:rPr lang="en-US" dirty="0"/>
              <a:t>.</a:t>
            </a:r>
          </a:p>
          <a:p>
            <a:r>
              <a:rPr lang="en-US" b="1" dirty="0"/>
              <a:t>Setting up the environment</a:t>
            </a:r>
            <a:r>
              <a:rPr lang="en-US" dirty="0"/>
              <a:t>. You need workstations, development tools, a work area, ... for the team. You don't need access to all of these resources right away, although at the start of the project you will need most of them.</a:t>
            </a:r>
          </a:p>
          <a:p>
            <a:r>
              <a:rPr lang="en-US" b="1" dirty="0"/>
              <a:t>Estimating the project</a:t>
            </a:r>
            <a:r>
              <a:rPr lang="en-US" dirty="0"/>
              <a:t>. You'll need to put together an initial </a:t>
            </a:r>
            <a:r>
              <a:rPr lang="en-US" dirty="0">
                <a:hlinkClick r:id="rId13"/>
              </a:rPr>
              <a:t>estimate for your agile project</a:t>
            </a:r>
            <a:r>
              <a:rPr lang="en-US" dirty="0"/>
              <a:t> based on the initial requirements, the initial architecture, and the skills of your team. This estimate will evolve throughout the project.</a:t>
            </a:r>
          </a:p>
          <a:p>
            <a:endParaRPr lang="en-US" dirty="0"/>
          </a:p>
        </p:txBody>
      </p:sp>
    </p:spTree>
    <p:extLst>
      <p:ext uri="{BB962C8B-B14F-4D97-AF65-F5344CB8AC3E}">
        <p14:creationId xmlns:p14="http://schemas.microsoft.com/office/powerpoint/2010/main" xmlns="" val="2092673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Construction Iterations</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0" y="1133341"/>
            <a:ext cx="12192000" cy="5737538"/>
          </a:xfrm>
          <a:prstGeom prst="rect">
            <a:avLst/>
          </a:prstGeom>
        </p:spPr>
      </p:pic>
    </p:spTree>
    <p:extLst>
      <p:ext uri="{BB962C8B-B14F-4D97-AF65-F5344CB8AC3E}">
        <p14:creationId xmlns:p14="http://schemas.microsoft.com/office/powerpoint/2010/main" xmlns="" val="4188327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Agile project initiation times"/>
          <p:cNvSpPr>
            <a:spLocks noGrp="1" noChangeAspect="1" noChangeArrowheads="1"/>
          </p:cNvSpPr>
          <p:nvPr>
            <p:ph idx="1"/>
          </p:nvPr>
        </p:nvSpPr>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normAutofit fontScale="62500" lnSpcReduction="20000"/>
          </a:bodyPr>
          <a:lstStyle/>
          <a:p>
            <a:r>
              <a:rPr lang="en-US" dirty="0"/>
              <a:t>We achieve this by:</a:t>
            </a:r>
          </a:p>
          <a:p>
            <a:r>
              <a:rPr lang="en-US" b="1" dirty="0"/>
              <a:t>Collaborating closely with both our stakeholders and with other developers</a:t>
            </a:r>
            <a:r>
              <a:rPr lang="en-US" dirty="0"/>
              <a:t>. We do this to reduce risk through </a:t>
            </a:r>
            <a:r>
              <a:rPr lang="en-US" dirty="0">
                <a:hlinkClick r:id="rId2"/>
              </a:rPr>
              <a:t>tightening the feedback cycle</a:t>
            </a:r>
            <a:r>
              <a:rPr lang="en-US" dirty="0"/>
              <a:t> and by improving </a:t>
            </a:r>
            <a:r>
              <a:rPr lang="en-US" dirty="0">
                <a:hlinkClick r:id="rId3"/>
              </a:rPr>
              <a:t>communication via closer collaboration</a:t>
            </a:r>
            <a:r>
              <a:rPr lang="en-US" dirty="0"/>
              <a:t>.</a:t>
            </a:r>
          </a:p>
          <a:p>
            <a:r>
              <a:rPr lang="en-US" b="1" dirty="0"/>
              <a:t>Implementing functionality in priority order</a:t>
            </a:r>
            <a:r>
              <a:rPr lang="en-US" dirty="0"/>
              <a:t>. We allow our stakeholders to </a:t>
            </a:r>
            <a:r>
              <a:rPr lang="en-US" dirty="0">
                <a:hlinkClick r:id="rId4"/>
              </a:rPr>
              <a:t>change the requirements</a:t>
            </a:r>
            <a:r>
              <a:rPr lang="en-US" dirty="0"/>
              <a:t> to meet their exact needs as they see fit. The stakeholders are given complete control over the s</a:t>
            </a:r>
            <a:r>
              <a:rPr lang="en-US" dirty="0">
                <a:hlinkClick r:id="rId5"/>
              </a:rPr>
              <a:t>cope, budget, and schedule</a:t>
            </a:r>
            <a:r>
              <a:rPr lang="en-US" dirty="0"/>
              <a:t> – they get what they want and spend as much as they want for as long as they're willing to do so.</a:t>
            </a:r>
          </a:p>
          <a:p>
            <a:r>
              <a:rPr lang="en-US" b="1" dirty="0"/>
              <a:t>Analyzing and designing.</a:t>
            </a:r>
            <a:r>
              <a:rPr lang="en-US" dirty="0"/>
              <a:t> We analyze individual requirements by </a:t>
            </a:r>
            <a:r>
              <a:rPr lang="en-US" dirty="0">
                <a:hlinkClick r:id="rId6"/>
              </a:rPr>
              <a:t>model storming</a:t>
            </a:r>
            <a:r>
              <a:rPr lang="en-US" dirty="0"/>
              <a:t> on a just-in-time (JIT) basis for a few minutes before spending several hours or days implementing the requirement. Guided by our architecture models, often hand-sketched diagrams, we take a highly-collaborative, </a:t>
            </a:r>
            <a:r>
              <a:rPr lang="en-US" dirty="0">
                <a:hlinkClick r:id="rId7"/>
              </a:rPr>
              <a:t>test-driven design (TDD)</a:t>
            </a:r>
            <a:r>
              <a:rPr lang="en-US" dirty="0"/>
              <a:t> approach to development </a:t>
            </a:r>
            <a:r>
              <a:rPr lang="en-US" dirty="0" smtClean="0"/>
              <a:t> </a:t>
            </a:r>
            <a:r>
              <a:rPr lang="en-US" dirty="0"/>
              <a:t>where we iteratively write a test and then write just enough production code to fulfill that test. Sometimes, particularly for complex requirements or for design issues requiring significant forethought, we will </a:t>
            </a:r>
            <a:r>
              <a:rPr lang="en-US" dirty="0">
                <a:hlinkClick r:id="rId8"/>
              </a:rPr>
              <a:t>model just a bit ahead</a:t>
            </a:r>
            <a:r>
              <a:rPr lang="en-US" dirty="0"/>
              <a:t> to ensure that the developers don't need to wait for information.</a:t>
            </a:r>
          </a:p>
          <a:p>
            <a:r>
              <a:rPr lang="en-US" b="1" dirty="0"/>
              <a:t>Ensuring quality</a:t>
            </a:r>
            <a:r>
              <a:rPr lang="en-US" dirty="0"/>
              <a:t>. Disciplined </a:t>
            </a:r>
            <a:r>
              <a:rPr lang="en-US" dirty="0" err="1"/>
              <a:t>agilists</a:t>
            </a:r>
            <a:r>
              <a:rPr lang="en-US" dirty="0"/>
              <a:t> are firm believers in following guidance such as </a:t>
            </a:r>
            <a:r>
              <a:rPr lang="en-US" dirty="0">
                <a:hlinkClick r:id="rId9"/>
              </a:rPr>
              <a:t>coding conventions</a:t>
            </a:r>
            <a:r>
              <a:rPr lang="en-US" dirty="0"/>
              <a:t> and </a:t>
            </a:r>
            <a:r>
              <a:rPr lang="en-US" dirty="0">
                <a:hlinkClick r:id="rId10"/>
              </a:rPr>
              <a:t>modeling style guidelines</a:t>
            </a:r>
            <a:r>
              <a:rPr lang="en-US" dirty="0"/>
              <a:t>. Furthermore, we </a:t>
            </a:r>
            <a:r>
              <a:rPr lang="en-US" dirty="0">
                <a:hlinkClick r:id="rId11"/>
              </a:rPr>
              <a:t>refactor</a:t>
            </a:r>
            <a:r>
              <a:rPr lang="en-US" dirty="0"/>
              <a:t> our application code and/or our </a:t>
            </a:r>
            <a:r>
              <a:rPr lang="en-US" dirty="0">
                <a:hlinkClick r:id="rId11"/>
              </a:rPr>
              <a:t>database schema</a:t>
            </a:r>
            <a:r>
              <a:rPr lang="en-US" dirty="0"/>
              <a:t> as required to ensure that we have the best design possible.</a:t>
            </a:r>
          </a:p>
          <a:p>
            <a:r>
              <a:rPr lang="en-US" b="1" dirty="0"/>
              <a:t>Regularly delivering working solutions</a:t>
            </a:r>
            <a:r>
              <a:rPr lang="en-US" dirty="0"/>
              <a:t>. At the end of each development cycle/iteration you should have a partial, working solution to show people. Better yet, you should be able to deploy this solution into a pre-production testing/QA sandbox for system integration testing. The sooner, and more often, you can do such testing the better. See </a:t>
            </a:r>
            <a:r>
              <a:rPr lang="en-US" dirty="0">
                <a:hlinkClick r:id="rId12"/>
              </a:rPr>
              <a:t>Agile Testing and Quality Strategies: Discipline Over Rhetoric</a:t>
            </a:r>
            <a:r>
              <a:rPr lang="en-US" dirty="0"/>
              <a:t> for more thoughts.</a:t>
            </a:r>
          </a:p>
          <a:p>
            <a:r>
              <a:rPr lang="en-US" b="1" dirty="0"/>
              <a:t>Testing, testing, and yes, testing</a:t>
            </a:r>
            <a:r>
              <a:rPr lang="en-US" dirty="0"/>
              <a:t>. As you can see </a:t>
            </a:r>
            <a:r>
              <a:rPr lang="en-US" dirty="0" smtClean="0"/>
              <a:t>in</a:t>
            </a:r>
            <a:r>
              <a:rPr lang="en-US" dirty="0"/>
              <a:t> </a:t>
            </a:r>
            <a:r>
              <a:rPr lang="en-US" dirty="0" err="1"/>
              <a:t>agilists</a:t>
            </a:r>
            <a:r>
              <a:rPr lang="en-US" dirty="0"/>
              <a:t> do a significant amount of </a:t>
            </a:r>
            <a:r>
              <a:rPr lang="en-US" dirty="0">
                <a:hlinkClick r:id="rId12"/>
              </a:rPr>
              <a:t>testing</a:t>
            </a:r>
            <a:r>
              <a:rPr lang="en-US" dirty="0"/>
              <a:t> throughout construction. As part of construction we do confirmatory testing, a combination of developer testing at the design level and agile acceptance testing at the requirements level. In many ways confirmatory testing is the agile equivalent of "testing against the specification" because it confirms that the software which we've built to date works according to the intent of our stakeholders as we understand it today. This isn't the complete testing picture: Because we are producing working software on a regular basis, at least at the end of each iteration although ideally more often, we're in a position to deliver that working software to an independent test team for investigative testing. Investigative testing is done by test professionals who are good at finding defects which the developers have missed. These defects might pertain to usability or integration problems, sometimes they pertain to requirements which we missed or simply haven't implemented yet, and sometimes they pertain to things we simply didn't think to test for.</a:t>
            </a:r>
          </a:p>
          <a:p>
            <a:endParaRPr lang="en-US" dirty="0"/>
          </a:p>
        </p:txBody>
      </p:sp>
    </p:spTree>
    <p:extLst>
      <p:ext uri="{BB962C8B-B14F-4D97-AF65-F5344CB8AC3E}">
        <p14:creationId xmlns:p14="http://schemas.microsoft.com/office/powerpoint/2010/main" xmlns="" val="22273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Taking a "test first" approach to construction.</a:t>
            </a:r>
            <a:endParaRPr lang="en-US" dirty="0"/>
          </a:p>
        </p:txBody>
      </p:sp>
      <p:pic>
        <p:nvPicPr>
          <p:cNvPr id="4" name="Content Placeholder 3"/>
          <p:cNvPicPr>
            <a:picLocks noGrp="1" noChangeAspect="1"/>
          </p:cNvPicPr>
          <p:nvPr>
            <p:ph idx="1"/>
          </p:nvPr>
        </p:nvPicPr>
        <p:blipFill>
          <a:blip r:embed="rId2"/>
          <a:stretch>
            <a:fillRect/>
          </a:stretch>
        </p:blipFill>
        <p:spPr>
          <a:xfrm>
            <a:off x="4966554" y="1825625"/>
            <a:ext cx="2258891" cy="4351338"/>
          </a:xfrm>
          <a:prstGeom prst="rect">
            <a:avLst/>
          </a:prstGeom>
        </p:spPr>
      </p:pic>
    </p:spTree>
    <p:extLst>
      <p:ext uri="{BB962C8B-B14F-4D97-AF65-F5344CB8AC3E}">
        <p14:creationId xmlns:p14="http://schemas.microsoft.com/office/powerpoint/2010/main" xmlns="" val="1677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during construction iterations.</a:t>
            </a:r>
            <a:endParaRPr lang="en-US" dirty="0"/>
          </a:p>
        </p:txBody>
      </p:sp>
      <p:pic>
        <p:nvPicPr>
          <p:cNvPr id="4" name="Content Placeholder 3"/>
          <p:cNvPicPr>
            <a:picLocks noGrp="1" noChangeAspect="1"/>
          </p:cNvPicPr>
          <p:nvPr>
            <p:ph idx="1"/>
          </p:nvPr>
        </p:nvPicPr>
        <p:blipFill>
          <a:blip r:embed="rId2"/>
          <a:stretch>
            <a:fillRect/>
          </a:stretch>
        </p:blipFill>
        <p:spPr>
          <a:xfrm>
            <a:off x="2909887" y="2348706"/>
            <a:ext cx="6372225" cy="3305175"/>
          </a:xfrm>
          <a:prstGeom prst="rect">
            <a:avLst/>
          </a:prstGeom>
        </p:spPr>
      </p:pic>
    </p:spTree>
    <p:extLst>
      <p:ext uri="{BB962C8B-B14F-4D97-AF65-F5344CB8AC3E}">
        <p14:creationId xmlns:p14="http://schemas.microsoft.com/office/powerpoint/2010/main" xmlns="" val="2196568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251</Words>
  <Application>Microsoft Office PowerPoint</Application>
  <PresentationFormat>Custom</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Agile LifeCycle</vt:lpstr>
      <vt:lpstr>Slide 2</vt:lpstr>
      <vt:lpstr>AGILE SDLC</vt:lpstr>
      <vt:lpstr>The Concept Phase: Pre-Project Planning </vt:lpstr>
      <vt:lpstr>Inception/Warm Up: Project Initiation </vt:lpstr>
      <vt:lpstr>Construction Iterations </vt:lpstr>
      <vt:lpstr>Slide 7</vt:lpstr>
      <vt:lpstr>Taking a "test first" approach to construction.</vt:lpstr>
      <vt:lpstr>Testing during construction iterations.</vt:lpstr>
      <vt:lpstr>Transition: The "End Game" </vt:lpstr>
      <vt:lpstr> Production </vt:lpstr>
      <vt:lpstr>Retirement </vt:lpstr>
      <vt:lpstr>The Agile Model Driven Development (AMDD) life cycle.</vt:lpstr>
      <vt:lpstr>Slide 14</vt:lpstr>
      <vt:lpstr>Amount of time experienced agile teams invested in releasing/transitioning their solution into production.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LifeCycle</dc:title>
  <dc:creator>DELL</dc:creator>
  <cp:lastModifiedBy>ncce</cp:lastModifiedBy>
  <cp:revision>11</cp:revision>
  <dcterms:created xsi:type="dcterms:W3CDTF">2015-03-12T07:49:38Z</dcterms:created>
  <dcterms:modified xsi:type="dcterms:W3CDTF">2015-03-16T11:57:43Z</dcterms:modified>
</cp:coreProperties>
</file>