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8"/>
  </p:notesMasterIdLst>
  <p:sldIdLst>
    <p:sldId id="256" r:id="rId2"/>
    <p:sldId id="443" r:id="rId3"/>
    <p:sldId id="257" r:id="rId4"/>
    <p:sldId id="258" r:id="rId5"/>
    <p:sldId id="452" r:id="rId6"/>
    <p:sldId id="445" r:id="rId7"/>
    <p:sldId id="442" r:id="rId8"/>
    <p:sldId id="262" r:id="rId9"/>
    <p:sldId id="446" r:id="rId10"/>
    <p:sldId id="447" r:id="rId11"/>
    <p:sldId id="448" r:id="rId12"/>
    <p:sldId id="444" r:id="rId13"/>
    <p:sldId id="449" r:id="rId14"/>
    <p:sldId id="450" r:id="rId15"/>
    <p:sldId id="451" r:id="rId16"/>
    <p:sldId id="45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CF7F1-D497-4067-BA1B-A56598AABC90}"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CF328-810B-4602-8EBD-E7C25E5DFB6E}" type="slidenum">
              <a:rPr lang="en-US" smtClean="0"/>
              <a:t>‹#›</a:t>
            </a:fld>
            <a:endParaRPr lang="en-US"/>
          </a:p>
        </p:txBody>
      </p:sp>
    </p:spTree>
    <p:extLst>
      <p:ext uri="{BB962C8B-B14F-4D97-AF65-F5344CB8AC3E}">
        <p14:creationId xmlns:p14="http://schemas.microsoft.com/office/powerpoint/2010/main" val="197874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44446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739F17F-2E44-4A51-8D9B-1650A4EAC316}" type="datetimeFigureOut">
              <a:rPr lang="en-US" smtClean="0"/>
              <a:t>2/19/2020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59803FC-252F-4242-9A04-421F8A55810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2987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9F17F-2E44-4A51-8D9B-1650A4EAC31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13870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9F17F-2E44-4A51-8D9B-1650A4EAC31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2567654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371924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9F17F-2E44-4A51-8D9B-1650A4EAC31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64754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9F17F-2E44-4A51-8D9B-1650A4EAC316}"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803FC-252F-4242-9A04-421F8A55810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010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39F17F-2E44-4A51-8D9B-1650A4EAC31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195554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39F17F-2E44-4A51-8D9B-1650A4EAC316}"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317661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39F17F-2E44-4A51-8D9B-1650A4EAC316}"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330000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9F17F-2E44-4A51-8D9B-1650A4EAC316}"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50019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9F17F-2E44-4A51-8D9B-1650A4EAC31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180706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9F17F-2E44-4A51-8D9B-1650A4EAC316}"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9803FC-252F-4242-9A04-421F8A55810D}" type="slidenum">
              <a:rPr lang="en-US" smtClean="0"/>
              <a:t>‹#›</a:t>
            </a:fld>
            <a:endParaRPr lang="en-US"/>
          </a:p>
        </p:txBody>
      </p:sp>
    </p:spTree>
    <p:extLst>
      <p:ext uri="{BB962C8B-B14F-4D97-AF65-F5344CB8AC3E}">
        <p14:creationId xmlns:p14="http://schemas.microsoft.com/office/powerpoint/2010/main" val="219276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739F17F-2E44-4A51-8D9B-1650A4EAC316}" type="datetimeFigureOut">
              <a:rPr lang="en-US" smtClean="0"/>
              <a:t>2/19/2020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59803FC-252F-4242-9A04-421F8A55810D}" type="slidenum">
              <a:rPr lang="en-US" smtClean="0"/>
              <a:t>‹#›</a:t>
            </a:fld>
            <a:endParaRPr lang="en-US"/>
          </a:p>
        </p:txBody>
      </p:sp>
    </p:spTree>
    <p:extLst>
      <p:ext uri="{BB962C8B-B14F-4D97-AF65-F5344CB8AC3E}">
        <p14:creationId xmlns:p14="http://schemas.microsoft.com/office/powerpoint/2010/main" val="45314047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cognitive-services/luis/luis-reference-prebuilt-ordinal" TargetMode="External"/><Relationship Id="rId2" Type="http://schemas.openxmlformats.org/officeDocument/2006/relationships/hyperlink" Target="https://docs.microsoft.com/en-us/azure/cognitive-services/luis/luis-reference-prebuilt-datetimev2" TargetMode="External"/><Relationship Id="rId1" Type="http://schemas.openxmlformats.org/officeDocument/2006/relationships/slideLayout" Target="../slideLayouts/slideLayout7.xml"/><Relationship Id="rId5" Type="http://schemas.openxmlformats.org/officeDocument/2006/relationships/hyperlink" Target="https://docs.microsoft.com/en-us/azure/cognitive-services/luis/luis-reference-prebuilt-phonenumber" TargetMode="External"/><Relationship Id="rId4" Type="http://schemas.openxmlformats.org/officeDocument/2006/relationships/hyperlink" Target="https://docs.microsoft.com/en-us/azure/cognitive-services/luis/luis-reference-prebuilt-emai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cognitive-services/luis/luis-concept-tes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cognitive-services/luis/luis-concept-tes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luis.a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9E46D8C-CB6E-4647-ABAC-A68DCA187DB0}"/>
              </a:ext>
            </a:extLst>
          </p:cNvPr>
          <p:cNvSpPr/>
          <p:nvPr/>
        </p:nvSpPr>
        <p:spPr>
          <a:xfrm>
            <a:off x="3186113" y="1228724"/>
            <a:ext cx="5538788" cy="458152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76A239A-6F55-434F-8C05-8D827486CA3B}"/>
              </a:ext>
            </a:extLst>
          </p:cNvPr>
          <p:cNvSpPr/>
          <p:nvPr/>
        </p:nvSpPr>
        <p:spPr>
          <a:xfrm>
            <a:off x="4133850" y="2365324"/>
            <a:ext cx="4238625" cy="2308324"/>
          </a:xfrm>
          <a:prstGeom prst="rect">
            <a:avLst/>
          </a:prstGeom>
        </p:spPr>
        <p:txBody>
          <a:bodyPr wrap="square">
            <a:spAutoFit/>
          </a:bodyPr>
          <a:lstStyle/>
          <a:p>
            <a:r>
              <a:rPr lang="en-US" sz="3600" b="1" dirty="0"/>
              <a:t>Language Understanding Intelligent Service</a:t>
            </a:r>
            <a:r>
              <a:rPr lang="en-US" sz="3600" dirty="0"/>
              <a:t> (</a:t>
            </a:r>
            <a:r>
              <a:rPr lang="en-US" sz="3600" b="1" dirty="0"/>
              <a:t>LUIS</a:t>
            </a:r>
            <a:r>
              <a:rPr lang="en-US" sz="3600" dirty="0"/>
              <a:t>)</a:t>
            </a:r>
          </a:p>
        </p:txBody>
      </p:sp>
    </p:spTree>
    <p:extLst>
      <p:ext uri="{BB962C8B-B14F-4D97-AF65-F5344CB8AC3E}">
        <p14:creationId xmlns:p14="http://schemas.microsoft.com/office/powerpoint/2010/main" val="9776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10</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316442" y="348423"/>
            <a:ext cx="7532622" cy="470727"/>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Utterances In Your LUIS App</a:t>
            </a: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316442" y="1117134"/>
            <a:ext cx="10551583" cy="2902415"/>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en-US" sz="2000" b="1" dirty="0"/>
              <a:t>Utterances</a:t>
            </a:r>
            <a:r>
              <a:rPr lang="en-US" sz="2000" dirty="0"/>
              <a:t> are input from the user that your app needs to interpret. To train LUIS to extract intents and entities from them, it's important to capture a variety of different example utterances for each intent. Active learning, or the process of continuing to train on new utterances, is essential to machine-learned intelligence that LUIS provides. It may be a sentence, like "Book a ticket to Paris for me", or a fragment of a sentence, like "Booking" or "Paris flight."</a:t>
            </a:r>
          </a:p>
        </p:txBody>
      </p:sp>
    </p:spTree>
    <p:extLst>
      <p:ext uri="{BB962C8B-B14F-4D97-AF65-F5344CB8AC3E}">
        <p14:creationId xmlns:p14="http://schemas.microsoft.com/office/powerpoint/2010/main" val="243248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11</a:t>
            </a:fld>
            <a:endParaRPr lang="en-US" dirty="0"/>
          </a:p>
        </p:txBody>
      </p:sp>
      <p:sp>
        <p:nvSpPr>
          <p:cNvPr id="7" name="Title 1">
            <a:extLst>
              <a:ext uri="{FF2B5EF4-FFF2-40B4-BE49-F238E27FC236}">
                <a16:creationId xmlns:a16="http://schemas.microsoft.com/office/drawing/2014/main" id="{03C6B43D-0952-4A87-926D-6E638DF4FB06}"/>
              </a:ext>
            </a:extLst>
          </p:cNvPr>
          <p:cNvSpPr txBox="1">
            <a:spLocks/>
          </p:cNvSpPr>
          <p:nvPr/>
        </p:nvSpPr>
        <p:spPr>
          <a:xfrm>
            <a:off x="316442" y="476250"/>
            <a:ext cx="6351058" cy="514350"/>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Entities In Your LUIS App</a:t>
            </a:r>
          </a:p>
        </p:txBody>
      </p:sp>
      <p:sp>
        <p:nvSpPr>
          <p:cNvPr id="8" name="Subtitle 2">
            <a:extLst>
              <a:ext uri="{FF2B5EF4-FFF2-40B4-BE49-F238E27FC236}">
                <a16:creationId xmlns:a16="http://schemas.microsoft.com/office/drawing/2014/main" id="{26AC09CF-6FC1-442E-BFE9-E987B9604BEB}"/>
              </a:ext>
            </a:extLst>
          </p:cNvPr>
          <p:cNvSpPr txBox="1">
            <a:spLocks/>
          </p:cNvSpPr>
          <p:nvPr/>
        </p:nvSpPr>
        <p:spPr>
          <a:xfrm>
            <a:off x="316442" y="1390649"/>
            <a:ext cx="10551583" cy="2038351"/>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en-US" sz="2000" b="1" dirty="0">
                <a:latin typeface="Calibri" panose="020F0502020204030204" pitchFamily="34" charset="0"/>
                <a:cs typeface="Calibri" panose="020F0502020204030204" pitchFamily="34" charset="0"/>
              </a:rPr>
              <a:t>Entities</a:t>
            </a:r>
            <a:r>
              <a:rPr lang="en-US" sz="2000" dirty="0">
                <a:latin typeface="Calibri" panose="020F0502020204030204" pitchFamily="34" charset="0"/>
                <a:cs typeface="Calibri" panose="020F0502020204030204" pitchFamily="34" charset="0"/>
              </a:rPr>
              <a:t> are data you want to pull from the utterance, such as names, dates, product names, or any significant group of words. An utterance can include many entities or none at all. A client application </a:t>
            </a:r>
            <a:r>
              <a:rPr lang="en-US" sz="2000" i="1" dirty="0">
                <a:latin typeface="Calibri" panose="020F0502020204030204" pitchFamily="34" charset="0"/>
                <a:cs typeface="Calibri" panose="020F0502020204030204" pitchFamily="34" charset="0"/>
              </a:rPr>
              <a:t>may</a:t>
            </a:r>
            <a:r>
              <a:rPr lang="en-US" sz="2000" dirty="0">
                <a:latin typeface="Calibri" panose="020F0502020204030204" pitchFamily="34" charset="0"/>
                <a:cs typeface="Calibri" panose="020F0502020204030204" pitchFamily="34" charset="0"/>
              </a:rPr>
              <a:t> need the data to perform its task.</a:t>
            </a:r>
          </a:p>
          <a:p>
            <a:pPr marL="0" indent="0" algn="just">
              <a:buNone/>
            </a:pPr>
            <a:r>
              <a:rPr lang="en-US" sz="2000" dirty="0">
                <a:latin typeface="Calibri" panose="020F0502020204030204" pitchFamily="34" charset="0"/>
                <a:cs typeface="Calibri" panose="020F0502020204030204" pitchFamily="34" charset="0"/>
              </a:rPr>
              <a:t>You can define your own entities or use prebuilt entities to save time for common concepts such as </a:t>
            </a:r>
            <a:r>
              <a:rPr lang="en-US" sz="2000" u="sng" dirty="0">
                <a:latin typeface="Calibri" panose="020F0502020204030204" pitchFamily="34" charset="0"/>
                <a:cs typeface="Calibri" panose="020F0502020204030204" pitchFamily="34" charset="0"/>
                <a:hlinkClick r:id="rId2"/>
              </a:rPr>
              <a:t>datetimeV2</a:t>
            </a:r>
            <a:r>
              <a:rPr lang="en-US" sz="20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hlinkClick r:id="rId3"/>
              </a:rPr>
              <a:t>ordinal</a:t>
            </a:r>
            <a:r>
              <a:rPr lang="en-US" sz="20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hlinkClick r:id="rId4"/>
              </a:rPr>
              <a:t>email</a:t>
            </a:r>
            <a:r>
              <a:rPr lang="en-US" sz="2000" dirty="0">
                <a:latin typeface="Calibri" panose="020F0502020204030204" pitchFamily="34" charset="0"/>
                <a:cs typeface="Calibri" panose="020F0502020204030204" pitchFamily="34" charset="0"/>
              </a:rPr>
              <a:t>, and </a:t>
            </a:r>
            <a:r>
              <a:rPr lang="en-US" sz="2000" u="sng" dirty="0">
                <a:latin typeface="Calibri" panose="020F0502020204030204" pitchFamily="34" charset="0"/>
                <a:cs typeface="Calibri" panose="020F0502020204030204" pitchFamily="34" charset="0"/>
                <a:hlinkClick r:id="rId5"/>
              </a:rPr>
              <a:t>phone number</a:t>
            </a:r>
            <a:r>
              <a:rPr lang="en-US" sz="20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A27AD00E-204F-41CC-86DB-40293C198516}"/>
              </a:ext>
            </a:extLst>
          </p:cNvPr>
          <p:cNvGraphicFramePr>
            <a:graphicFrameLocks noGrp="1"/>
          </p:cNvGraphicFramePr>
          <p:nvPr>
            <p:extLst>
              <p:ext uri="{D42A27DB-BD31-4B8C-83A1-F6EECF244321}">
                <p14:modId xmlns:p14="http://schemas.microsoft.com/office/powerpoint/2010/main" val="3572502286"/>
              </p:ext>
            </p:extLst>
          </p:nvPr>
        </p:nvGraphicFramePr>
        <p:xfrm>
          <a:off x="438149" y="3829049"/>
          <a:ext cx="10316633" cy="2764473"/>
        </p:xfrm>
        <a:graphic>
          <a:graphicData uri="http://schemas.openxmlformats.org/drawingml/2006/table">
            <a:tbl>
              <a:tblPr/>
              <a:tblGrid>
                <a:gridCol w="3455592">
                  <a:extLst>
                    <a:ext uri="{9D8B030D-6E8A-4147-A177-3AD203B41FA5}">
                      <a16:colId xmlns:a16="http://schemas.microsoft.com/office/drawing/2014/main" val="2097858751"/>
                    </a:ext>
                  </a:extLst>
                </a:gridCol>
                <a:gridCol w="3455592">
                  <a:extLst>
                    <a:ext uri="{9D8B030D-6E8A-4147-A177-3AD203B41FA5}">
                      <a16:colId xmlns:a16="http://schemas.microsoft.com/office/drawing/2014/main" val="1621395970"/>
                    </a:ext>
                  </a:extLst>
                </a:gridCol>
                <a:gridCol w="3405449">
                  <a:extLst>
                    <a:ext uri="{9D8B030D-6E8A-4147-A177-3AD203B41FA5}">
                      <a16:colId xmlns:a16="http://schemas.microsoft.com/office/drawing/2014/main" val="590990895"/>
                    </a:ext>
                  </a:extLst>
                </a:gridCol>
              </a:tblGrid>
              <a:tr h="526566">
                <a:tc>
                  <a:txBody>
                    <a:bodyPr/>
                    <a:lstStyle/>
                    <a:p>
                      <a:pPr algn="l" fontAlgn="b"/>
                      <a:r>
                        <a:rPr lang="en-US">
                          <a:effectLst/>
                        </a:rPr>
                        <a:t>Utterance</a:t>
                      </a:r>
                    </a:p>
                  </a:txBody>
                  <a:tcPr anchor="b">
                    <a:lnL w="12700" cap="flat" cmpd="sng" algn="ctr">
                      <a:solidFill>
                        <a:srgbClr val="40FFA0"/>
                      </a:solidFill>
                      <a:prstDash val="solid"/>
                      <a:round/>
                      <a:headEnd type="none" w="med" len="med"/>
                      <a:tailEnd type="none" w="med" len="med"/>
                    </a:lnL>
                    <a:lnR w="12700" cap="flat" cmpd="sng" algn="ctr">
                      <a:solidFill>
                        <a:srgbClr val="4007A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a:effectLst/>
                        </a:rPr>
                        <a:t>Entity</a:t>
                      </a:r>
                    </a:p>
                  </a:txBody>
                  <a:tcPr anchor="b">
                    <a:lnL w="12700" cap="flat" cmpd="sng" algn="ctr">
                      <a:solidFill>
                        <a:srgbClr val="4007A1"/>
                      </a:solidFill>
                      <a:prstDash val="solid"/>
                      <a:round/>
                      <a:headEnd type="none" w="med" len="med"/>
                      <a:tailEnd type="none" w="med" len="med"/>
                    </a:lnL>
                    <a:lnR w="12700" cap="flat" cmpd="sng" algn="ctr">
                      <a:solidFill>
                        <a:srgbClr val="0017A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dirty="0">
                          <a:effectLst/>
                        </a:rPr>
                        <a:t>Data</a:t>
                      </a:r>
                    </a:p>
                  </a:txBody>
                  <a:tcPr anchor="b">
                    <a:lnL w="12700" cap="flat" cmpd="sng" algn="ctr">
                      <a:solidFill>
                        <a:srgbClr val="0017A1"/>
                      </a:solidFill>
                      <a:prstDash val="solid"/>
                      <a:round/>
                      <a:headEnd type="none" w="med" len="med"/>
                      <a:tailEnd type="none" w="med" len="med"/>
                    </a:lnL>
                    <a:lnR w="12700" cap="flat" cmpd="sng" algn="ctr">
                      <a:solidFill>
                        <a:srgbClr val="0017A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056498587"/>
                  </a:ext>
                </a:extLst>
              </a:tr>
              <a:tr h="921491">
                <a:tc>
                  <a:txBody>
                    <a:bodyPr/>
                    <a:lstStyle/>
                    <a:p>
                      <a:pPr algn="l" fontAlgn="t"/>
                      <a:r>
                        <a:rPr lang="en-US" dirty="0">
                          <a:effectLst/>
                        </a:rPr>
                        <a:t>Buy 3 tickets to New York</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a:effectLst/>
                        </a:rPr>
                        <a:t>Prebuilt number</a:t>
                      </a:r>
                      <a:br>
                        <a:rPr lang="en-US" dirty="0">
                          <a:effectLst/>
                        </a:rPr>
                      </a:br>
                      <a:r>
                        <a:rPr lang="en-US" dirty="0" err="1">
                          <a:effectLst/>
                        </a:rPr>
                        <a:t>Location.Destination</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3</a:t>
                      </a:r>
                      <a:br>
                        <a:rPr lang="en-US">
                          <a:effectLst/>
                        </a:rPr>
                      </a:br>
                      <a:r>
                        <a:rPr lang="en-US">
                          <a:effectLst/>
                        </a:rPr>
                        <a:t>New York</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03023744"/>
                  </a:ext>
                </a:extLst>
              </a:tr>
              <a:tr h="1316416">
                <a:tc>
                  <a:txBody>
                    <a:bodyPr/>
                    <a:lstStyle/>
                    <a:p>
                      <a:pPr algn="l" fontAlgn="t"/>
                      <a:r>
                        <a:rPr lang="en-US" dirty="0">
                          <a:effectLst/>
                        </a:rPr>
                        <a:t>Buy a ticket from New York to London on March 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Location.Origin</a:t>
                      </a:r>
                      <a:br>
                        <a:rPr lang="en-US">
                          <a:effectLst/>
                        </a:rPr>
                      </a:br>
                      <a:r>
                        <a:rPr lang="en-US">
                          <a:effectLst/>
                        </a:rPr>
                        <a:t>Location.Destination</a:t>
                      </a:r>
                      <a:br>
                        <a:rPr lang="en-US">
                          <a:effectLst/>
                        </a:rPr>
                      </a:br>
                      <a:r>
                        <a:rPr lang="en-US">
                          <a:effectLst/>
                        </a:rPr>
                        <a:t>Prebuilt datetimeV2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a:effectLst/>
                        </a:rPr>
                        <a:t>New York</a:t>
                      </a:r>
                      <a:br>
                        <a:rPr lang="en-US" dirty="0">
                          <a:effectLst/>
                        </a:rPr>
                      </a:br>
                      <a:r>
                        <a:rPr lang="en-US" dirty="0">
                          <a:effectLst/>
                        </a:rPr>
                        <a:t>London</a:t>
                      </a:r>
                      <a:br>
                        <a:rPr lang="en-US" dirty="0">
                          <a:effectLst/>
                        </a:rPr>
                      </a:br>
                      <a:r>
                        <a:rPr lang="en-US" dirty="0">
                          <a:effectLst/>
                        </a:rPr>
                        <a:t>March 5, 2018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8688228"/>
                  </a:ext>
                </a:extLst>
              </a:tr>
            </a:tbl>
          </a:graphicData>
        </a:graphic>
      </p:graphicFrame>
    </p:spTree>
    <p:extLst>
      <p:ext uri="{BB962C8B-B14F-4D97-AF65-F5344CB8AC3E}">
        <p14:creationId xmlns:p14="http://schemas.microsoft.com/office/powerpoint/2010/main" val="117340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12</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382654" y="280456"/>
            <a:ext cx="7766936" cy="1646302"/>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Prediction scores</a:t>
            </a: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382654" y="1378309"/>
            <a:ext cx="10675871" cy="1646302"/>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A prediction score indicates the degree of confidence LUIS has for prediction results of a user utterance.</a:t>
            </a:r>
          </a:p>
          <a:p>
            <a:pPr algn="just"/>
            <a:r>
              <a:rPr lang="en-US" sz="2000" dirty="0">
                <a:latin typeface="Calibri" panose="020F0502020204030204" pitchFamily="34" charset="0"/>
                <a:cs typeface="Calibri" panose="020F0502020204030204" pitchFamily="34" charset="0"/>
              </a:rPr>
              <a:t>A prediction score is between zero (0) and one (1). An example of a highly confident LUIS score is 0.99. An example of a score of low confidence is 0.01.</a:t>
            </a:r>
          </a:p>
        </p:txBody>
      </p:sp>
      <p:graphicFrame>
        <p:nvGraphicFramePr>
          <p:cNvPr id="2" name="Table 1">
            <a:extLst>
              <a:ext uri="{FF2B5EF4-FFF2-40B4-BE49-F238E27FC236}">
                <a16:creationId xmlns:a16="http://schemas.microsoft.com/office/drawing/2014/main" id="{7DE7A0CD-DFBB-4BD3-8B21-7002C81D9F53}"/>
              </a:ext>
            </a:extLst>
          </p:cNvPr>
          <p:cNvGraphicFramePr>
            <a:graphicFrameLocks noGrp="1"/>
          </p:cNvGraphicFramePr>
          <p:nvPr>
            <p:extLst>
              <p:ext uri="{D42A27DB-BD31-4B8C-83A1-F6EECF244321}">
                <p14:modId xmlns:p14="http://schemas.microsoft.com/office/powerpoint/2010/main" val="2319654788"/>
              </p:ext>
            </p:extLst>
          </p:nvPr>
        </p:nvGraphicFramePr>
        <p:xfrm>
          <a:off x="382653" y="3324225"/>
          <a:ext cx="10675872" cy="2476500"/>
        </p:xfrm>
        <a:graphic>
          <a:graphicData uri="http://schemas.openxmlformats.org/drawingml/2006/table">
            <a:tbl>
              <a:tblPr/>
              <a:tblGrid>
                <a:gridCol w="5337936">
                  <a:extLst>
                    <a:ext uri="{9D8B030D-6E8A-4147-A177-3AD203B41FA5}">
                      <a16:colId xmlns:a16="http://schemas.microsoft.com/office/drawing/2014/main" val="773934811"/>
                    </a:ext>
                  </a:extLst>
                </a:gridCol>
                <a:gridCol w="5337936">
                  <a:extLst>
                    <a:ext uri="{9D8B030D-6E8A-4147-A177-3AD203B41FA5}">
                      <a16:colId xmlns:a16="http://schemas.microsoft.com/office/drawing/2014/main" val="3618037423"/>
                    </a:ext>
                  </a:extLst>
                </a:gridCol>
              </a:tblGrid>
              <a:tr h="495300">
                <a:tc>
                  <a:txBody>
                    <a:bodyPr/>
                    <a:lstStyle/>
                    <a:p>
                      <a:pPr algn="l" fontAlgn="b"/>
                      <a:r>
                        <a:rPr lang="en-US">
                          <a:effectLst/>
                        </a:rPr>
                        <a:t>Score value</a:t>
                      </a:r>
                    </a:p>
                  </a:txBody>
                  <a:tcPr anchor="b">
                    <a:lnL w="12700" cap="flat" cmpd="sng" algn="ctr">
                      <a:solidFill>
                        <a:srgbClr val="C01E36"/>
                      </a:solidFill>
                      <a:prstDash val="solid"/>
                      <a:round/>
                      <a:headEnd type="none" w="med" len="med"/>
                      <a:tailEnd type="none" w="med" len="med"/>
                    </a:lnL>
                    <a:lnR w="12700" cap="flat" cmpd="sng" algn="ctr">
                      <a:solidFill>
                        <a:srgbClr val="001A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a:effectLst/>
                        </a:rPr>
                        <a:t>Confidence</a:t>
                      </a:r>
                    </a:p>
                  </a:txBody>
                  <a:tcPr anchor="b">
                    <a:lnL w="12700" cap="flat" cmpd="sng" algn="ctr">
                      <a:solidFill>
                        <a:srgbClr val="001A36"/>
                      </a:solidFill>
                      <a:prstDash val="solid"/>
                      <a:round/>
                      <a:headEnd type="none" w="med" len="med"/>
                      <a:tailEnd type="none" w="med" len="med"/>
                    </a:lnL>
                    <a:lnR w="12700" cap="flat" cmpd="sng" algn="ctr">
                      <a:solidFill>
                        <a:srgbClr val="001A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04893555"/>
                  </a:ext>
                </a:extLst>
              </a:tr>
              <a:tr h="495300">
                <a:tc>
                  <a:txBody>
                    <a:bodyPr/>
                    <a:lstStyle/>
                    <a:p>
                      <a:pPr algn="l" fontAlgn="t"/>
                      <a:r>
                        <a:rPr lang="en-US">
                          <a:effectLst/>
                        </a:rPr>
                        <a:t>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definite match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731216085"/>
                  </a:ext>
                </a:extLst>
              </a:tr>
              <a:tr h="495300">
                <a:tc>
                  <a:txBody>
                    <a:bodyPr/>
                    <a:lstStyle/>
                    <a:p>
                      <a:pPr algn="l" fontAlgn="t"/>
                      <a:r>
                        <a:rPr lang="en-US">
                          <a:effectLst/>
                        </a:rPr>
                        <a:t>0.99</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high confidence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82169980"/>
                  </a:ext>
                </a:extLst>
              </a:tr>
              <a:tr h="495300">
                <a:tc>
                  <a:txBody>
                    <a:bodyPr/>
                    <a:lstStyle/>
                    <a:p>
                      <a:pPr algn="l" fontAlgn="t"/>
                      <a:r>
                        <a:rPr lang="en-US">
                          <a:effectLst/>
                        </a:rPr>
                        <a:t>0.01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low confidence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75112623"/>
                  </a:ext>
                </a:extLst>
              </a:tr>
              <a:tr h="495300">
                <a:tc>
                  <a:txBody>
                    <a:bodyPr/>
                    <a:lstStyle/>
                    <a:p>
                      <a:pPr algn="l" fontAlgn="t"/>
                      <a:r>
                        <a:rPr lang="en-US">
                          <a:effectLst/>
                        </a:rPr>
                        <a:t>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a:effectLst/>
                        </a:rPr>
                        <a:t>definite failure to match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83549897"/>
                  </a:ext>
                </a:extLst>
              </a:tr>
            </a:tbl>
          </a:graphicData>
        </a:graphic>
      </p:graphicFrame>
    </p:spTree>
    <p:extLst>
      <p:ext uri="{BB962C8B-B14F-4D97-AF65-F5344CB8AC3E}">
        <p14:creationId xmlns:p14="http://schemas.microsoft.com/office/powerpoint/2010/main" val="21922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13</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230254" y="213781"/>
            <a:ext cx="10390121" cy="529169"/>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Train Your Active Version of The LUIS App</a:t>
            </a:r>
          </a:p>
          <a:p>
            <a:endParaRPr lang="en-US" sz="2800" dirty="0">
              <a:solidFill>
                <a:srgbClr val="0070C0"/>
              </a:solidFill>
              <a:latin typeface="Calibri" panose="020F0502020204030204" pitchFamily="34" charset="0"/>
              <a:cs typeface="Calibri" panose="020F0502020204030204" pitchFamily="34" charset="0"/>
            </a:endParaRP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230253" y="1160757"/>
            <a:ext cx="10723497" cy="3039768"/>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sz="2000" dirty="0">
                <a:latin typeface="Calibri" panose="020F0502020204030204" pitchFamily="34" charset="0"/>
                <a:cs typeface="Calibri" panose="020F0502020204030204" pitchFamily="34" charset="0"/>
              </a:rPr>
              <a:t>Training is the process of teaching your Language Understanding (LUIS) app to improve its natural language understanding. Train your LUIS app after updates to the model such as adding, editing, labeling, or deleting entities, intents, or utterances.</a:t>
            </a:r>
          </a:p>
          <a:p>
            <a:pPr algn="just"/>
            <a:r>
              <a:rPr lang="en-US" sz="2000" dirty="0">
                <a:latin typeface="Calibri" panose="020F0502020204030204" pitchFamily="34" charset="0"/>
                <a:cs typeface="Calibri" panose="020F0502020204030204" pitchFamily="34" charset="0"/>
              </a:rPr>
              <a:t>Training and </a:t>
            </a:r>
            <a:r>
              <a:rPr lang="en-US" sz="2000" u="sng" dirty="0">
                <a:latin typeface="Calibri" panose="020F0502020204030204" pitchFamily="34" charset="0"/>
                <a:cs typeface="Calibri" panose="020F0502020204030204" pitchFamily="34" charset="0"/>
                <a:hlinkClick r:id="rId2"/>
              </a:rPr>
              <a:t>testing</a:t>
            </a:r>
            <a:r>
              <a:rPr lang="en-US" sz="2000" dirty="0">
                <a:latin typeface="Calibri" panose="020F0502020204030204" pitchFamily="34" charset="0"/>
                <a:cs typeface="Calibri" panose="020F0502020204030204" pitchFamily="34" charset="0"/>
              </a:rPr>
              <a:t> an app is an iterative process. After you train your LUIS app, you test it with sample utterances to see if the intents and entities are recognized correctly. If they're not, make updates to the LUIS app, train, and test again.</a:t>
            </a:r>
          </a:p>
        </p:txBody>
      </p:sp>
    </p:spTree>
    <p:extLst>
      <p:ext uri="{BB962C8B-B14F-4D97-AF65-F5344CB8AC3E}">
        <p14:creationId xmlns:p14="http://schemas.microsoft.com/office/powerpoint/2010/main" val="361178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14</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496954" y="366181"/>
            <a:ext cx="9770996" cy="57679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Test your LUIS app in the LUIS portal</a:t>
            </a:r>
          </a:p>
          <a:p>
            <a:endParaRPr lang="en-US" sz="2800" dirty="0">
              <a:solidFill>
                <a:srgbClr val="0070C0"/>
              </a:solidFill>
              <a:latin typeface="Calibri" panose="020F0502020204030204" pitchFamily="34" charset="0"/>
              <a:cs typeface="Calibri" panose="020F0502020204030204" pitchFamily="34" charset="0"/>
            </a:endParaRP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496954" y="1084558"/>
            <a:ext cx="10666346" cy="887118"/>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en-US" u="sng" dirty="0">
                <a:hlinkClick r:id="rId2"/>
              </a:rPr>
              <a:t>Testing</a:t>
            </a:r>
            <a:r>
              <a:rPr lang="en-US" dirty="0"/>
              <a:t> an app is an iterative process. After training your LUIS app, test it with sample utterances to see if the intents and entities are recognized correctly. If they're not, make updates to the LUIS app, train, and test again.</a:t>
            </a:r>
          </a:p>
        </p:txBody>
      </p:sp>
      <p:sp>
        <p:nvSpPr>
          <p:cNvPr id="4" name="TextBox 3">
            <a:extLst>
              <a:ext uri="{FF2B5EF4-FFF2-40B4-BE49-F238E27FC236}">
                <a16:creationId xmlns:a16="http://schemas.microsoft.com/office/drawing/2014/main" id="{32D05073-3B2B-4883-81A7-068AF93044E2}"/>
              </a:ext>
            </a:extLst>
          </p:cNvPr>
          <p:cNvSpPr txBox="1"/>
          <p:nvPr/>
        </p:nvSpPr>
        <p:spPr>
          <a:xfrm>
            <a:off x="496955" y="1979910"/>
            <a:ext cx="10666346" cy="4524315"/>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Test an utterance:</a:t>
            </a:r>
            <a:endParaRPr lang="en-US" b="1"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test utterance should not be exactly the same as any example utterances in the app. The test utterance should include word choice, phrase length, and entity usage you expect for a user.</a:t>
            </a:r>
          </a:p>
          <a:p>
            <a:pPr algn="just"/>
            <a:r>
              <a:rPr lang="en-US" dirty="0">
                <a:latin typeface="Calibri" panose="020F0502020204030204" pitchFamily="34" charset="0"/>
                <a:cs typeface="Calibri" panose="020F0502020204030204" pitchFamily="34" charset="0"/>
              </a:rPr>
              <a:t>Access your app by selecting its name on the My Apps page.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To access the Test slide-out panel, select Test in your application's top panel.</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Train &amp; Test App page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Enter an utterance in the text box and select Enter. You can type as many test utterances as you want in the Test, but only one utterance at a time.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utterance, its top intent, and score are added to the list of utterances under the text box.</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Interactive testing identifies the wrong intent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695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15</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325504" y="223306"/>
            <a:ext cx="10761596" cy="891119"/>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solidFill>
                  <a:srgbClr val="0070C0"/>
                </a:solidFill>
                <a:latin typeface="Calibri" panose="020F0502020204030204" pitchFamily="34" charset="0"/>
                <a:cs typeface="Calibri" panose="020F0502020204030204" pitchFamily="34" charset="0"/>
              </a:rPr>
              <a:t>Publish your active, trained app to a staging or production endpoint</a:t>
            </a: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325504" y="998832"/>
            <a:ext cx="10590146" cy="5268618"/>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endParaRPr lang="en-US" dirty="0"/>
          </a:p>
        </p:txBody>
      </p:sp>
      <p:sp>
        <p:nvSpPr>
          <p:cNvPr id="2" name="Rectangle 1">
            <a:extLst>
              <a:ext uri="{FF2B5EF4-FFF2-40B4-BE49-F238E27FC236}">
                <a16:creationId xmlns:a16="http://schemas.microsoft.com/office/drawing/2014/main" id="{DCA5D153-2255-440B-BFDD-7277679847D8}"/>
              </a:ext>
            </a:extLst>
          </p:cNvPr>
          <p:cNvSpPr/>
          <p:nvPr/>
        </p:nvSpPr>
        <p:spPr>
          <a:xfrm>
            <a:off x="325504" y="1036932"/>
            <a:ext cx="10675871" cy="5078313"/>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To publish to the endpoint, select Publish in the top, right panel.</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Publish button in top, right nav bar.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Select your settings for the published prediction endpoint, then select Publish.</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Select publish settings then select Publish button.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Publishing slots: Select the correct slot when the pop-up window displays-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Staging</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Production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By using both publishing slots, this allows you to have two different versions of your app available at the published endpoints or the same version on two different endpoints.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Publishing regions:</a:t>
            </a:r>
          </a:p>
          <a:p>
            <a:r>
              <a:rPr lang="en-US" dirty="0">
                <a:latin typeface="Calibri" panose="020F0502020204030204" pitchFamily="34" charset="0"/>
                <a:cs typeface="Calibri" panose="020F0502020204030204" pitchFamily="34" charset="0"/>
              </a:rPr>
              <a:t>The app is published to all regions associated with the LUIS prediction endpoint resources added in the LUIS portal from the Manage -&gt; Azure Resources page.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example, for an app created on www.luis.ai, if you create a LUIS resource in two regions, </a:t>
            </a:r>
            <a:r>
              <a:rPr lang="en-US" dirty="0" err="1">
                <a:latin typeface="Calibri" panose="020F0502020204030204" pitchFamily="34" charset="0"/>
                <a:cs typeface="Calibri" panose="020F0502020204030204" pitchFamily="34" charset="0"/>
              </a:rPr>
              <a:t>westus</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eastus</a:t>
            </a:r>
            <a:r>
              <a:rPr lang="en-US" dirty="0">
                <a:latin typeface="Calibri" panose="020F0502020204030204" pitchFamily="34" charset="0"/>
                <a:cs typeface="Calibri" panose="020F0502020204030204" pitchFamily="34" charset="0"/>
              </a:rPr>
              <a:t>, and add these to the app as resources, the app is published in both regions. For more information about LUIS regions.</a:t>
            </a:r>
          </a:p>
        </p:txBody>
      </p:sp>
    </p:spTree>
    <p:extLst>
      <p:ext uri="{BB962C8B-B14F-4D97-AF65-F5344CB8AC3E}">
        <p14:creationId xmlns:p14="http://schemas.microsoft.com/office/powerpoint/2010/main" val="39939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16</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3771900" y="2833156"/>
            <a:ext cx="3752850" cy="1481669"/>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4703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2</a:t>
            </a:fld>
            <a:endParaRPr lang="en-US" dirty="0"/>
          </a:p>
        </p:txBody>
      </p:sp>
      <p:sp>
        <p:nvSpPr>
          <p:cNvPr id="5" name="Title 2">
            <a:extLst>
              <a:ext uri="{FF2B5EF4-FFF2-40B4-BE49-F238E27FC236}">
                <a16:creationId xmlns:a16="http://schemas.microsoft.com/office/drawing/2014/main" id="{3E719C07-7AAC-440A-95CB-9F0DA1863DB2}"/>
              </a:ext>
            </a:extLst>
          </p:cNvPr>
          <p:cNvSpPr txBox="1">
            <a:spLocks/>
          </p:cNvSpPr>
          <p:nvPr/>
        </p:nvSpPr>
        <p:spPr>
          <a:xfrm>
            <a:off x="488950" y="458788"/>
            <a:ext cx="9826625" cy="561975"/>
          </a:xfrm>
          <a:prstGeom prst="rect">
            <a:avLst/>
          </a:prstGeom>
        </p:spPr>
        <p:txBody>
          <a:bodyPr>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dirty="0">
                <a:solidFill>
                  <a:srgbClr val="0070C0"/>
                </a:solidFill>
                <a:latin typeface="Calibri" panose="020F0502020204030204" pitchFamily="34" charset="0"/>
                <a:cs typeface="Calibri" panose="020F0502020204030204" pitchFamily="34" charset="0"/>
              </a:rPr>
              <a:t>Build LUIS App</a:t>
            </a:r>
          </a:p>
        </p:txBody>
      </p:sp>
      <p:sp>
        <p:nvSpPr>
          <p:cNvPr id="10" name="Content Placeholder 2">
            <a:extLst>
              <a:ext uri="{FF2B5EF4-FFF2-40B4-BE49-F238E27FC236}">
                <a16:creationId xmlns:a16="http://schemas.microsoft.com/office/drawing/2014/main" id="{9E258612-6E20-46EA-AA3E-E02BBF27AFD0}"/>
              </a:ext>
            </a:extLst>
          </p:cNvPr>
          <p:cNvSpPr txBox="1">
            <a:spLocks/>
          </p:cNvSpPr>
          <p:nvPr/>
        </p:nvSpPr>
        <p:spPr>
          <a:xfrm>
            <a:off x="595122" y="1562100"/>
            <a:ext cx="8595360" cy="435133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en-US" sz="2000" dirty="0">
                <a:latin typeface="Calibri" panose="020F0502020204030204" pitchFamily="34" charset="0"/>
                <a:cs typeface="Calibri" panose="020F0502020204030204" pitchFamily="34" charset="0"/>
              </a:rPr>
              <a:t>In this tutorial, you will learn how to:</a:t>
            </a:r>
          </a:p>
          <a:p>
            <a:pPr algn="just"/>
            <a:r>
              <a:rPr lang="en-US" sz="2000" dirty="0">
                <a:latin typeface="Calibri" panose="020F0502020204030204" pitchFamily="34" charset="0"/>
                <a:cs typeface="Calibri" panose="020F0502020204030204" pitchFamily="34" charset="0"/>
              </a:rPr>
              <a:t>Create a new app</a:t>
            </a:r>
          </a:p>
          <a:p>
            <a:pPr algn="just"/>
            <a:r>
              <a:rPr lang="en-US" sz="2000" dirty="0">
                <a:latin typeface="Calibri" panose="020F0502020204030204" pitchFamily="34" charset="0"/>
                <a:cs typeface="Calibri" panose="020F0502020204030204" pitchFamily="34" charset="0"/>
              </a:rPr>
              <a:t>Create intents</a:t>
            </a:r>
          </a:p>
          <a:p>
            <a:pPr algn="just"/>
            <a:r>
              <a:rPr lang="en-US" sz="2000" dirty="0">
                <a:latin typeface="Calibri" panose="020F0502020204030204" pitchFamily="34" charset="0"/>
                <a:cs typeface="Calibri" panose="020F0502020204030204" pitchFamily="34" charset="0"/>
              </a:rPr>
              <a:t>Add example utterances</a:t>
            </a:r>
          </a:p>
          <a:p>
            <a:pPr algn="just"/>
            <a:r>
              <a:rPr lang="en-US" sz="2000" dirty="0">
                <a:latin typeface="Calibri" panose="020F0502020204030204" pitchFamily="34" charset="0"/>
                <a:cs typeface="Calibri" panose="020F0502020204030204" pitchFamily="34" charset="0"/>
              </a:rPr>
              <a:t>Train app</a:t>
            </a:r>
          </a:p>
          <a:p>
            <a:pPr algn="just"/>
            <a:r>
              <a:rPr lang="en-US" sz="2000" dirty="0">
                <a:latin typeface="Calibri" panose="020F0502020204030204" pitchFamily="34" charset="0"/>
                <a:cs typeface="Calibri" panose="020F0502020204030204" pitchFamily="34" charset="0"/>
              </a:rPr>
              <a:t>Publish app</a:t>
            </a:r>
          </a:p>
          <a:p>
            <a:pPr algn="just"/>
            <a:r>
              <a:rPr lang="en-US" sz="2000" dirty="0">
                <a:latin typeface="Calibri" panose="020F0502020204030204" pitchFamily="34" charset="0"/>
                <a:cs typeface="Calibri" panose="020F0502020204030204" pitchFamily="34" charset="0"/>
              </a:rPr>
              <a:t>Get intent prediction from endpoint</a:t>
            </a:r>
          </a:p>
        </p:txBody>
      </p:sp>
    </p:spTree>
    <p:extLst>
      <p:ext uri="{BB962C8B-B14F-4D97-AF65-F5344CB8AC3E}">
        <p14:creationId xmlns:p14="http://schemas.microsoft.com/office/powerpoint/2010/main" val="20489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AA653-F1B9-4125-96F1-14EDF2BB029E}"/>
              </a:ext>
            </a:extLst>
          </p:cNvPr>
          <p:cNvSpPr>
            <a:spLocks noGrp="1"/>
          </p:cNvSpPr>
          <p:nvPr>
            <p:ph idx="1"/>
          </p:nvPr>
        </p:nvSpPr>
        <p:spPr>
          <a:xfrm>
            <a:off x="557021" y="1457325"/>
            <a:ext cx="10406253" cy="2771775"/>
          </a:xfrm>
        </p:spPr>
        <p:txBody>
          <a:bodyPr>
            <a:normAutofit/>
          </a:bodyPr>
          <a:lstStyle/>
          <a:p>
            <a:pPr algn="just"/>
            <a:r>
              <a:rPr lang="en-US" sz="2000" dirty="0">
                <a:latin typeface="Calibri" panose="020F0502020204030204" pitchFamily="34" charset="0"/>
                <a:cs typeface="Calibri" panose="020F0502020204030204" pitchFamily="34" charset="0"/>
              </a:rPr>
              <a:t>A Microsoft Cognitive service that provides developers a easy way to create language models to allow applications to understand user commands.</a:t>
            </a:r>
          </a:p>
          <a:p>
            <a:pPr algn="just"/>
            <a:r>
              <a:rPr lang="en-US" sz="2000" dirty="0">
                <a:latin typeface="Calibri" panose="020F0502020204030204" pitchFamily="34" charset="0"/>
                <a:cs typeface="Calibri" panose="020F0502020204030204" pitchFamily="34" charset="0"/>
              </a:rPr>
              <a:t>Create your own LU model</a:t>
            </a:r>
          </a:p>
          <a:p>
            <a:pPr lvl="1" algn="just"/>
            <a:r>
              <a:rPr lang="en-US" sz="1800" dirty="0">
                <a:solidFill>
                  <a:schemeClr val="tx1"/>
                </a:solidFill>
                <a:latin typeface="Calibri" panose="020F0502020204030204" pitchFamily="34" charset="0"/>
                <a:cs typeface="Calibri" panose="020F0502020204030204" pitchFamily="34" charset="0"/>
              </a:rPr>
              <a:t>Train by providing examples</a:t>
            </a:r>
          </a:p>
          <a:p>
            <a:pPr lvl="2" algn="just"/>
            <a:r>
              <a:rPr lang="en-US" sz="1600" dirty="0">
                <a:solidFill>
                  <a:schemeClr val="tx1"/>
                </a:solidFill>
                <a:latin typeface="Calibri" panose="020F0502020204030204" pitchFamily="34" charset="0"/>
                <a:cs typeface="Calibri" panose="020F0502020204030204" pitchFamily="34" charset="0"/>
              </a:rPr>
              <a:t>Deploy to an HTTP endpoint</a:t>
            </a:r>
          </a:p>
          <a:p>
            <a:pPr lvl="3" algn="just"/>
            <a:r>
              <a:rPr lang="en-US" sz="1600" dirty="0">
                <a:solidFill>
                  <a:schemeClr val="tx1"/>
                </a:solidFill>
                <a:latin typeface="Calibri" panose="020F0502020204030204" pitchFamily="34" charset="0"/>
                <a:cs typeface="Calibri" panose="020F0502020204030204" pitchFamily="34" charset="0"/>
              </a:rPr>
              <a:t>Maintain model with ease</a:t>
            </a:r>
          </a:p>
        </p:txBody>
      </p:sp>
      <p:sp>
        <p:nvSpPr>
          <p:cNvPr id="4" name="Title 2">
            <a:extLst>
              <a:ext uri="{FF2B5EF4-FFF2-40B4-BE49-F238E27FC236}">
                <a16:creationId xmlns:a16="http://schemas.microsoft.com/office/drawing/2014/main" id="{3B9A80AE-C558-4F05-83CD-AB1DB047B203}"/>
              </a:ext>
            </a:extLst>
          </p:cNvPr>
          <p:cNvSpPr>
            <a:spLocks noGrp="1"/>
          </p:cNvSpPr>
          <p:nvPr>
            <p:ph type="title"/>
          </p:nvPr>
        </p:nvSpPr>
        <p:spPr>
          <a:xfrm>
            <a:off x="450850" y="342899"/>
            <a:ext cx="10102850" cy="609601"/>
          </a:xfrm>
        </p:spPr>
        <p:txBody>
          <a:bodyPr>
            <a:noAutofit/>
          </a:bodyPr>
          <a:lstStyle/>
          <a:p>
            <a:r>
              <a:rPr lang="en-US" sz="3200" dirty="0">
                <a:solidFill>
                  <a:srgbClr val="0070C0"/>
                </a:solidFill>
                <a:latin typeface="Calibri" panose="020F0502020204030204" pitchFamily="34" charset="0"/>
                <a:cs typeface="Calibri" panose="020F0502020204030204" pitchFamily="34" charset="0"/>
              </a:rPr>
              <a:t>Language </a:t>
            </a:r>
            <a:r>
              <a:rPr lang="en-US" sz="2800" dirty="0">
                <a:solidFill>
                  <a:srgbClr val="0070C0"/>
                </a:solidFill>
                <a:latin typeface="Calibri" panose="020F0502020204030204" pitchFamily="34" charset="0"/>
                <a:cs typeface="Calibri" panose="020F0502020204030204" pitchFamily="34" charset="0"/>
              </a:rPr>
              <a:t>Understanding</a:t>
            </a:r>
            <a:endParaRPr lang="en-US" sz="3200" noProof="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00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40CCF-10FF-43FE-B7D4-A634DBF10E26}"/>
              </a:ext>
            </a:extLst>
          </p:cNvPr>
          <p:cNvSpPr>
            <a:spLocks noGrp="1"/>
          </p:cNvSpPr>
          <p:nvPr>
            <p:ph idx="1"/>
          </p:nvPr>
        </p:nvSpPr>
        <p:spPr>
          <a:xfrm>
            <a:off x="614172" y="1485900"/>
            <a:ext cx="8595360" cy="4351337"/>
          </a:xfrm>
        </p:spPr>
        <p:txBody>
          <a:bodyPr>
            <a:normAutofit/>
          </a:bodyPr>
          <a:lstStyle/>
          <a:p>
            <a:pPr lvl="0"/>
            <a:r>
              <a:rPr lang="en-US" sz="2000" dirty="0">
                <a:latin typeface="Calibri" panose="020F0502020204030204" pitchFamily="34" charset="0"/>
                <a:cs typeface="Calibri" panose="020F0502020204030204" pitchFamily="34" charset="0"/>
              </a:rPr>
              <a:t>LUIS: Language understanding Intelligent Service.</a:t>
            </a:r>
          </a:p>
          <a:p>
            <a:pPr lvl="0"/>
            <a:r>
              <a:rPr lang="en-US" sz="2000" dirty="0">
                <a:latin typeface="Calibri" panose="020F0502020204030204" pitchFamily="34" charset="0"/>
                <a:cs typeface="Calibri" panose="020F0502020204030204" pitchFamily="34" charset="0"/>
              </a:rPr>
              <a:t>Built on interactive Machine Learning (Microsoft Research).</a:t>
            </a:r>
          </a:p>
          <a:p>
            <a:pPr lvl="0"/>
            <a:r>
              <a:rPr lang="en-US" sz="2000" dirty="0">
                <a:latin typeface="Calibri" panose="020F0502020204030204" pitchFamily="34" charset="0"/>
                <a:cs typeface="Calibri" panose="020F0502020204030204" pitchFamily="34" charset="0"/>
              </a:rPr>
              <a:t>Uses- Language model, training examples to parse natural spoken language.</a:t>
            </a:r>
          </a:p>
          <a:p>
            <a:pPr lvl="0"/>
            <a:r>
              <a:rPr lang="en-US" sz="2000" dirty="0">
                <a:latin typeface="Calibri" panose="020F0502020204030204" pitchFamily="34" charset="0"/>
                <a:cs typeface="Calibri" panose="020F0502020204030204" pitchFamily="34" charset="0"/>
              </a:rPr>
              <a:t>LUIS app is published as a REST API endpoint.</a:t>
            </a:r>
          </a:p>
          <a:p>
            <a:pPr lvl="0"/>
            <a:r>
              <a:rPr lang="en-US" sz="2000" dirty="0">
                <a:latin typeface="Calibri" panose="020F0502020204030204" pitchFamily="34" charset="0"/>
                <a:cs typeface="Calibri" panose="020F0502020204030204" pitchFamily="34" charset="0"/>
              </a:rPr>
              <a:t>Accepts text String(user input).</a:t>
            </a:r>
          </a:p>
          <a:p>
            <a:pPr lvl="0"/>
            <a:r>
              <a:rPr lang="en-US" sz="2000" dirty="0">
                <a:latin typeface="Calibri" panose="020F0502020204030204" pitchFamily="34" charset="0"/>
                <a:cs typeface="Calibri" panose="020F0502020204030204" pitchFamily="34" charset="0"/>
              </a:rPr>
              <a:t>Returns only the parts the developer needs to interact with user.</a:t>
            </a:r>
          </a:p>
        </p:txBody>
      </p:sp>
      <p:sp>
        <p:nvSpPr>
          <p:cNvPr id="4" name="Title 2">
            <a:extLst>
              <a:ext uri="{FF2B5EF4-FFF2-40B4-BE49-F238E27FC236}">
                <a16:creationId xmlns:a16="http://schemas.microsoft.com/office/drawing/2014/main" id="{FD1EAE3C-9981-4FE9-8B75-A6A0383DCD28}"/>
              </a:ext>
            </a:extLst>
          </p:cNvPr>
          <p:cNvSpPr>
            <a:spLocks noGrp="1"/>
          </p:cNvSpPr>
          <p:nvPr>
            <p:ph type="title"/>
          </p:nvPr>
        </p:nvSpPr>
        <p:spPr>
          <a:xfrm>
            <a:off x="488950" y="458788"/>
            <a:ext cx="9826625" cy="561975"/>
          </a:xfrm>
        </p:spPr>
        <p:txBody>
          <a:bodyPr>
            <a:noAutofit/>
          </a:bodyPr>
          <a:lstStyle/>
          <a:p>
            <a:r>
              <a:rPr lang="en-US" sz="2800" dirty="0">
                <a:solidFill>
                  <a:srgbClr val="0070C0"/>
                </a:solidFill>
                <a:latin typeface="Calibri" panose="020F0502020204030204" pitchFamily="34" charset="0"/>
                <a:cs typeface="Calibri" panose="020F0502020204030204" pitchFamily="34" charset="0"/>
              </a:rPr>
              <a:t>Preface</a:t>
            </a:r>
          </a:p>
        </p:txBody>
      </p:sp>
    </p:spTree>
    <p:extLst>
      <p:ext uri="{BB962C8B-B14F-4D97-AF65-F5344CB8AC3E}">
        <p14:creationId xmlns:p14="http://schemas.microsoft.com/office/powerpoint/2010/main" val="190748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5</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2868679" y="3023656"/>
            <a:ext cx="7766936" cy="1646302"/>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What user Say?</a:t>
            </a: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4554604" y="3846807"/>
            <a:ext cx="2522471" cy="420393"/>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What LUIS returns?</a:t>
            </a:r>
          </a:p>
        </p:txBody>
      </p:sp>
    </p:spTree>
    <p:extLst>
      <p:ext uri="{BB962C8B-B14F-4D97-AF65-F5344CB8AC3E}">
        <p14:creationId xmlns:p14="http://schemas.microsoft.com/office/powerpoint/2010/main" val="183893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6</a:t>
            </a:fld>
            <a:endParaRPr lang="en-US" dirty="0"/>
          </a:p>
        </p:txBody>
      </p:sp>
      <p:sp>
        <p:nvSpPr>
          <p:cNvPr id="7" name="Rectangle 6">
            <a:extLst>
              <a:ext uri="{FF2B5EF4-FFF2-40B4-BE49-F238E27FC236}">
                <a16:creationId xmlns:a16="http://schemas.microsoft.com/office/drawing/2014/main" id="{7638811F-9334-4FAE-A48E-9178DAF52850}"/>
              </a:ext>
            </a:extLst>
          </p:cNvPr>
          <p:cNvSpPr/>
          <p:nvPr/>
        </p:nvSpPr>
        <p:spPr>
          <a:xfrm>
            <a:off x="1000125" y="2690336"/>
            <a:ext cx="8982075" cy="1477328"/>
          </a:xfrm>
          <a:prstGeom prst="rect">
            <a:avLst/>
          </a:prstGeom>
        </p:spPr>
        <p:txBody>
          <a:bodyPr wrap="square">
            <a:spAutoFit/>
          </a:bodyPr>
          <a:lstStyle/>
          <a:p>
            <a:pPr algn="ctr"/>
            <a:r>
              <a:rPr lang="en-US" b="1" dirty="0">
                <a:solidFill>
                  <a:srgbClr val="000000"/>
                </a:solidFill>
                <a:latin typeface="Segoe UI" panose="020B0502040204020203" pitchFamily="34" charset="0"/>
              </a:rPr>
              <a:t>What the user says (utterances)</a:t>
            </a:r>
          </a:p>
          <a:p>
            <a:pPr algn="ctr"/>
            <a:r>
              <a:rPr lang="en-US" b="1" dirty="0">
                <a:solidFill>
                  <a:srgbClr val="000000"/>
                </a:solidFill>
                <a:latin typeface="Segoe UI" panose="020B0502040204020203" pitchFamily="34" charset="0"/>
                <a:hlinkClick r:id="rId2"/>
              </a:rPr>
              <a:t>Book me a flight to Cairo</a:t>
            </a:r>
          </a:p>
          <a:p>
            <a:pPr algn="ctr"/>
            <a:r>
              <a:rPr lang="en-US" b="1" dirty="0">
                <a:solidFill>
                  <a:srgbClr val="000000"/>
                </a:solidFill>
                <a:latin typeface="Segoe UI" panose="020B0502040204020203" pitchFamily="34" charset="0"/>
                <a:hlinkClick r:id="rId2"/>
              </a:rPr>
              <a:t>Order me 2 pizzas</a:t>
            </a:r>
          </a:p>
          <a:p>
            <a:pPr algn="ctr"/>
            <a:r>
              <a:rPr lang="en-US" b="1" dirty="0">
                <a:solidFill>
                  <a:srgbClr val="000000"/>
                </a:solidFill>
                <a:latin typeface="Segoe UI" panose="020B0502040204020203" pitchFamily="34" charset="0"/>
                <a:hlinkClick r:id="rId2"/>
              </a:rPr>
              <a:t>Remind me to call my dad tomorrow</a:t>
            </a:r>
          </a:p>
          <a:p>
            <a:pPr algn="ctr"/>
            <a:r>
              <a:rPr lang="en-US" b="1" dirty="0">
                <a:solidFill>
                  <a:srgbClr val="000000"/>
                </a:solidFill>
                <a:latin typeface="Segoe UI" panose="020B0502040204020203" pitchFamily="34" charset="0"/>
                <a:hlinkClick r:id="rId2"/>
              </a:rPr>
              <a:t>Where is the nearest club?</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1220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7</a:t>
            </a:fld>
            <a:endParaRPr lang="en-US" dirty="0"/>
          </a:p>
        </p:txBody>
      </p:sp>
      <p:sp>
        <p:nvSpPr>
          <p:cNvPr id="4" name="Rectangle 3">
            <a:extLst>
              <a:ext uri="{FF2B5EF4-FFF2-40B4-BE49-F238E27FC236}">
                <a16:creationId xmlns:a16="http://schemas.microsoft.com/office/drawing/2014/main" id="{71D02A0D-5ED0-410C-B785-5E7ABFF57633}"/>
              </a:ext>
            </a:extLst>
          </p:cNvPr>
          <p:cNvSpPr/>
          <p:nvPr/>
        </p:nvSpPr>
        <p:spPr>
          <a:xfrm>
            <a:off x="3048000" y="197346"/>
            <a:ext cx="6096000" cy="6463308"/>
          </a:xfrm>
          <a:prstGeom prst="rect">
            <a:avLst/>
          </a:prstGeom>
        </p:spPr>
        <p:txBody>
          <a:bodyPr>
            <a:spAutoFit/>
          </a:bodyPr>
          <a:lstStyle/>
          <a:p>
            <a:r>
              <a:rPr lang="en-US" dirty="0"/>
              <a:t>{</a:t>
            </a:r>
          </a:p>
          <a:p>
            <a:r>
              <a:rPr lang="en-US" dirty="0"/>
              <a:t>   "query": "Book me a flight to Cairo",</a:t>
            </a:r>
          </a:p>
          <a:p>
            <a:r>
              <a:rPr lang="en-US" dirty="0"/>
              <a:t>   "</a:t>
            </a:r>
            <a:r>
              <a:rPr lang="en-US" dirty="0" err="1"/>
              <a:t>topScoringIntent</a:t>
            </a:r>
            <a:r>
              <a:rPr lang="en-US" dirty="0"/>
              <a:t>": {</a:t>
            </a:r>
          </a:p>
          <a:p>
            <a:r>
              <a:rPr lang="en-US" dirty="0"/>
              <a:t>       "intent": "</a:t>
            </a:r>
            <a:r>
              <a:rPr lang="en-US" dirty="0" err="1"/>
              <a:t>BookFlight</a:t>
            </a:r>
            <a:r>
              <a:rPr lang="en-US" dirty="0"/>
              <a:t>",</a:t>
            </a:r>
          </a:p>
          <a:p>
            <a:r>
              <a:rPr lang="en-US" dirty="0"/>
              <a:t>       "score": 0.9887482</a:t>
            </a:r>
          </a:p>
          <a:p>
            <a:r>
              <a:rPr lang="en-US" dirty="0"/>
              <a:t>   },</a:t>
            </a:r>
          </a:p>
          <a:p>
            <a:r>
              <a:rPr lang="en-US" dirty="0"/>
              <a:t>   "intents": [</a:t>
            </a:r>
          </a:p>
          <a:p>
            <a:r>
              <a:rPr lang="en-US" dirty="0"/>
              <a:t>       {</a:t>
            </a:r>
          </a:p>
          <a:p>
            <a:r>
              <a:rPr lang="en-US" dirty="0"/>
              <a:t>           "intent": "</a:t>
            </a:r>
            <a:r>
              <a:rPr lang="en-US" dirty="0" err="1"/>
              <a:t>BookFlight</a:t>
            </a:r>
            <a:r>
              <a:rPr lang="en-US" dirty="0"/>
              <a:t>",</a:t>
            </a:r>
          </a:p>
          <a:p>
            <a:r>
              <a:rPr lang="en-US" dirty="0"/>
              <a:t>           "score": 0.9887482</a:t>
            </a:r>
          </a:p>
          <a:p>
            <a:r>
              <a:rPr lang="en-US" dirty="0"/>
              <a:t>       },</a:t>
            </a:r>
          </a:p>
          <a:p>
            <a:r>
              <a:rPr lang="en-US" dirty="0"/>
              <a:t>       {</a:t>
            </a:r>
          </a:p>
          <a:p>
            <a:r>
              <a:rPr lang="en-US" dirty="0"/>
              <a:t>           "intent": "None",</a:t>
            </a:r>
          </a:p>
          <a:p>
            <a:r>
              <a:rPr lang="en-US" dirty="0"/>
              <a:t>           "score": 0.04272597</a:t>
            </a:r>
          </a:p>
          <a:p>
            <a:r>
              <a:rPr lang="en-US" dirty="0"/>
              <a:t>       },</a:t>
            </a:r>
          </a:p>
          <a:p>
            <a:r>
              <a:rPr lang="en-US" dirty="0"/>
              <a:t>       {</a:t>
            </a:r>
          </a:p>
          <a:p>
            <a:r>
              <a:rPr lang="en-US" dirty="0"/>
              <a:t>           "intent": "</a:t>
            </a:r>
            <a:r>
              <a:rPr lang="en-US" dirty="0" err="1"/>
              <a:t>LocationFinder</a:t>
            </a:r>
            <a:r>
              <a:rPr lang="en-US" dirty="0"/>
              <a:t>",</a:t>
            </a:r>
          </a:p>
          <a:p>
            <a:r>
              <a:rPr lang="en-US" dirty="0"/>
              <a:t>           "score": 0.0125702191</a:t>
            </a:r>
          </a:p>
          <a:p>
            <a:r>
              <a:rPr lang="en-US" dirty="0"/>
              <a:t>       },</a:t>
            </a:r>
          </a:p>
          <a:p>
            <a:r>
              <a:rPr lang="en-US" dirty="0"/>
              <a:t>       {</a:t>
            </a:r>
          </a:p>
          <a:p>
            <a:r>
              <a:rPr lang="en-US" dirty="0"/>
              <a:t>           "intent": "Reminder",</a:t>
            </a:r>
          </a:p>
          <a:p>
            <a:r>
              <a:rPr lang="en-US" dirty="0"/>
              <a:t>           "score": 0.00375502417</a:t>
            </a:r>
          </a:p>
          <a:p>
            <a:r>
              <a:rPr lang="en-US" dirty="0"/>
              <a:t>       }</a:t>
            </a:r>
          </a:p>
        </p:txBody>
      </p:sp>
    </p:spTree>
    <p:extLst>
      <p:ext uri="{BB962C8B-B14F-4D97-AF65-F5344CB8AC3E}">
        <p14:creationId xmlns:p14="http://schemas.microsoft.com/office/powerpoint/2010/main" val="8888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469900" y="1265241"/>
            <a:ext cx="9348787" cy="4633910"/>
          </a:xfrm>
        </p:spPr>
        <p:txBody>
          <a:bodyPr>
            <a:normAutofit/>
          </a:bodyPr>
          <a:lstStyle/>
          <a:p>
            <a:r>
              <a:rPr lang="en-US" sz="2000" dirty="0">
                <a:latin typeface="Calibri" panose="020F0502020204030204" pitchFamily="34" charset="0"/>
                <a:cs typeface="Calibri" panose="020F0502020204030204" pitchFamily="34" charset="0"/>
              </a:rPr>
              <a:t>L</a:t>
            </a:r>
            <a:r>
              <a:rPr lang="en-US" sz="2000" noProof="0" dirty="0" err="1">
                <a:latin typeface="Calibri" panose="020F0502020204030204" pitchFamily="34" charset="0"/>
                <a:cs typeface="Calibri" panose="020F0502020204030204" pitchFamily="34" charset="0"/>
              </a:rPr>
              <a:t>anguage</a:t>
            </a:r>
            <a:r>
              <a:rPr lang="en-US" sz="2000" noProof="0" dirty="0">
                <a:latin typeface="Calibri" panose="020F0502020204030204" pitchFamily="34" charset="0"/>
                <a:cs typeface="Calibri" panose="020F0502020204030204" pitchFamily="34" charset="0"/>
              </a:rPr>
              <a:t> Models are specific to your app.	</a:t>
            </a:r>
          </a:p>
          <a:p>
            <a:r>
              <a:rPr lang="en-US" sz="2000" dirty="0">
                <a:latin typeface="Calibri" panose="020F0502020204030204" pitchFamily="34" charset="0"/>
                <a:cs typeface="Calibri" panose="020F0502020204030204" pitchFamily="34" charset="0"/>
              </a:rPr>
              <a:t>F</a:t>
            </a:r>
            <a:r>
              <a:rPr lang="en-US" sz="2000" noProof="0" dirty="0" err="1">
                <a:latin typeface="Calibri" panose="020F0502020204030204" pitchFamily="34" charset="0"/>
                <a:cs typeface="Calibri" panose="020F0502020204030204" pitchFamily="34" charset="0"/>
              </a:rPr>
              <a:t>orm</a:t>
            </a:r>
            <a:r>
              <a:rPr lang="en-US" sz="2000" noProof="0" dirty="0">
                <a:latin typeface="Calibri" panose="020F0502020204030204" pitchFamily="34" charset="0"/>
                <a:cs typeface="Calibri" panose="020F0502020204030204" pitchFamily="34" charset="0"/>
              </a:rPr>
              <a:t> the basis of what user means.	</a:t>
            </a:r>
          </a:p>
          <a:p>
            <a:r>
              <a:rPr lang="en-US" sz="2000" dirty="0">
                <a:latin typeface="Calibri" panose="020F0502020204030204" pitchFamily="34" charset="0"/>
                <a:cs typeface="Calibri" panose="020F0502020204030204" pitchFamily="34" charset="0"/>
              </a:rPr>
              <a:t>Core parts of language model-</a:t>
            </a:r>
            <a:r>
              <a:rPr lang="en-US" sz="2000" noProof="0" dirty="0">
                <a:latin typeface="Calibri" panose="020F0502020204030204" pitchFamily="34" charset="0"/>
                <a:cs typeface="Calibri" panose="020F0502020204030204" pitchFamily="34" charset="0"/>
              </a:rPr>
              <a:t>	</a:t>
            </a:r>
          </a:p>
          <a:p>
            <a:pPr lvl="1"/>
            <a:r>
              <a:rPr lang="en-US" sz="2000" noProof="0" dirty="0">
                <a:latin typeface="Calibri" panose="020F0502020204030204" pitchFamily="34" charset="0"/>
                <a:cs typeface="Calibri" panose="020F0502020204030204" pitchFamily="34" charset="0"/>
              </a:rPr>
              <a:t>Add intents: “Buy Car”	</a:t>
            </a:r>
          </a:p>
          <a:p>
            <a:pPr lvl="1"/>
            <a:r>
              <a:rPr lang="en-US" sz="2000" dirty="0">
                <a:latin typeface="Calibri" panose="020F0502020204030204" pitchFamily="34" charset="0"/>
                <a:cs typeface="Calibri" panose="020F0502020204030204" pitchFamily="34" charset="0"/>
              </a:rPr>
              <a:t>Add utterances: “I want to buy Mercedes” </a:t>
            </a:r>
            <a:r>
              <a:rPr lang="en-US" sz="2000" noProof="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Add entities: “Mercedes, swift etc.”</a:t>
            </a:r>
            <a:endParaRPr lang="en-US" sz="2000" noProof="0" dirty="0">
              <a:latin typeface="Calibri" panose="020F0502020204030204" pitchFamily="34" charset="0"/>
              <a:cs typeface="Calibri" panose="020F0502020204030204" pitchFamily="34" charset="0"/>
            </a:endParaRPr>
          </a:p>
        </p:txBody>
      </p:sp>
      <p:sp>
        <p:nvSpPr>
          <p:cNvPr id="15" name="Title 14"/>
          <p:cNvSpPr>
            <a:spLocks noGrp="1"/>
          </p:cNvSpPr>
          <p:nvPr>
            <p:ph type="title"/>
          </p:nvPr>
        </p:nvSpPr>
        <p:spPr>
          <a:xfrm>
            <a:off x="469900" y="402586"/>
            <a:ext cx="11252200" cy="698501"/>
          </a:xfrm>
        </p:spPr>
        <p:txBody>
          <a:bodyPr/>
          <a:lstStyle/>
          <a:p>
            <a:r>
              <a:rPr lang="en-US" sz="2800" dirty="0">
                <a:solidFill>
                  <a:srgbClr val="0070C0"/>
                </a:solidFill>
                <a:latin typeface="Calibri" panose="020F0502020204030204" pitchFamily="34" charset="0"/>
                <a:cs typeface="Calibri" panose="020F0502020204030204" pitchFamily="34" charset="0"/>
              </a:rPr>
              <a:t>Language Model</a:t>
            </a:r>
            <a:endParaRPr lang="en-US" sz="2800" noProof="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71008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BDF9E0-6043-4C7A-BD00-9F448E03318B}"/>
              </a:ext>
            </a:extLst>
          </p:cNvPr>
          <p:cNvSpPr>
            <a:spLocks noGrp="1"/>
          </p:cNvSpPr>
          <p:nvPr>
            <p:ph type="sldNum" sz="quarter" idx="12"/>
          </p:nvPr>
        </p:nvSpPr>
        <p:spPr/>
        <p:txBody>
          <a:bodyPr>
            <a:normAutofit lnSpcReduction="10000"/>
          </a:bodyPr>
          <a:lstStyle/>
          <a:p>
            <a:fld id="{D57F1E4F-1CFF-5643-939E-217C01CDF565}" type="slidenum">
              <a:rPr lang="en-US" smtClean="0"/>
              <a:pPr/>
              <a:t>9</a:t>
            </a:fld>
            <a:endParaRPr lang="en-US" dirty="0"/>
          </a:p>
        </p:txBody>
      </p:sp>
      <p:sp>
        <p:nvSpPr>
          <p:cNvPr id="5" name="Title 1">
            <a:extLst>
              <a:ext uri="{FF2B5EF4-FFF2-40B4-BE49-F238E27FC236}">
                <a16:creationId xmlns:a16="http://schemas.microsoft.com/office/drawing/2014/main" id="{C2B0BE1F-62E9-4162-811D-34A3BFEC980A}"/>
              </a:ext>
            </a:extLst>
          </p:cNvPr>
          <p:cNvSpPr txBox="1">
            <a:spLocks/>
          </p:cNvSpPr>
          <p:nvPr/>
        </p:nvSpPr>
        <p:spPr>
          <a:xfrm>
            <a:off x="525529" y="577024"/>
            <a:ext cx="9389996" cy="404051"/>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dirty="0">
                <a:solidFill>
                  <a:srgbClr val="0070C0"/>
                </a:solidFill>
                <a:latin typeface="Calibri" panose="020F0502020204030204" pitchFamily="34" charset="0"/>
                <a:cs typeface="Calibri" panose="020F0502020204030204" pitchFamily="34" charset="0"/>
              </a:rPr>
              <a:t>Intents In Your LUIS App</a:t>
            </a:r>
          </a:p>
        </p:txBody>
      </p:sp>
      <p:sp>
        <p:nvSpPr>
          <p:cNvPr id="6" name="Subtitle 2">
            <a:extLst>
              <a:ext uri="{FF2B5EF4-FFF2-40B4-BE49-F238E27FC236}">
                <a16:creationId xmlns:a16="http://schemas.microsoft.com/office/drawing/2014/main" id="{91A7108A-EF44-45C7-8A23-69568741C685}"/>
              </a:ext>
            </a:extLst>
          </p:cNvPr>
          <p:cNvSpPr txBox="1">
            <a:spLocks/>
          </p:cNvSpPr>
          <p:nvPr/>
        </p:nvSpPr>
        <p:spPr>
          <a:xfrm>
            <a:off x="697442" y="1488608"/>
            <a:ext cx="3541183" cy="1096899"/>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endParaRPr lang="en-US" dirty="0"/>
          </a:p>
        </p:txBody>
      </p:sp>
      <p:sp>
        <p:nvSpPr>
          <p:cNvPr id="9" name="Rectangle 8">
            <a:extLst>
              <a:ext uri="{FF2B5EF4-FFF2-40B4-BE49-F238E27FC236}">
                <a16:creationId xmlns:a16="http://schemas.microsoft.com/office/drawing/2014/main" id="{ABEDC35C-E3FA-4D4E-83BB-80EFF0A48DD0}"/>
              </a:ext>
            </a:extLst>
          </p:cNvPr>
          <p:cNvSpPr/>
          <p:nvPr/>
        </p:nvSpPr>
        <p:spPr>
          <a:xfrm>
            <a:off x="525529" y="1292845"/>
            <a:ext cx="10171046" cy="1477328"/>
          </a:xfrm>
          <a:prstGeom prst="rect">
            <a:avLst/>
          </a:prstGeom>
        </p:spPr>
        <p:txBody>
          <a:bodyPr wrap="square">
            <a:spAutoFit/>
          </a:bodyPr>
          <a:lstStyle/>
          <a:p>
            <a:pPr algn="just"/>
            <a:r>
              <a:rPr lang="en-US" dirty="0"/>
              <a:t>An intent represents a task or action the user wants to perform. It is a purpose or goal expressed in a user's utterance.</a:t>
            </a:r>
          </a:p>
          <a:p>
            <a:pPr algn="just"/>
            <a:r>
              <a:rPr lang="en-US" dirty="0"/>
              <a:t>Define a set of intents that corresponds to actions users want to take in your application. For example, a travel app defines several intents:</a:t>
            </a:r>
          </a:p>
          <a:p>
            <a:pPr algn="just"/>
            <a:r>
              <a:rPr lang="en-US" dirty="0"/>
              <a:t> </a:t>
            </a:r>
          </a:p>
        </p:txBody>
      </p:sp>
      <p:graphicFrame>
        <p:nvGraphicFramePr>
          <p:cNvPr id="10" name="Table 9">
            <a:extLst>
              <a:ext uri="{FF2B5EF4-FFF2-40B4-BE49-F238E27FC236}">
                <a16:creationId xmlns:a16="http://schemas.microsoft.com/office/drawing/2014/main" id="{D441D9F5-F860-420B-AF2A-515FFCAA2968}"/>
              </a:ext>
            </a:extLst>
          </p:cNvPr>
          <p:cNvGraphicFramePr>
            <a:graphicFrameLocks noGrp="1"/>
          </p:cNvGraphicFramePr>
          <p:nvPr>
            <p:extLst>
              <p:ext uri="{D42A27DB-BD31-4B8C-83A1-F6EECF244321}">
                <p14:modId xmlns:p14="http://schemas.microsoft.com/office/powerpoint/2010/main" val="1509352544"/>
              </p:ext>
            </p:extLst>
          </p:nvPr>
        </p:nvGraphicFramePr>
        <p:xfrm>
          <a:off x="591935" y="2781269"/>
          <a:ext cx="10104640" cy="3800505"/>
        </p:xfrm>
        <a:graphic>
          <a:graphicData uri="http://schemas.openxmlformats.org/drawingml/2006/table">
            <a:tbl>
              <a:tblPr/>
              <a:tblGrid>
                <a:gridCol w="5052320">
                  <a:extLst>
                    <a:ext uri="{9D8B030D-6E8A-4147-A177-3AD203B41FA5}">
                      <a16:colId xmlns:a16="http://schemas.microsoft.com/office/drawing/2014/main" val="956572261"/>
                    </a:ext>
                  </a:extLst>
                </a:gridCol>
                <a:gridCol w="5052320">
                  <a:extLst>
                    <a:ext uri="{9D8B030D-6E8A-4147-A177-3AD203B41FA5}">
                      <a16:colId xmlns:a16="http://schemas.microsoft.com/office/drawing/2014/main" val="2685009146"/>
                    </a:ext>
                  </a:extLst>
                </a:gridCol>
              </a:tblGrid>
              <a:tr h="326105">
                <a:tc>
                  <a:txBody>
                    <a:bodyPr/>
                    <a:lstStyle/>
                    <a:p>
                      <a:pPr algn="l" fontAlgn="b"/>
                      <a:r>
                        <a:rPr lang="en-US" sz="1600">
                          <a:effectLst/>
                        </a:rPr>
                        <a:t>Travel app intents</a:t>
                      </a:r>
                    </a:p>
                  </a:txBody>
                  <a:tcPr marL="58802" marR="58802" marT="29401" marB="29401" anchor="b">
                    <a:lnL w="12700" cap="flat" cmpd="sng" algn="ctr">
                      <a:solidFill>
                        <a:srgbClr val="C0D50F"/>
                      </a:solidFill>
                      <a:prstDash val="solid"/>
                      <a:round/>
                      <a:headEnd type="none" w="med" len="med"/>
                      <a:tailEnd type="none" w="med" len="med"/>
                    </a:lnL>
                    <a:lnR w="12700" cap="flat" cmpd="sng" algn="ctr">
                      <a:solidFill>
                        <a:srgbClr val="C0D90F"/>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b"/>
                      <a:r>
                        <a:rPr lang="en-US" sz="1600" dirty="0">
                          <a:effectLst/>
                        </a:rPr>
                        <a:t>Example utterances</a:t>
                      </a:r>
                    </a:p>
                  </a:txBody>
                  <a:tcPr marL="58802" marR="58802" marT="29401" marB="29401" anchor="b">
                    <a:lnL w="12700" cap="flat" cmpd="sng" algn="ctr">
                      <a:solidFill>
                        <a:srgbClr val="C0D90F"/>
                      </a:solidFill>
                      <a:prstDash val="solid"/>
                      <a:round/>
                      <a:headEnd type="none" w="med" len="med"/>
                      <a:tailEnd type="none" w="med" len="med"/>
                    </a:lnL>
                    <a:lnR w="12700" cap="flat" cmpd="sng" algn="ctr">
                      <a:solidFill>
                        <a:srgbClr val="C0D90F"/>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55960669"/>
                  </a:ext>
                </a:extLst>
              </a:tr>
              <a:tr h="1168924">
                <a:tc>
                  <a:txBody>
                    <a:bodyPr/>
                    <a:lstStyle/>
                    <a:p>
                      <a:pPr algn="l" fontAlgn="t"/>
                      <a:r>
                        <a:rPr lang="en-US" sz="1600">
                          <a:effectLst/>
                        </a:rPr>
                        <a:t>BookFlight</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600" dirty="0">
                          <a:effectLst/>
                        </a:rPr>
                        <a:t>"Book me a flight to Rio next week"</a:t>
                      </a:r>
                      <a:br>
                        <a:rPr lang="en-US" sz="1600" dirty="0">
                          <a:effectLst/>
                        </a:rPr>
                      </a:br>
                      <a:r>
                        <a:rPr lang="en-US" sz="1600" dirty="0">
                          <a:effectLst/>
                        </a:rPr>
                        <a:t>"Fly me to Rio on the 24th"</a:t>
                      </a:r>
                      <a:br>
                        <a:rPr lang="en-US" sz="1600" dirty="0">
                          <a:effectLst/>
                        </a:rPr>
                      </a:br>
                      <a:r>
                        <a:rPr lang="en-US" sz="1600" dirty="0">
                          <a:effectLst/>
                        </a:rPr>
                        <a:t>"I need a plane ticket next Sunday to Rio de Janeiro"</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07952666"/>
                  </a:ext>
                </a:extLst>
              </a:tr>
              <a:tr h="810447">
                <a:tc>
                  <a:txBody>
                    <a:bodyPr/>
                    <a:lstStyle/>
                    <a:p>
                      <a:pPr algn="l" fontAlgn="t"/>
                      <a:r>
                        <a:rPr lang="en-US" sz="1600" dirty="0">
                          <a:effectLst/>
                        </a:rPr>
                        <a:t>Greeting</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600">
                          <a:effectLst/>
                        </a:rPr>
                        <a:t>"Hi"</a:t>
                      </a:r>
                      <a:br>
                        <a:rPr lang="en-US" sz="1600">
                          <a:effectLst/>
                        </a:rPr>
                      </a:br>
                      <a:r>
                        <a:rPr lang="en-US" sz="1600">
                          <a:effectLst/>
                        </a:rPr>
                        <a:t>"Hello"</a:t>
                      </a:r>
                      <a:br>
                        <a:rPr lang="en-US" sz="1600">
                          <a:effectLst/>
                        </a:rPr>
                      </a:br>
                      <a:r>
                        <a:rPr lang="en-US" sz="1600">
                          <a:effectLst/>
                        </a:rPr>
                        <a:t>"Good morning"</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65849928"/>
                  </a:ext>
                </a:extLst>
              </a:tr>
              <a:tr h="887985">
                <a:tc>
                  <a:txBody>
                    <a:bodyPr/>
                    <a:lstStyle/>
                    <a:p>
                      <a:pPr algn="l" fontAlgn="t"/>
                      <a:r>
                        <a:rPr lang="en-US" sz="1600">
                          <a:effectLst/>
                        </a:rPr>
                        <a:t>CheckWeather</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600">
                          <a:effectLst/>
                        </a:rPr>
                        <a:t>"What's the weather like in Boston?"</a:t>
                      </a:r>
                      <a:br>
                        <a:rPr lang="en-US" sz="1600">
                          <a:effectLst/>
                        </a:rPr>
                      </a:br>
                      <a:r>
                        <a:rPr lang="en-US" sz="1600">
                          <a:effectLst/>
                        </a:rPr>
                        <a:t>"Show me the forecast for this weekend"</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24613200"/>
                  </a:ext>
                </a:extLst>
              </a:tr>
              <a:tr h="607044">
                <a:tc>
                  <a:txBody>
                    <a:bodyPr/>
                    <a:lstStyle/>
                    <a:p>
                      <a:pPr algn="l" fontAlgn="t"/>
                      <a:r>
                        <a:rPr lang="en-US" sz="1600">
                          <a:effectLst/>
                        </a:rPr>
                        <a:t>None</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sz="1600" dirty="0">
                          <a:effectLst/>
                        </a:rPr>
                        <a:t>"Get me a cookie recipe"</a:t>
                      </a:r>
                      <a:br>
                        <a:rPr lang="en-US" sz="1600" dirty="0">
                          <a:effectLst/>
                        </a:rPr>
                      </a:br>
                      <a:r>
                        <a:rPr lang="en-US" sz="1600" dirty="0">
                          <a:effectLst/>
                        </a:rPr>
                        <a:t>"Did the Lakers win?"</a:t>
                      </a:r>
                    </a:p>
                  </a:txBody>
                  <a:tcPr marL="58802" marR="58802" marT="29401" marB="294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30299809"/>
                  </a:ext>
                </a:extLst>
              </a:tr>
            </a:tbl>
          </a:graphicData>
        </a:graphic>
      </p:graphicFrame>
    </p:spTree>
    <p:extLst>
      <p:ext uri="{BB962C8B-B14F-4D97-AF65-F5344CB8AC3E}">
        <p14:creationId xmlns:p14="http://schemas.microsoft.com/office/powerpoint/2010/main" val="1361570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79</TotalTime>
  <Words>901</Words>
  <Application>Microsoft Office PowerPoint</Application>
  <PresentationFormat>Widescreen</PresentationFormat>
  <Paragraphs>147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Segoe UI</vt:lpstr>
      <vt:lpstr>Wingdings 2</vt:lpstr>
      <vt:lpstr>View</vt:lpstr>
      <vt:lpstr>PowerPoint Presentation</vt:lpstr>
      <vt:lpstr>PowerPoint Presentation</vt:lpstr>
      <vt:lpstr>Language Understanding</vt:lpstr>
      <vt:lpstr>Preface</vt:lpstr>
      <vt:lpstr>PowerPoint Presentation</vt:lpstr>
      <vt:lpstr>PowerPoint Presentation</vt:lpstr>
      <vt:lpstr>PowerPoint Presentation</vt:lpstr>
      <vt:lpstr>Language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Shrivastava, Rishi</dc:creator>
  <cp:lastModifiedBy>Wadhera, Deepansha</cp:lastModifiedBy>
  <cp:revision>10</cp:revision>
  <dcterms:created xsi:type="dcterms:W3CDTF">2020-02-19T10:22:20Z</dcterms:created>
  <dcterms:modified xsi:type="dcterms:W3CDTF">2020-02-19T11:42:57Z</dcterms:modified>
</cp:coreProperties>
</file>