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7" r:id="rId5"/>
    <p:sldId id="260" r:id="rId6"/>
    <p:sldId id="268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6631" y="5801280"/>
            <a:ext cx="1156168" cy="46823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Deepanshi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2" name="Picture 8" descr="Making Use of Student Performance Data, Student Ownership is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629024"/>
            <a:ext cx="9621010" cy="623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165" y="4146061"/>
            <a:ext cx="4326634" cy="165521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analysis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968" y="7179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Age vs average </a:t>
            </a:r>
            <a:r>
              <a:rPr lang="en-US" dirty="0" smtClean="0"/>
              <a:t>marks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Grades decrease with age... but we notice that in the twenties it increases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Travel time vs grade </a:t>
            </a:r>
            <a:r>
              <a:rPr lang="en-US" dirty="0" smtClean="0"/>
              <a:t>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yes ,the less travel time, the higher the demand for exam scores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Mother and father </a:t>
            </a:r>
            <a:r>
              <a:rPr lang="en-US" dirty="0" smtClean="0"/>
              <a:t>education </a:t>
            </a:r>
            <a:r>
              <a:rPr lang="en-US" dirty="0"/>
              <a:t>effect students grade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yes , the more parents learn, the higher the student's </a:t>
            </a:r>
            <a:r>
              <a:rPr lang="en-US" dirty="0" smtClean="0"/>
              <a:t>grades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09" y="873145"/>
            <a:ext cx="4042988" cy="261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" y="4325887"/>
            <a:ext cx="3800854" cy="214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92" t="2726" r="2304"/>
          <a:stretch/>
        </p:blipFill>
        <p:spPr>
          <a:xfrm>
            <a:off x="4736593" y="3831336"/>
            <a:ext cx="7525512" cy="28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104" y="1761667"/>
            <a:ext cx="9387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Students who study more score better on tests and quizzes and their failure rate decreases</a:t>
            </a:r>
            <a:r>
              <a:rPr lang="en-US" dirty="0" smtClean="0">
                <a:solidFill>
                  <a:srgbClr val="000000"/>
                </a:solidFill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more students want to enroll in higher education, the higher their average score in exams.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higher the student's score in the first, second period grade and final grade , the higher the student's average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notice in all exams that the scores of the students of School </a:t>
            </a:r>
            <a:r>
              <a:rPr lang="en-US" dirty="0" err="1"/>
              <a:t>Gp</a:t>
            </a:r>
            <a:r>
              <a:rPr lang="en-US" dirty="0"/>
              <a:t> are more than those of School MS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109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Performance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438" y="1579802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Linear Regression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38" y="2258568"/>
            <a:ext cx="11072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algorithms are machine learning techniques for predicting continuous numerical values. They are </a:t>
            </a:r>
            <a:endParaRPr lang="en-US" dirty="0" smtClean="0"/>
          </a:p>
          <a:p>
            <a:r>
              <a:rPr lang="en-US" dirty="0" smtClean="0"/>
              <a:t>supervised </a:t>
            </a:r>
            <a:r>
              <a:rPr lang="en-US" dirty="0"/>
              <a:t>learning tasks which means they require labelled training examples</a:t>
            </a:r>
            <a:r>
              <a:rPr lang="en-US" dirty="0" smtClean="0"/>
              <a:t>.</a:t>
            </a:r>
          </a:p>
          <a:p>
            <a:r>
              <a:rPr lang="en-US" dirty="0"/>
              <a:t>Linear regression attempts to fit a straight </a:t>
            </a:r>
            <a:r>
              <a:rPr lang="en-US" b="1" i="1" dirty="0"/>
              <a:t>hyperplane</a:t>
            </a:r>
            <a:r>
              <a:rPr lang="en-US" dirty="0"/>
              <a:t> to your dataset that is closest to all data points. It is most </a:t>
            </a:r>
            <a:endParaRPr lang="en-US" dirty="0" smtClean="0"/>
          </a:p>
          <a:p>
            <a:r>
              <a:rPr lang="en-US" dirty="0" smtClean="0"/>
              <a:t>suitable </a:t>
            </a:r>
            <a:r>
              <a:rPr lang="en-US" dirty="0"/>
              <a:t>when there are </a:t>
            </a:r>
            <a:r>
              <a:rPr lang="en-US" b="1" i="1" dirty="0"/>
              <a:t>linear relationships</a:t>
            </a:r>
            <a:r>
              <a:rPr lang="en-US" dirty="0"/>
              <a:t> between the variables in the dataset.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9224" y="3978643"/>
            <a:ext cx="6197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to compute and can be updated easily with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easy to understand and </a:t>
            </a:r>
            <a:r>
              <a:rPr lang="en-US" dirty="0" smtClean="0"/>
              <a:t>explain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Unable to learn complex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capture </a:t>
            </a:r>
            <a:r>
              <a:rPr lang="en-US" b="1" i="1" dirty="0"/>
              <a:t>non-linear relationships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Linear Regression in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79" y="3584448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Splitting dataset and training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67" y="1673053"/>
            <a:ext cx="6577017" cy="1986037"/>
          </a:xfrm>
          <a:prstGeom prst="rect">
            <a:avLst/>
          </a:prstGeom>
        </p:spPr>
      </p:pic>
      <p:pic>
        <p:nvPicPr>
          <p:cNvPr id="2050" name="Picture 2" descr="Train and Test datasets in Machine Learning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8" y="3659090"/>
            <a:ext cx="5844931" cy="18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66" y="5766516"/>
            <a:ext cx="4354325" cy="8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Evaluating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438" y="1758462"/>
            <a:ext cx="815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score</a:t>
            </a:r>
          </a:p>
          <a:p>
            <a:endParaRPr lang="en-US" dirty="0"/>
          </a:p>
          <a:p>
            <a:r>
              <a:rPr lang="en-US" dirty="0" smtClean="0"/>
              <a:t>Mean square error</a:t>
            </a:r>
          </a:p>
          <a:p>
            <a:endParaRPr lang="en-US" dirty="0"/>
          </a:p>
          <a:p>
            <a:r>
              <a:rPr lang="en-US" dirty="0" smtClean="0"/>
              <a:t>R2score</a:t>
            </a:r>
          </a:p>
          <a:p>
            <a:endParaRPr lang="en-US" dirty="0"/>
          </a:p>
          <a:p>
            <a:r>
              <a:rPr lang="en-US" dirty="0" smtClean="0"/>
              <a:t>Residual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19" y="1665598"/>
            <a:ext cx="45910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576"/>
          <a:stretch/>
        </p:blipFill>
        <p:spPr>
          <a:xfrm>
            <a:off x="4607619" y="2774125"/>
            <a:ext cx="6950435" cy="1093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38" y="4255540"/>
            <a:ext cx="3048000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74" y="4255540"/>
            <a:ext cx="3998595" cy="24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6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2724912"/>
            <a:ext cx="391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schemeClr val="accent4"/>
                </a:solidFill>
              </a:rPr>
              <a:t>Thank you!!</a:t>
            </a:r>
            <a:endParaRPr lang="en-IN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8" y="702156"/>
            <a:ext cx="11029616" cy="722198"/>
          </a:xfrm>
        </p:spPr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38" y="1583319"/>
            <a:ext cx="51499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school - student's school </a:t>
            </a:r>
            <a:r>
              <a:rPr lang="en-US" sz="1200" dirty="0" smtClean="0"/>
              <a:t>('GP</a:t>
            </a:r>
            <a:r>
              <a:rPr lang="en-US" sz="1200" dirty="0"/>
              <a:t>' </a:t>
            </a:r>
            <a:r>
              <a:rPr lang="en-US" sz="1200" dirty="0" smtClean="0"/>
              <a:t> </a:t>
            </a:r>
            <a:r>
              <a:rPr lang="en-US" sz="1200" dirty="0"/>
              <a:t>or </a:t>
            </a:r>
            <a:r>
              <a:rPr lang="en-US" sz="1200" dirty="0" smtClean="0"/>
              <a:t>'MS')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sex - student's sex </a:t>
            </a:r>
            <a:r>
              <a:rPr lang="en-US" sz="1200" dirty="0" smtClean="0"/>
              <a:t>('F’ or </a:t>
            </a:r>
            <a:r>
              <a:rPr lang="en-US" sz="1200" dirty="0"/>
              <a:t>'M</a:t>
            </a:r>
            <a:r>
              <a:rPr lang="en-US" sz="1200" dirty="0" smtClean="0"/>
              <a:t>')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  <a:r>
              <a:rPr lang="en-US" sz="1200" dirty="0" smtClean="0"/>
              <a:t>(15 </a:t>
            </a:r>
            <a:r>
              <a:rPr lang="en-US" sz="1200" dirty="0"/>
              <a:t>to 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address - </a:t>
            </a:r>
            <a:r>
              <a:rPr lang="en-US" sz="1200" dirty="0" smtClean="0"/>
              <a:t>'U</a:t>
            </a:r>
            <a:r>
              <a:rPr lang="en-US" sz="1200" dirty="0"/>
              <a:t>' - urban or 'R' - </a:t>
            </a:r>
            <a:r>
              <a:rPr lang="en-US" sz="1200" dirty="0" smtClean="0"/>
              <a:t>rural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famsize</a:t>
            </a:r>
            <a:r>
              <a:rPr lang="en-US" sz="1200" dirty="0"/>
              <a:t> - family size </a:t>
            </a:r>
            <a:r>
              <a:rPr lang="en-US" sz="1200" dirty="0" smtClean="0"/>
              <a:t>'LE3</a:t>
            </a:r>
            <a:r>
              <a:rPr lang="en-US" sz="1200" dirty="0"/>
              <a:t>' - less or equal to 3 or 'GT3' - greater than </a:t>
            </a:r>
            <a:r>
              <a:rPr lang="en-US" sz="1200" dirty="0" smtClean="0"/>
              <a:t>3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Pstatus</a:t>
            </a:r>
            <a:r>
              <a:rPr lang="en-US" sz="1200" dirty="0"/>
              <a:t> - parent's cohabitation status (binary: 'T' - living together or 'A' - apart)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Medu</a:t>
            </a:r>
            <a:r>
              <a:rPr lang="en-US" sz="1200" dirty="0"/>
              <a:t> - mother's </a:t>
            </a:r>
            <a:r>
              <a:rPr lang="en-US" sz="1200" dirty="0" smtClean="0"/>
              <a:t>education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Fedu</a:t>
            </a:r>
            <a:r>
              <a:rPr lang="en-US" sz="1200" dirty="0"/>
              <a:t> - father's education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Mjob</a:t>
            </a:r>
            <a:r>
              <a:rPr lang="en-US" sz="1200" dirty="0" smtClean="0"/>
              <a:t> </a:t>
            </a:r>
            <a:r>
              <a:rPr lang="en-US" sz="1200" dirty="0"/>
              <a:t>- mother's job (nominal: 'teacher', 'health' care related, civil </a:t>
            </a:r>
            <a:r>
              <a:rPr lang="en-US" sz="1200" dirty="0" smtClean="0"/>
              <a:t>'services, </a:t>
            </a:r>
            <a:r>
              <a:rPr lang="en-US" sz="1200" dirty="0"/>
              <a:t>'</a:t>
            </a:r>
            <a:r>
              <a:rPr lang="en-US" sz="1200" dirty="0" err="1"/>
              <a:t>at_home</a:t>
            </a:r>
            <a:r>
              <a:rPr lang="en-US" sz="1200" dirty="0"/>
              <a:t>' or 'other')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Fjob</a:t>
            </a:r>
            <a:r>
              <a:rPr lang="en-US" sz="1200" dirty="0"/>
              <a:t> - father's job (nominal: 'teacher', 'health' care related, civil </a:t>
            </a:r>
            <a:r>
              <a:rPr lang="en-US" sz="1200" dirty="0" smtClean="0"/>
              <a:t>'services‘,'</a:t>
            </a:r>
            <a:r>
              <a:rPr lang="en-US" sz="1200" dirty="0" err="1" smtClean="0"/>
              <a:t>at_home</a:t>
            </a:r>
            <a:r>
              <a:rPr lang="en-US" sz="1200" dirty="0"/>
              <a:t>' or 'other')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reason - reason to choose this school (nominal: close to 'home', school 'reputation', 'course' preference or 'other')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guardian - student's guardian (nominal: 'mother', 'father' or 'other')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traveltime</a:t>
            </a:r>
            <a:r>
              <a:rPr lang="en-US" sz="1200" dirty="0"/>
              <a:t> - home to school travel time (numeric: 1 - &lt;15 min., 2 - 15 to 30 min., 3 - 30 min. to 1 hour, or 4 - &gt;1 hour)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studytime</a:t>
            </a:r>
            <a:r>
              <a:rPr lang="en-US" sz="1200" dirty="0"/>
              <a:t> - weekly study time (numeric: 1 - &lt;2 hours, 2 - 2 to 5 hours, 3 - 5 to 10 hours, or 4 - &gt;10 hours)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failures - number of past class failures (numeric: n if 1&lt;=n&lt;3, else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schoolsup</a:t>
            </a:r>
            <a:r>
              <a:rPr lang="en-US" sz="1200" dirty="0"/>
              <a:t> - extra educational support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famsup</a:t>
            </a:r>
            <a:r>
              <a:rPr lang="en-US" sz="1200" dirty="0"/>
              <a:t> - family educational support (binary: yes or no)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3246" y="1583319"/>
            <a:ext cx="5321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paid - extra paid classes within the course subject (Math or Portuguese) (binary: yes or no)¶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activities - extra-curricular activities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nursery - attended nursery school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higher - wants to take higher education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internet - Internet access at home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romantic - with a romantic relationship (binary: yes or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famrel</a:t>
            </a:r>
            <a:r>
              <a:rPr lang="en-US" sz="1200" dirty="0"/>
              <a:t> - quality of family relationships (numeric: from 1 - very bad to 5 - excellent)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freetime</a:t>
            </a:r>
            <a:r>
              <a:rPr lang="en-US" sz="1200" dirty="0"/>
              <a:t> - free time after school (numeric: from 1 - very low to 5 -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goout</a:t>
            </a:r>
            <a:r>
              <a:rPr lang="en-US" sz="1200" dirty="0"/>
              <a:t> - going out with friends (numeric: from 1 - very low to 5 -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Dalc</a:t>
            </a:r>
            <a:r>
              <a:rPr lang="en-US" sz="1200" dirty="0"/>
              <a:t> - workday alcohol consumption (numeric: from 1 - very low to 5 -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Walc</a:t>
            </a:r>
            <a:r>
              <a:rPr lang="en-US" sz="1200" dirty="0"/>
              <a:t> - weekend alcohol consumption (numeric: from 1 - very low to 5 - very high)¶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health - current health status (numeric: from 1 - very bad to 5 - very good)¶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absences - number of school absences (numeric: from 0 to 93) these grades are related with the course subject, </a:t>
            </a:r>
            <a:r>
              <a:rPr lang="en-US" sz="1200" dirty="0" err="1"/>
              <a:t>portuguese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G1 - first period grade (numeric: from 0 to 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G2 - second period grade (numeric: from 0 to 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G3 - final grade (numeric: from 0 to 20, output target)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38" y="1424354"/>
            <a:ext cx="482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Reading data using pandas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Checking size, rows and columns of dataset.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2308784"/>
            <a:ext cx="3505200" cy="1571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3" y="4376545"/>
            <a:ext cx="11553825" cy="1962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16" y="2308784"/>
            <a:ext cx="6707318" cy="1571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0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824" y="719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Checking datatypes of each </a:t>
            </a:r>
            <a:r>
              <a:rPr lang="en-US" dirty="0" smtClean="0"/>
              <a:t>column.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unique column variables and their </a:t>
            </a:r>
            <a:r>
              <a:rPr lang="en-US" dirty="0" err="1" smtClean="0"/>
              <a:t>value_numbers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Adding a new column of average </a:t>
            </a:r>
            <a:r>
              <a:rPr lang="en-US" dirty="0" smtClean="0"/>
              <a:t>marks.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1" y="2118069"/>
            <a:ext cx="3025521" cy="254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9286"/>
          <a:stretch/>
        </p:blipFill>
        <p:spPr>
          <a:xfrm>
            <a:off x="3840480" y="2118069"/>
            <a:ext cx="4022789" cy="2570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235" y="2118069"/>
            <a:ext cx="3722942" cy="2548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167" y="4862085"/>
            <a:ext cx="10134600" cy="1877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0808208" y="5367528"/>
            <a:ext cx="804672" cy="137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438" y="1586583"/>
            <a:ext cx="104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Checking for missing values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Checking for outliers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Finding IQR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857" y="702156"/>
            <a:ext cx="2415335" cy="2226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4" y="2097445"/>
            <a:ext cx="3542149" cy="966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45" y="3025661"/>
            <a:ext cx="10794909" cy="3832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20" y="737782"/>
            <a:ext cx="5362575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6" y="737782"/>
            <a:ext cx="3845624" cy="1356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20" y="2194560"/>
            <a:ext cx="9734360" cy="4562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20" y="765214"/>
            <a:ext cx="536257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6" y="765214"/>
            <a:ext cx="3845624" cy="1356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20" y="2221992"/>
            <a:ext cx="9734360" cy="4562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9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438" y="1572768"/>
            <a:ext cx="104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Describe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Visualizing correlation</a:t>
            </a: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 txBox="1">
            <a:spLocks/>
          </p:cNvSpPr>
          <p:nvPr/>
        </p:nvSpPr>
        <p:spPr>
          <a:xfrm>
            <a:off x="528438" y="702156"/>
            <a:ext cx="11029616" cy="722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" y="2345802"/>
            <a:ext cx="5170605" cy="237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83" y="615199"/>
            <a:ext cx="6561317" cy="6142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4" y="5061769"/>
            <a:ext cx="5205993" cy="8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248" y="7582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Visualize whole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9" y="1268730"/>
            <a:ext cx="2325147" cy="2393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91"/>
          <a:stretch/>
        </p:blipFill>
        <p:spPr>
          <a:xfrm>
            <a:off x="3344037" y="1316736"/>
            <a:ext cx="2288667" cy="2247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37" y="1170311"/>
            <a:ext cx="2178146" cy="2393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950" y="1269799"/>
            <a:ext cx="2320481" cy="2341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13" y="3816218"/>
            <a:ext cx="2540887" cy="2630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4036" y="3867469"/>
            <a:ext cx="2586879" cy="2489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44" y="3867469"/>
            <a:ext cx="2554193" cy="2798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596" y="3867469"/>
            <a:ext cx="2457372" cy="2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392" y="1107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Sex vs Average </a:t>
            </a:r>
            <a:r>
              <a:rPr lang="en-US" dirty="0" smtClean="0"/>
              <a:t>marks – No effect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age affect final grades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seems to be no clear relation of age or gender with final </a:t>
            </a:r>
            <a:r>
              <a:rPr lang="en-US" dirty="0" smtClean="0"/>
              <a:t>grade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Parent status vs </a:t>
            </a:r>
            <a:r>
              <a:rPr lang="en-US" dirty="0" smtClean="0"/>
              <a:t>Average marks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" y="3543917"/>
            <a:ext cx="3767313" cy="3126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41" y="3532908"/>
            <a:ext cx="4281478" cy="3258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2" y="576733"/>
            <a:ext cx="3342011" cy="2641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878" y="3422467"/>
            <a:ext cx="3531489" cy="33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856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Franklin Gothic Demi</vt:lpstr>
      <vt:lpstr>Inter</vt:lpstr>
      <vt:lpstr>Wingdings 2</vt:lpstr>
      <vt:lpstr>DividendVTI</vt:lpstr>
      <vt:lpstr>Student  performance analysis</vt:lpstr>
      <vt:lpstr>Understanding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2023-03-21T15:10:43Z</dcterms:created>
  <dcterms:modified xsi:type="dcterms:W3CDTF">2023-03-23T10:52:16Z</dcterms:modified>
</cp:coreProperties>
</file>