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5403E0-DBA2-472D-B42A-28A8DA74AA83}">
  <a:tblStyle styleId="{BB5403E0-DBA2-472D-B42A-28A8DA74AA8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p:cViewPr varScale="1">
        <p:scale>
          <a:sx n="139" d="100"/>
          <a:sy n="139" d="100"/>
        </p:scale>
        <p:origin x="84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49b1f21fec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49b1f21fe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49e542a77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49e542a7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49e542a77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49e542a77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49e542a77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49e542a77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49e542a7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49e542a7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49e542a77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49e542a77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49e542a77f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49e542a77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12779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00754B"/>
              </a:buClr>
              <a:buSzPts val="5200"/>
              <a:buNone/>
              <a:defRPr sz="5200" b="1">
                <a:solidFill>
                  <a:srgbClr val="00754B"/>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3675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3" name="Google Shape;13;p2"/>
          <p:cNvSpPr/>
          <p:nvPr/>
        </p:nvSpPr>
        <p:spPr>
          <a:xfrm>
            <a:off x="-75" y="4172200"/>
            <a:ext cx="9144000" cy="971400"/>
          </a:xfrm>
          <a:prstGeom prst="rect">
            <a:avLst/>
          </a:prstGeom>
          <a:solidFill>
            <a:srgbClr val="00754B"/>
          </a:solidFill>
          <a:ln w="9525" cap="flat" cmpd="sng">
            <a:solidFill>
              <a:srgbClr val="0075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14;p2"/>
          <p:cNvPicPr preferRelativeResize="0"/>
          <p:nvPr/>
        </p:nvPicPr>
        <p:blipFill>
          <a:blip r:embed="rId2">
            <a:alphaModFix/>
          </a:blip>
          <a:stretch>
            <a:fillRect/>
          </a:stretch>
        </p:blipFill>
        <p:spPr>
          <a:xfrm>
            <a:off x="7402675" y="4338418"/>
            <a:ext cx="1618475" cy="660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21" name="Google Shape;21;p4"/>
          <p:cNvPicPr preferRelativeResize="0"/>
          <p:nvPr/>
        </p:nvPicPr>
        <p:blipFill>
          <a:blip r:embed="rId2">
            <a:alphaModFix/>
          </a:blip>
          <a:stretch>
            <a:fillRect/>
          </a:stretch>
        </p:blipFill>
        <p:spPr>
          <a:xfrm>
            <a:off x="8543075" y="4838625"/>
            <a:ext cx="501600" cy="2030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1F1F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0754B"/>
              </a:buClr>
              <a:buSzPts val="2800"/>
              <a:buFont typeface="Georgia"/>
              <a:buNone/>
              <a:defRPr sz="2800" b="1">
                <a:solidFill>
                  <a:srgbClr val="00754B"/>
                </a:solidFill>
                <a:latin typeface="Georgia"/>
                <a:ea typeface="Georgia"/>
                <a:cs typeface="Georgia"/>
                <a:sym typeface="Georgia"/>
              </a:defRPr>
            </a:lvl1pPr>
            <a:lvl2pPr lvl="1">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2pPr>
            <a:lvl3pPr lvl="2">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3pPr>
            <a:lvl4pPr lvl="3">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4pPr>
            <a:lvl5pPr lvl="4">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5pPr>
            <a:lvl6pPr lvl="5">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6pPr>
            <a:lvl7pPr lvl="6">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7pPr>
            <a:lvl8pPr lvl="7">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8pPr>
            <a:lvl9pPr lvl="8">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1pPr>
            <a:lvl2pPr marL="914400" lvl="1"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2pPr>
            <a:lvl3pPr marL="1371600" lvl="2"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3pPr>
            <a:lvl4pPr marL="1828800" lvl="3"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4pPr>
            <a:lvl5pPr marL="2286000" lvl="4"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5pPr>
            <a:lvl6pPr marL="2743200" lvl="5"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6pPr>
            <a:lvl7pPr marL="3200400" lvl="6"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7pPr>
            <a:lvl8pPr marL="3657600" lvl="7"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8pPr>
            <a:lvl9pPr marL="4114800" lvl="8"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www.bcg.com/publications/2013/innovation-strategic-planning-building-new-boxes"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87900" y="2140100"/>
            <a:ext cx="51432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7080">
                <a:solidFill>
                  <a:srgbClr val="1A7A56"/>
                </a:solidFill>
                <a:latin typeface="Times New Roman"/>
                <a:ea typeface="Times New Roman"/>
                <a:cs typeface="Times New Roman"/>
                <a:sym typeface="Times New Roman"/>
              </a:rPr>
              <a:t>Building new boxes</a:t>
            </a:r>
            <a:endParaRPr sz="7080">
              <a:solidFill>
                <a:srgbClr val="1A7A56"/>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3365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78571"/>
              <a:buFont typeface="Arial"/>
              <a:buNone/>
            </a:pPr>
            <a:r>
              <a:rPr lang="en-GB"/>
              <a:t>We are going to discuss effective brainstorming. Start by reviewing this article on the BCG website:</a:t>
            </a:r>
            <a:endParaRPr sz="1400" b="0">
              <a:solidFill>
                <a:srgbClr val="000000"/>
              </a:solidFill>
            </a:endParaRPr>
          </a:p>
        </p:txBody>
      </p:sp>
      <p:grpSp>
        <p:nvGrpSpPr>
          <p:cNvPr id="62" name="Google Shape;62;p14"/>
          <p:cNvGrpSpPr/>
          <p:nvPr/>
        </p:nvGrpSpPr>
        <p:grpSpPr>
          <a:xfrm>
            <a:off x="3043776" y="230500"/>
            <a:ext cx="6100226" cy="4577524"/>
            <a:chOff x="3357568" y="1322523"/>
            <a:chExt cx="4532114" cy="3400835"/>
          </a:xfrm>
        </p:grpSpPr>
        <p:pic>
          <p:nvPicPr>
            <p:cNvPr id="63" name="Google Shape;63;p14"/>
            <p:cNvPicPr preferRelativeResize="0"/>
            <p:nvPr/>
          </p:nvPicPr>
          <p:blipFill rotWithShape="1">
            <a:blip r:embed="rId3">
              <a:alphaModFix/>
            </a:blip>
            <a:srcRect r="20873"/>
            <a:stretch/>
          </p:blipFill>
          <p:spPr>
            <a:xfrm>
              <a:off x="3357568" y="1322523"/>
              <a:ext cx="4532114" cy="3400835"/>
            </a:xfrm>
            <a:prstGeom prst="rect">
              <a:avLst/>
            </a:prstGeom>
            <a:noFill/>
            <a:ln>
              <a:noFill/>
            </a:ln>
          </p:spPr>
        </p:pic>
        <p:pic>
          <p:nvPicPr>
            <p:cNvPr id="64" name="Google Shape;64;p14"/>
            <p:cNvPicPr preferRelativeResize="0"/>
            <p:nvPr/>
          </p:nvPicPr>
          <p:blipFill rotWithShape="1">
            <a:blip r:embed="rId4">
              <a:alphaModFix/>
            </a:blip>
            <a:srcRect r="11940"/>
            <a:stretch/>
          </p:blipFill>
          <p:spPr>
            <a:xfrm>
              <a:off x="4019696" y="1523934"/>
              <a:ext cx="3869983" cy="2746656"/>
            </a:xfrm>
            <a:prstGeom prst="rect">
              <a:avLst/>
            </a:prstGeom>
            <a:noFill/>
            <a:ln>
              <a:noFill/>
            </a:ln>
          </p:spPr>
        </p:pic>
      </p:grpSp>
      <p:sp>
        <p:nvSpPr>
          <p:cNvPr id="65" name="Google Shape;65;p14"/>
          <p:cNvSpPr txBox="1"/>
          <p:nvPr/>
        </p:nvSpPr>
        <p:spPr>
          <a:xfrm>
            <a:off x="307500" y="3190250"/>
            <a:ext cx="3306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u="sng">
                <a:solidFill>
                  <a:schemeClr val="hlink"/>
                </a:solidFill>
                <a:latin typeface="Georgia"/>
                <a:ea typeface="Georgia"/>
                <a:cs typeface="Georgia"/>
                <a:sym typeface="Georgia"/>
                <a:hlinkClick r:id="rId5"/>
              </a:rPr>
              <a:t>Building New Boxes: How to Run Brainstorming Sessions That Work</a:t>
            </a:r>
            <a:endParaRPr sz="15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The article offers five suggestions to achieve real, valuable insights from brainstorming</a:t>
            </a:r>
            <a:endParaRPr/>
          </a:p>
          <a:p>
            <a:pPr marL="0" lvl="0" indent="0" algn="l" rtl="0">
              <a:spcBef>
                <a:spcPts val="0"/>
              </a:spcBef>
              <a:spcAft>
                <a:spcPts val="0"/>
              </a:spcAft>
              <a:buClr>
                <a:schemeClr val="dk1"/>
              </a:buClr>
              <a:buSzPct val="85344"/>
              <a:buFont typeface="Arial"/>
              <a:buNone/>
            </a:pPr>
            <a:r>
              <a:rPr lang="en-GB" sz="1288" b="0">
                <a:solidFill>
                  <a:schemeClr val="dk1"/>
                </a:solidFill>
              </a:rPr>
              <a:t>We will focus on three of these in today’s task (as well as the brainstorming itself), highlighted in </a:t>
            </a:r>
            <a:r>
              <a:rPr lang="en-GB" sz="1288" b="0">
                <a:solidFill>
                  <a:schemeClr val="dk1"/>
                </a:solidFill>
                <a:highlight>
                  <a:srgbClr val="D9EAD3"/>
                </a:highlight>
              </a:rPr>
              <a:t>green</a:t>
            </a:r>
            <a:endParaRPr>
              <a:highlight>
                <a:srgbClr val="D9EAD3"/>
              </a:highlight>
            </a:endParaRPr>
          </a:p>
        </p:txBody>
      </p:sp>
      <p:grpSp>
        <p:nvGrpSpPr>
          <p:cNvPr id="71" name="Google Shape;71;p15"/>
          <p:cNvGrpSpPr/>
          <p:nvPr/>
        </p:nvGrpSpPr>
        <p:grpSpPr>
          <a:xfrm>
            <a:off x="0" y="3094625"/>
            <a:ext cx="9144000" cy="2042981"/>
            <a:chOff x="2728163" y="1425773"/>
            <a:chExt cx="4854276" cy="1084558"/>
          </a:xfrm>
        </p:grpSpPr>
        <p:pic>
          <p:nvPicPr>
            <p:cNvPr id="72" name="Google Shape;72;p15"/>
            <p:cNvPicPr preferRelativeResize="0"/>
            <p:nvPr/>
          </p:nvPicPr>
          <p:blipFill rotWithShape="1">
            <a:blip r:embed="rId3">
              <a:alphaModFix/>
            </a:blip>
            <a:srcRect l="7619" r="7627" b="68108"/>
            <a:stretch/>
          </p:blipFill>
          <p:spPr>
            <a:xfrm>
              <a:off x="2728163" y="1425773"/>
              <a:ext cx="4854276" cy="1084555"/>
            </a:xfrm>
            <a:prstGeom prst="rect">
              <a:avLst/>
            </a:prstGeom>
            <a:noFill/>
            <a:ln>
              <a:noFill/>
            </a:ln>
          </p:spPr>
        </p:pic>
        <p:pic>
          <p:nvPicPr>
            <p:cNvPr id="73" name="Google Shape;73;p15"/>
            <p:cNvPicPr preferRelativeResize="0"/>
            <p:nvPr/>
          </p:nvPicPr>
          <p:blipFill rotWithShape="1">
            <a:blip r:embed="rId4">
              <a:alphaModFix/>
            </a:blip>
            <a:srcRect t="14908" b="53139"/>
            <a:stretch/>
          </p:blipFill>
          <p:spPr>
            <a:xfrm>
              <a:off x="2943678" y="1632695"/>
              <a:ext cx="4414807" cy="877635"/>
            </a:xfrm>
            <a:prstGeom prst="rect">
              <a:avLst/>
            </a:prstGeom>
            <a:noFill/>
            <a:ln>
              <a:noFill/>
            </a:ln>
          </p:spPr>
        </p:pic>
      </p:grpSp>
      <p:sp>
        <p:nvSpPr>
          <p:cNvPr id="74" name="Google Shape;74;p15"/>
          <p:cNvSpPr/>
          <p:nvPr/>
        </p:nvSpPr>
        <p:spPr>
          <a:xfrm>
            <a:off x="65700" y="3082150"/>
            <a:ext cx="9019800" cy="2067900"/>
          </a:xfrm>
          <a:prstGeom prst="rect">
            <a:avLst/>
          </a:prstGeom>
          <a:solidFill>
            <a:srgbClr val="EEEEEE">
              <a:alpha val="7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5" name="Google Shape;75;p15"/>
          <p:cNvPicPr preferRelativeResize="0"/>
          <p:nvPr/>
        </p:nvPicPr>
        <p:blipFill>
          <a:blip r:embed="rId5">
            <a:alphaModFix/>
          </a:blip>
          <a:stretch>
            <a:fillRect/>
          </a:stretch>
        </p:blipFill>
        <p:spPr>
          <a:xfrm>
            <a:off x="8543075" y="4838625"/>
            <a:ext cx="501600" cy="203025"/>
          </a:xfrm>
          <a:prstGeom prst="rect">
            <a:avLst/>
          </a:prstGeom>
          <a:noFill/>
          <a:ln>
            <a:noFill/>
          </a:ln>
        </p:spPr>
      </p:pic>
      <p:sp>
        <p:nvSpPr>
          <p:cNvPr id="76" name="Google Shape;76;p15"/>
          <p:cNvSpPr/>
          <p:nvPr/>
        </p:nvSpPr>
        <p:spPr>
          <a:xfrm>
            <a:off x="441150" y="1822028"/>
            <a:ext cx="1201500" cy="9012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1.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Frame the question effectively</a:t>
            </a:r>
            <a:endParaRPr b="1"/>
          </a:p>
        </p:txBody>
      </p:sp>
      <p:sp>
        <p:nvSpPr>
          <p:cNvPr id="77" name="Google Shape;77;p15"/>
          <p:cNvSpPr/>
          <p:nvPr/>
        </p:nvSpPr>
        <p:spPr>
          <a:xfrm>
            <a:off x="1989245" y="1822028"/>
            <a:ext cx="1201500" cy="901200"/>
          </a:xfrm>
          <a:prstGeom prst="rect">
            <a:avLst/>
          </a:prstGeom>
          <a:noFill/>
          <a:ln w="1905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2.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Create creativity conditions</a:t>
            </a:r>
            <a:endParaRPr b="1"/>
          </a:p>
        </p:txBody>
      </p:sp>
      <p:sp>
        <p:nvSpPr>
          <p:cNvPr id="78" name="Google Shape;78;p15"/>
          <p:cNvSpPr/>
          <p:nvPr/>
        </p:nvSpPr>
        <p:spPr>
          <a:xfrm>
            <a:off x="3537340" y="1822028"/>
            <a:ext cx="1201500" cy="9012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3.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Reveal and doubt your boxes</a:t>
            </a:r>
            <a:endParaRPr b="1"/>
          </a:p>
        </p:txBody>
      </p:sp>
      <p:sp>
        <p:nvSpPr>
          <p:cNvPr id="79" name="Google Shape;79;p15"/>
          <p:cNvSpPr/>
          <p:nvPr/>
        </p:nvSpPr>
        <p:spPr>
          <a:xfrm>
            <a:off x="5085435" y="1822028"/>
            <a:ext cx="1201500" cy="9012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4.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Bring new boxes</a:t>
            </a:r>
            <a:endParaRPr b="1"/>
          </a:p>
        </p:txBody>
      </p:sp>
      <p:sp>
        <p:nvSpPr>
          <p:cNvPr id="80" name="Google Shape;80;p15"/>
          <p:cNvSpPr/>
          <p:nvPr/>
        </p:nvSpPr>
        <p:spPr>
          <a:xfrm>
            <a:off x="7449925" y="1822028"/>
            <a:ext cx="1201500" cy="901200"/>
          </a:xfrm>
          <a:prstGeom prst="rect">
            <a:avLst/>
          </a:prstGeom>
          <a:noFill/>
          <a:ln w="1905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5.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Follow up</a:t>
            </a:r>
            <a:endParaRPr b="1"/>
          </a:p>
        </p:txBody>
      </p:sp>
      <p:sp>
        <p:nvSpPr>
          <p:cNvPr id="81" name="Google Shape;81;p15"/>
          <p:cNvSpPr/>
          <p:nvPr/>
        </p:nvSpPr>
        <p:spPr>
          <a:xfrm rot="-5400000">
            <a:off x="5507025" y="2944275"/>
            <a:ext cx="2722800" cy="4698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GB" sz="1100" b="1">
                <a:latin typeface="Georgia"/>
                <a:ea typeface="Georgia"/>
                <a:cs typeface="Georgia"/>
                <a:sym typeface="Georgia"/>
              </a:rPr>
              <a:t>Brainstorm</a:t>
            </a:r>
            <a:endParaRPr sz="1100" b="1">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445025"/>
            <a:ext cx="4968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Your task</a:t>
            </a:r>
            <a:endParaRPr/>
          </a:p>
        </p:txBody>
      </p:sp>
      <p:sp>
        <p:nvSpPr>
          <p:cNvPr id="87" name="Google Shape;87;p16"/>
          <p:cNvSpPr txBox="1">
            <a:spLocks noGrp="1"/>
          </p:cNvSpPr>
          <p:nvPr>
            <p:ph type="body" idx="1"/>
          </p:nvPr>
        </p:nvSpPr>
        <p:spPr>
          <a:xfrm>
            <a:off x="311700" y="1152475"/>
            <a:ext cx="4968000" cy="3404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t>BCG has been brought in to help ClothingCo, a luxury clothing brand, grow their top line (i.e., increase revenue) after a period of declining sales.</a:t>
            </a:r>
            <a:endParaRPr/>
          </a:p>
          <a:p>
            <a:pPr marL="0" lvl="0" indent="0" algn="l" rtl="0">
              <a:spcBef>
                <a:spcPts val="1200"/>
              </a:spcBef>
              <a:spcAft>
                <a:spcPts val="0"/>
              </a:spcAft>
              <a:buNone/>
            </a:pPr>
            <a:r>
              <a:rPr lang="en-GB"/>
              <a:t>The client is gearing up for the winter season. Imagine that you are a strategy consultant working on the project. </a:t>
            </a:r>
            <a:endParaRPr/>
          </a:p>
          <a:p>
            <a:pPr marL="0" lvl="0" indent="0" algn="l" rtl="0">
              <a:spcBef>
                <a:spcPts val="1200"/>
              </a:spcBef>
              <a:spcAft>
                <a:spcPts val="1200"/>
              </a:spcAft>
              <a:buNone/>
            </a:pPr>
            <a:r>
              <a:rPr lang="en-GB"/>
              <a:t>You will enter your responses in the </a:t>
            </a:r>
            <a:r>
              <a:rPr lang="en-GB">
                <a:highlight>
                  <a:srgbClr val="D9EAD3"/>
                </a:highlight>
              </a:rPr>
              <a:t>green boxes</a:t>
            </a:r>
            <a:r>
              <a:rPr lang="en-GB"/>
              <a:t> throughout the remaining slides.</a:t>
            </a:r>
            <a:endParaRPr/>
          </a:p>
        </p:txBody>
      </p:sp>
      <p:pic>
        <p:nvPicPr>
          <p:cNvPr id="88" name="Google Shape;88;p16"/>
          <p:cNvPicPr preferRelativeResize="0"/>
          <p:nvPr/>
        </p:nvPicPr>
        <p:blipFill rotWithShape="1">
          <a:blip r:embed="rId3">
            <a:alphaModFix/>
          </a:blip>
          <a:srcRect l="18694" r="28941"/>
          <a:stretch/>
        </p:blipFill>
        <p:spPr>
          <a:xfrm>
            <a:off x="5393750" y="0"/>
            <a:ext cx="3750252" cy="4776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Frame the question effectively</a:t>
            </a:r>
            <a:endParaRPr/>
          </a:p>
        </p:txBody>
      </p:sp>
      <p:sp>
        <p:nvSpPr>
          <p:cNvPr id="94" name="Google Shape;94;p17"/>
          <p:cNvSpPr txBox="1">
            <a:spLocks noGrp="1"/>
          </p:cNvSpPr>
          <p:nvPr>
            <p:ph type="body" idx="1"/>
          </p:nvPr>
        </p:nvSpPr>
        <p:spPr>
          <a:xfrm>
            <a:off x="311700" y="1829625"/>
            <a:ext cx="5575500" cy="20535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sz="2952" i="1" dirty="0"/>
              <a:t>“If I were given one hour to save the planet, I would spend fifty-nine minutes defining the problem and one minute resolving it.” </a:t>
            </a:r>
            <a:endParaRPr sz="2952" i="1" dirty="0"/>
          </a:p>
          <a:p>
            <a:pPr marL="0" lvl="0" indent="0" algn="r" rtl="0">
              <a:spcBef>
                <a:spcPts val="1200"/>
              </a:spcBef>
              <a:spcAft>
                <a:spcPts val="1200"/>
              </a:spcAft>
              <a:buNone/>
            </a:pPr>
            <a:r>
              <a:rPr lang="en-GB" b="1" dirty="0"/>
              <a:t>– Albert Einstein</a:t>
            </a:r>
            <a:endParaRPr dirty="0"/>
          </a:p>
        </p:txBody>
      </p:sp>
      <p:sp>
        <p:nvSpPr>
          <p:cNvPr id="95" name="Google Shape;95;p17"/>
          <p:cNvSpPr/>
          <p:nvPr/>
        </p:nvSpPr>
        <p:spPr>
          <a:xfrm>
            <a:off x="6147800" y="0"/>
            <a:ext cx="2996100" cy="47682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600"/>
              </a:spcAft>
              <a:buNone/>
            </a:pPr>
            <a:r>
              <a:rPr lang="en-GB" sz="1200" b="1" dirty="0">
                <a:solidFill>
                  <a:srgbClr val="00754B"/>
                </a:solidFill>
                <a:latin typeface="Georgia"/>
                <a:ea typeface="Georgia"/>
                <a:cs typeface="Georgia"/>
                <a:sym typeface="Georgia"/>
              </a:rPr>
              <a:t>Question to be reframed</a:t>
            </a:r>
            <a:endParaRPr sz="1200" b="1" dirty="0">
              <a:solidFill>
                <a:srgbClr val="00754B"/>
              </a:solidFill>
              <a:latin typeface="Georgia"/>
              <a:ea typeface="Georgia"/>
              <a:cs typeface="Georgia"/>
              <a:sym typeface="Georgia"/>
            </a:endParaRPr>
          </a:p>
          <a:p>
            <a:pPr marL="0" lvl="0" indent="0" algn="ctr" rtl="0">
              <a:spcBef>
                <a:spcPts val="0"/>
              </a:spcBef>
              <a:spcAft>
                <a:spcPts val="0"/>
              </a:spcAft>
              <a:buNone/>
            </a:pPr>
            <a:r>
              <a:rPr lang="en-GB" sz="1200" dirty="0">
                <a:latin typeface="Georgia"/>
                <a:ea typeface="Georgia"/>
                <a:cs typeface="Georgia"/>
                <a:sym typeface="Georgia"/>
              </a:rPr>
              <a:t>How could we sell more outerwear this winter season?</a:t>
            </a:r>
          </a:p>
          <a:p>
            <a:pPr algn="ctr"/>
            <a:r>
              <a:rPr lang="en-IN" sz="1200" dirty="0">
                <a:latin typeface="Georgia"/>
                <a:ea typeface="Georgia"/>
                <a:cs typeface="Georgia"/>
                <a:sym typeface="Georgia"/>
              </a:rPr>
              <a:t>In what ways have consumer preferences and behaviours towards outerwear evolved in the recent past?</a:t>
            </a:r>
            <a:endParaRPr sz="1200" dirty="0">
              <a:latin typeface="Georgia"/>
              <a:ea typeface="Georgia"/>
              <a:cs typeface="Georgia"/>
              <a:sym typeface="Georgia"/>
            </a:endParaRPr>
          </a:p>
          <a:p>
            <a:pPr marL="0" lvl="0" indent="0" algn="ctr" rtl="0">
              <a:spcBef>
                <a:spcPts val="0"/>
              </a:spcBef>
              <a:spcAft>
                <a:spcPts val="600"/>
              </a:spcAft>
              <a:buNone/>
            </a:pPr>
            <a:endParaRPr sz="1200" dirty="0">
              <a:latin typeface="Georgia"/>
              <a:ea typeface="Georgia"/>
              <a:cs typeface="Georgia"/>
              <a:sym typeface="Georgia"/>
            </a:endParaRPr>
          </a:p>
          <a:p>
            <a:pPr marL="0" lvl="0" indent="0" algn="ctr" rtl="0">
              <a:spcBef>
                <a:spcPts val="0"/>
              </a:spcBef>
              <a:spcAft>
                <a:spcPts val="600"/>
              </a:spcAft>
              <a:buClr>
                <a:schemeClr val="dk1"/>
              </a:buClr>
              <a:buSzPts val="1100"/>
              <a:buFont typeface="Arial"/>
              <a:buNone/>
            </a:pPr>
            <a:r>
              <a:rPr lang="en-GB" sz="1200" b="1" dirty="0">
                <a:solidFill>
                  <a:srgbClr val="00754B"/>
                </a:solidFill>
                <a:latin typeface="Georgia"/>
                <a:ea typeface="Georgia"/>
                <a:cs typeface="Georgia"/>
                <a:sym typeface="Georgia"/>
              </a:rPr>
              <a:t>Revised, effective questions:</a:t>
            </a:r>
            <a:endParaRPr sz="1200" dirty="0">
              <a:latin typeface="Georgia"/>
              <a:ea typeface="Georgia"/>
              <a:cs typeface="Georgia"/>
              <a:sym typeface="Georgia"/>
            </a:endParaRPr>
          </a:p>
          <a:p>
            <a:pPr marL="457200" lvl="0" indent="-304800" rtl="0">
              <a:spcBef>
                <a:spcPts val="0"/>
              </a:spcBef>
              <a:spcAft>
                <a:spcPts val="0"/>
              </a:spcAft>
              <a:buSzPts val="1200"/>
              <a:buFont typeface="Georgia"/>
              <a:buAutoNum type="arabicPeriod"/>
            </a:pPr>
            <a:r>
              <a:rPr lang="en-GB" sz="1200" dirty="0">
                <a:latin typeface="Georgia"/>
                <a:ea typeface="Georgia"/>
                <a:cs typeface="Georgia"/>
                <a:sym typeface="Georgia"/>
              </a:rPr>
              <a:t>What factors for decline in sales previous season?</a:t>
            </a:r>
          </a:p>
          <a:p>
            <a:pPr marL="457200" indent="-304800">
              <a:buSzPts val="1200"/>
              <a:buFont typeface="Georgia"/>
              <a:buAutoNum type="arabicPeriod"/>
            </a:pPr>
            <a:r>
              <a:rPr lang="en-GB" sz="1200" dirty="0">
                <a:solidFill>
                  <a:schemeClr val="dk1"/>
                </a:solidFill>
                <a:latin typeface="Georgia"/>
                <a:ea typeface="Georgia"/>
                <a:cs typeface="Georgia"/>
                <a:sym typeface="Georgia"/>
              </a:rPr>
              <a:t>How has consumer behaviour and preferences changed recently? </a:t>
            </a:r>
          </a:p>
          <a:p>
            <a:pPr marL="457200" indent="-304800">
              <a:buSzPts val="1200"/>
              <a:buFont typeface="Georgia"/>
              <a:buAutoNum type="arabicPeriod"/>
            </a:pPr>
            <a:r>
              <a:rPr lang="en-GB" sz="1200" dirty="0">
                <a:solidFill>
                  <a:schemeClr val="dk1"/>
                </a:solidFill>
                <a:latin typeface="Georgia"/>
                <a:ea typeface="Georgia"/>
                <a:cs typeface="Georgia"/>
                <a:sym typeface="Georgia"/>
              </a:rPr>
              <a:t>What is the current competition like in the market and how are they performing? </a:t>
            </a:r>
          </a:p>
          <a:p>
            <a:pPr marL="457200" indent="-304800">
              <a:buSzPts val="1200"/>
              <a:buFont typeface="Georgia"/>
              <a:buAutoNum type="arabicPeriod"/>
            </a:pPr>
            <a:r>
              <a:rPr lang="en-GB" sz="1200" dirty="0">
                <a:solidFill>
                  <a:schemeClr val="dk1"/>
                </a:solidFill>
                <a:latin typeface="Georgia"/>
                <a:ea typeface="Georgia"/>
                <a:cs typeface="Georgia"/>
                <a:sym typeface="Georgia"/>
              </a:rPr>
              <a:t>What are our differentiating factors and USPs</a:t>
            </a:r>
            <a:endParaRPr sz="1200" b="1" dirty="0">
              <a:solidFill>
                <a:schemeClr val="dk1"/>
              </a:solidFill>
              <a:latin typeface="Georgia"/>
              <a:ea typeface="Georgia"/>
              <a:cs typeface="Georgia"/>
              <a:sym typeface="Georgia"/>
            </a:endParaRPr>
          </a:p>
          <a:p>
            <a:pPr marL="0" lvl="0" indent="0" algn="l" rtl="0">
              <a:spcBef>
                <a:spcPts val="0"/>
              </a:spcBef>
              <a:spcAft>
                <a:spcPts val="0"/>
              </a:spcAft>
              <a:buNone/>
            </a:pPr>
            <a:endParaRPr sz="1200" b="1" dirty="0">
              <a:solidFill>
                <a:schemeClr val="dk1"/>
              </a:solidFill>
              <a:latin typeface="Georgia"/>
              <a:ea typeface="Georgia"/>
              <a:cs typeface="Georgia"/>
              <a:sym typeface="Georgia"/>
            </a:endParaRPr>
          </a:p>
          <a:p>
            <a:pPr marL="0" lvl="0" indent="0" algn="l" rtl="0">
              <a:spcBef>
                <a:spcPts val="0"/>
              </a:spcBef>
              <a:spcAft>
                <a:spcPts val="0"/>
              </a:spcAft>
              <a:buClr>
                <a:schemeClr val="dk1"/>
              </a:buClr>
              <a:buSzPts val="1100"/>
              <a:buFont typeface="Arial"/>
              <a:buNone/>
            </a:pPr>
            <a:r>
              <a:rPr lang="en-GB" sz="1200" b="1" dirty="0">
                <a:solidFill>
                  <a:schemeClr val="dk1"/>
                </a:solidFill>
                <a:latin typeface="Georgia"/>
                <a:ea typeface="Georgia"/>
                <a:cs typeface="Georgia"/>
                <a:sym typeface="Georgia"/>
              </a:rPr>
              <a:t>Remember: </a:t>
            </a:r>
            <a:r>
              <a:rPr lang="en-GB" sz="1200" dirty="0">
                <a:solidFill>
                  <a:schemeClr val="dk1"/>
                </a:solidFill>
                <a:latin typeface="Georgia"/>
                <a:ea typeface="Georgia"/>
                <a:cs typeface="Georgia"/>
                <a:sym typeface="Georgia"/>
              </a:rPr>
              <a:t>A good question for brainstorming will be narrow and concrete, so that people feel they know how to begin answering it. </a:t>
            </a:r>
            <a:endParaRPr sz="1200" dirty="0">
              <a:solidFill>
                <a:schemeClr val="dk1"/>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Reveal and doubt your boxes</a:t>
            </a:r>
            <a:endParaRPr/>
          </a:p>
        </p:txBody>
      </p:sp>
      <p:sp>
        <p:nvSpPr>
          <p:cNvPr id="101" name="Google Shape;101;p18"/>
          <p:cNvSpPr txBox="1">
            <a:spLocks noGrp="1"/>
          </p:cNvSpPr>
          <p:nvPr>
            <p:ph type="body" idx="1"/>
          </p:nvPr>
        </p:nvSpPr>
        <p:spPr>
          <a:xfrm>
            <a:off x="311700" y="1152475"/>
            <a:ext cx="56385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The first step in the creative process entails identifying and doubting one’s current boxes and determining which ones require re-evaluation or replacement. </a:t>
            </a:r>
            <a:endParaRPr dirty="0"/>
          </a:p>
          <a:p>
            <a:pPr marL="0" lvl="0" indent="0" algn="l" rtl="0">
              <a:spcBef>
                <a:spcPts val="1200"/>
              </a:spcBef>
              <a:spcAft>
                <a:spcPts val="1200"/>
              </a:spcAft>
              <a:buNone/>
            </a:pPr>
            <a:r>
              <a:rPr lang="en-GB" dirty="0"/>
              <a:t>Make a short list of the shared beliefs and assumptions that likely prevail in </a:t>
            </a:r>
            <a:r>
              <a:rPr lang="en-GB" dirty="0" err="1"/>
              <a:t>ClothingCo</a:t>
            </a:r>
            <a:r>
              <a:rPr lang="en-GB" dirty="0"/>
              <a:t>. Determine which are still relevant and which need to be redefined.</a:t>
            </a:r>
            <a:endParaRPr dirty="0"/>
          </a:p>
        </p:txBody>
      </p:sp>
      <p:sp>
        <p:nvSpPr>
          <p:cNvPr id="102" name="Google Shape;102;p18"/>
          <p:cNvSpPr/>
          <p:nvPr/>
        </p:nvSpPr>
        <p:spPr>
          <a:xfrm>
            <a:off x="6147800" y="0"/>
            <a:ext cx="2996100" cy="47682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sz="1200" b="1" i="1" dirty="0">
                <a:solidFill>
                  <a:schemeClr val="dk1"/>
                </a:solidFill>
                <a:latin typeface="Georgia"/>
                <a:ea typeface="Georgia"/>
                <a:cs typeface="Georgia"/>
                <a:sym typeface="Georgia"/>
              </a:rPr>
              <a:t>In this fictional scenario, make assumptions that seem reasonable</a:t>
            </a:r>
            <a:endParaRPr sz="1200" b="1" i="1" dirty="0">
              <a:solidFill>
                <a:schemeClr val="dk1"/>
              </a:solidFill>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endParaRPr sz="1200" b="1" dirty="0">
              <a:solidFill>
                <a:schemeClr val="dk1"/>
              </a:solidFill>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r>
              <a:rPr lang="en-GB" sz="1200" dirty="0">
                <a:solidFill>
                  <a:schemeClr val="dk1"/>
                </a:solidFill>
                <a:latin typeface="Georgia"/>
                <a:ea typeface="Georgia"/>
                <a:cs typeface="Georgia"/>
                <a:sym typeface="Georgia"/>
              </a:rPr>
              <a:t>Clothing market is not affected by any external scenarios </a:t>
            </a:r>
            <a:endParaRPr sz="1200" dirty="0">
              <a:solidFill>
                <a:schemeClr val="dk1"/>
              </a:solidFill>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endParaRPr sz="1200" b="1" dirty="0">
              <a:solidFill>
                <a:srgbClr val="00754B"/>
              </a:solidFill>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r>
              <a:rPr lang="en-GB" sz="1200" b="1" dirty="0">
                <a:solidFill>
                  <a:srgbClr val="00754B"/>
                </a:solidFill>
                <a:latin typeface="Georgia"/>
                <a:ea typeface="Georgia"/>
                <a:cs typeface="Georgia"/>
                <a:sym typeface="Georgia"/>
              </a:rPr>
              <a:t>What boxes currently exist that are still relevant?</a:t>
            </a:r>
            <a:endParaRPr sz="1200" b="1" dirty="0">
              <a:solidFill>
                <a:srgbClr val="00754B"/>
              </a:solidFill>
              <a:latin typeface="Georgia"/>
              <a:ea typeface="Georgia"/>
              <a:cs typeface="Georgia"/>
              <a:sym typeface="Georgia"/>
            </a:endParaRPr>
          </a:p>
          <a:p>
            <a:pPr marL="0" lvl="0" indent="0" algn="l" rtl="0">
              <a:spcBef>
                <a:spcPts val="0"/>
              </a:spcBef>
              <a:spcAft>
                <a:spcPts val="0"/>
              </a:spcAft>
              <a:buClr>
                <a:schemeClr val="dk1"/>
              </a:buClr>
              <a:buSzPts val="1100"/>
              <a:buFont typeface="Arial"/>
              <a:buNone/>
            </a:pPr>
            <a:endParaRPr sz="1200" dirty="0">
              <a:solidFill>
                <a:schemeClr val="dk1"/>
              </a:solidFill>
              <a:latin typeface="Georgia"/>
              <a:ea typeface="Georgia"/>
              <a:cs typeface="Georgia"/>
              <a:sym typeface="Georgia"/>
            </a:endParaRPr>
          </a:p>
          <a:p>
            <a:pPr marL="457200" lvl="0" indent="-304800" algn="l" rtl="0">
              <a:spcBef>
                <a:spcPts val="0"/>
              </a:spcBef>
              <a:spcAft>
                <a:spcPts val="0"/>
              </a:spcAft>
              <a:buClr>
                <a:schemeClr val="dk1"/>
              </a:buClr>
              <a:buSzPts val="1200"/>
              <a:buFont typeface="Georgia"/>
              <a:buAutoNum type="arabicPeriod"/>
            </a:pPr>
            <a:r>
              <a:rPr lang="en-US" sz="1200" dirty="0">
                <a:solidFill>
                  <a:schemeClr val="dk1"/>
                </a:solidFill>
                <a:latin typeface="Georgia"/>
                <a:ea typeface="Georgia"/>
                <a:cs typeface="Georgia"/>
                <a:sym typeface="Georgia"/>
              </a:rPr>
              <a:t>Selling on online and offline channels</a:t>
            </a:r>
            <a:endParaRPr sz="1200" dirty="0">
              <a:solidFill>
                <a:schemeClr val="dk1"/>
              </a:solidFill>
              <a:latin typeface="Georgia"/>
              <a:ea typeface="Georgia"/>
              <a:cs typeface="Georgia"/>
              <a:sym typeface="Georgia"/>
            </a:endParaRPr>
          </a:p>
          <a:p>
            <a:pPr marL="457200" lvl="0" indent="-304800" algn="l" rtl="0">
              <a:spcBef>
                <a:spcPts val="0"/>
              </a:spcBef>
              <a:spcAft>
                <a:spcPts val="0"/>
              </a:spcAft>
              <a:buClr>
                <a:schemeClr val="dk1"/>
              </a:buClr>
              <a:buSzPts val="1200"/>
              <a:buFont typeface="Georgia"/>
              <a:buAutoNum type="arabicPeriod"/>
            </a:pPr>
            <a:r>
              <a:rPr lang="en-US" sz="1200" dirty="0">
                <a:solidFill>
                  <a:schemeClr val="dk1"/>
                </a:solidFill>
                <a:latin typeface="Georgia"/>
                <a:ea typeface="Georgia"/>
                <a:cs typeface="Georgia"/>
                <a:sym typeface="Georgia"/>
              </a:rPr>
              <a:t>Quality and craftmanship</a:t>
            </a:r>
          </a:p>
          <a:p>
            <a:pPr marL="457200" indent="-304800">
              <a:buClr>
                <a:schemeClr val="dk1"/>
              </a:buClr>
              <a:buSzPts val="1200"/>
              <a:buFont typeface="Georgia"/>
              <a:buAutoNum type="arabicPeriod"/>
            </a:pPr>
            <a:r>
              <a:rPr lang="en-IN" sz="1200" dirty="0">
                <a:solidFill>
                  <a:schemeClr val="dk1"/>
                </a:solidFill>
                <a:latin typeface="Georgia"/>
                <a:ea typeface="Georgia"/>
                <a:cs typeface="Georgia"/>
                <a:sym typeface="Georgia"/>
              </a:rPr>
              <a:t>Innovation and Creativity</a:t>
            </a:r>
          </a:p>
          <a:p>
            <a:pPr marL="457200" indent="-304800">
              <a:buClr>
                <a:schemeClr val="dk1"/>
              </a:buClr>
              <a:buSzPts val="1200"/>
              <a:buFont typeface="Georgia"/>
              <a:buAutoNum type="arabicPeriod"/>
            </a:pPr>
            <a:r>
              <a:rPr lang="en-IN" sz="1200" dirty="0">
                <a:solidFill>
                  <a:schemeClr val="dk1"/>
                </a:solidFill>
                <a:latin typeface="Georgia"/>
                <a:ea typeface="Georgia"/>
                <a:cs typeface="Georgia"/>
                <a:sym typeface="Georgia"/>
              </a:rPr>
              <a:t>Customer-Centric Approach</a:t>
            </a:r>
            <a:endParaRPr sz="1200" dirty="0">
              <a:solidFill>
                <a:schemeClr val="dk1"/>
              </a:solidFill>
              <a:latin typeface="Georgia"/>
              <a:ea typeface="Georgia"/>
              <a:cs typeface="Georgia"/>
              <a:sym typeface="Georgia"/>
            </a:endParaRPr>
          </a:p>
          <a:p>
            <a:pPr marL="0" lvl="0" indent="0" algn="ctr" rtl="0">
              <a:spcBef>
                <a:spcPts val="0"/>
              </a:spcBef>
              <a:spcAft>
                <a:spcPts val="0"/>
              </a:spcAft>
              <a:buNone/>
            </a:pPr>
            <a:endParaRPr sz="1200" b="1" dirty="0">
              <a:solidFill>
                <a:srgbClr val="00754B"/>
              </a:solidFill>
              <a:latin typeface="Georgia"/>
              <a:ea typeface="Georgia"/>
              <a:cs typeface="Georgia"/>
              <a:sym typeface="Georgia"/>
            </a:endParaRPr>
          </a:p>
          <a:p>
            <a:pPr marL="0" lvl="0" indent="0" algn="ctr" rtl="0">
              <a:spcBef>
                <a:spcPts val="0"/>
              </a:spcBef>
              <a:spcAft>
                <a:spcPts val="0"/>
              </a:spcAft>
              <a:buNone/>
            </a:pPr>
            <a:r>
              <a:rPr lang="en-GB" sz="1200" b="1" dirty="0">
                <a:solidFill>
                  <a:srgbClr val="00754B"/>
                </a:solidFill>
                <a:latin typeface="Georgia"/>
                <a:ea typeface="Georgia"/>
                <a:cs typeface="Georgia"/>
                <a:sym typeface="Georgia"/>
              </a:rPr>
              <a:t>What boxes currently exist that need to be doubted?</a:t>
            </a:r>
            <a:endParaRPr sz="1200" b="1" dirty="0">
              <a:solidFill>
                <a:srgbClr val="00754B"/>
              </a:solidFill>
              <a:latin typeface="Georgia"/>
              <a:ea typeface="Georgia"/>
              <a:cs typeface="Georgia"/>
              <a:sym typeface="Georgia"/>
            </a:endParaRPr>
          </a:p>
          <a:p>
            <a:pPr marL="0" lvl="0" indent="0" algn="l" rtl="0">
              <a:spcBef>
                <a:spcPts val="0"/>
              </a:spcBef>
              <a:spcAft>
                <a:spcPts val="0"/>
              </a:spcAft>
              <a:buNone/>
            </a:pPr>
            <a:endParaRPr sz="1200" dirty="0">
              <a:latin typeface="Georgia"/>
              <a:ea typeface="Georgia"/>
              <a:cs typeface="Georgia"/>
              <a:sym typeface="Georgia"/>
            </a:endParaRPr>
          </a:p>
          <a:p>
            <a:pPr marL="457200" lvl="0" indent="-304800" algn="l" rtl="0">
              <a:spcBef>
                <a:spcPts val="0"/>
              </a:spcBef>
              <a:spcAft>
                <a:spcPts val="0"/>
              </a:spcAft>
              <a:buClr>
                <a:schemeClr val="dk1"/>
              </a:buClr>
              <a:buSzPts val="1200"/>
              <a:buFont typeface="Georgia"/>
              <a:buAutoNum type="arabicPeriod"/>
            </a:pPr>
            <a:r>
              <a:rPr lang="en-US" sz="1200" dirty="0">
                <a:solidFill>
                  <a:schemeClr val="dk1"/>
                </a:solidFill>
                <a:latin typeface="Georgia"/>
                <a:ea typeface="Georgia"/>
                <a:cs typeface="Georgia"/>
                <a:sym typeface="Georgia"/>
              </a:rPr>
              <a:t>Make cloths for everyone</a:t>
            </a:r>
          </a:p>
          <a:p>
            <a:pPr marL="457200" lvl="0" indent="-304800" algn="l" rtl="0">
              <a:spcBef>
                <a:spcPts val="0"/>
              </a:spcBef>
              <a:spcAft>
                <a:spcPts val="0"/>
              </a:spcAft>
              <a:buClr>
                <a:schemeClr val="dk1"/>
              </a:buClr>
              <a:buSzPts val="1200"/>
              <a:buFont typeface="Georgia"/>
              <a:buAutoNum type="arabicPeriod"/>
            </a:pPr>
            <a:r>
              <a:rPr lang="en-US" sz="1200" dirty="0">
                <a:solidFill>
                  <a:schemeClr val="dk1"/>
                </a:solidFill>
                <a:latin typeface="Georgia"/>
                <a:ea typeface="Georgia"/>
                <a:cs typeface="Georgia"/>
                <a:sym typeface="Georgia"/>
              </a:rPr>
              <a:t>Variety in price range</a:t>
            </a:r>
          </a:p>
          <a:p>
            <a:pPr marL="457200" lvl="0" indent="-304800" algn="l" rtl="0">
              <a:spcBef>
                <a:spcPts val="0"/>
              </a:spcBef>
              <a:spcAft>
                <a:spcPts val="0"/>
              </a:spcAft>
              <a:buClr>
                <a:schemeClr val="dk1"/>
              </a:buClr>
              <a:buSzPts val="1200"/>
              <a:buFont typeface="Georgia"/>
              <a:buAutoNum type="arabicPeriod"/>
            </a:pPr>
            <a:r>
              <a:rPr lang="en-US" sz="1200" dirty="0">
                <a:solidFill>
                  <a:schemeClr val="dk1"/>
                </a:solidFill>
                <a:latin typeface="Georgia"/>
                <a:ea typeface="Georgia"/>
                <a:cs typeface="Georgia"/>
                <a:sym typeface="Georgia"/>
              </a:rPr>
              <a:t>Ratio of technology and handmade</a:t>
            </a:r>
          </a:p>
          <a:p>
            <a:pPr marL="457200" lvl="0" indent="-304800" algn="l" rtl="0">
              <a:spcBef>
                <a:spcPts val="0"/>
              </a:spcBef>
              <a:spcAft>
                <a:spcPts val="0"/>
              </a:spcAft>
              <a:buClr>
                <a:schemeClr val="dk1"/>
              </a:buClr>
              <a:buSzPts val="1200"/>
              <a:buFont typeface="Georgia"/>
              <a:buAutoNum type="arabicPeriod"/>
            </a:pPr>
            <a:endParaRPr lang="en-US" sz="1200" dirty="0">
              <a:solidFill>
                <a:schemeClr val="dk1"/>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Bring new boxes</a:t>
            </a:r>
            <a:endParaRPr/>
          </a:p>
        </p:txBody>
      </p:sp>
      <p:sp>
        <p:nvSpPr>
          <p:cNvPr id="108" name="Google Shape;108;p19"/>
          <p:cNvSpPr txBox="1">
            <a:spLocks noGrp="1"/>
          </p:cNvSpPr>
          <p:nvPr>
            <p:ph type="body" idx="1"/>
          </p:nvPr>
        </p:nvSpPr>
        <p:spPr>
          <a:xfrm>
            <a:off x="311700" y="1152475"/>
            <a:ext cx="3345600" cy="2995800"/>
          </a:xfrm>
          <a:prstGeom prst="rect">
            <a:avLst/>
          </a:prstGeom>
        </p:spPr>
        <p:txBody>
          <a:bodyPr spcFirstLastPara="1" wrap="square" lIns="91425" tIns="91425" rIns="91425" bIns="91425" anchor="ctr" anchorCtr="0">
            <a:normAutofit fontScale="77500" lnSpcReduction="20000"/>
          </a:bodyPr>
          <a:lstStyle/>
          <a:p>
            <a:pPr marL="0" lvl="0" indent="0" algn="l" rtl="0">
              <a:spcBef>
                <a:spcPts val="0"/>
              </a:spcBef>
              <a:spcAft>
                <a:spcPts val="0"/>
              </a:spcAft>
              <a:buNone/>
            </a:pPr>
            <a:r>
              <a:rPr lang="en-GB"/>
              <a:t>Prepare for brainstorming by creating new boxes to bring to the session; new boxes will nurture ideation and can dramatically increase the odds of a useful result. </a:t>
            </a:r>
            <a:endParaRPr/>
          </a:p>
          <a:p>
            <a:pPr marL="0" lvl="0" indent="0" algn="l" rtl="0">
              <a:spcBef>
                <a:spcPts val="1200"/>
              </a:spcBef>
              <a:spcAft>
                <a:spcPts val="0"/>
              </a:spcAft>
              <a:buNone/>
            </a:pPr>
            <a:endParaRPr/>
          </a:p>
          <a:p>
            <a:pPr marL="0" lvl="0" indent="0" algn="l" rtl="0">
              <a:spcBef>
                <a:spcPts val="1200"/>
              </a:spcBef>
              <a:spcAft>
                <a:spcPts val="1200"/>
              </a:spcAft>
              <a:buNone/>
            </a:pPr>
            <a:r>
              <a:rPr lang="en-GB" b="1"/>
              <a:t>Remember:</a:t>
            </a:r>
            <a:r>
              <a:rPr lang="en-GB"/>
              <a:t> Defining new boxes requires a mixture of analysis and art. Boxes need to be grounded in fact. Different sectors will call for different inputs.</a:t>
            </a:r>
            <a:endParaRPr/>
          </a:p>
        </p:txBody>
      </p:sp>
      <p:sp>
        <p:nvSpPr>
          <p:cNvPr id="109" name="Google Shape;109;p19"/>
          <p:cNvSpPr/>
          <p:nvPr/>
        </p:nvSpPr>
        <p:spPr>
          <a:xfrm>
            <a:off x="6515800" y="0"/>
            <a:ext cx="2628000" cy="47682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dirty="0">
                <a:solidFill>
                  <a:srgbClr val="00754B"/>
                </a:solidFill>
                <a:latin typeface="Georgia"/>
                <a:ea typeface="Georgia"/>
                <a:cs typeface="Georgia"/>
                <a:sym typeface="Georgia"/>
              </a:rPr>
              <a:t>New box #2</a:t>
            </a:r>
            <a:endParaRPr sz="1200" b="1" dirty="0">
              <a:solidFill>
                <a:srgbClr val="00754B"/>
              </a:solidFill>
              <a:latin typeface="Georgia"/>
              <a:ea typeface="Georgia"/>
              <a:cs typeface="Georgia"/>
              <a:sym typeface="Georgia"/>
            </a:endParaRPr>
          </a:p>
          <a:p>
            <a:pPr marL="0" lvl="0" indent="0" algn="ctr" rtl="0">
              <a:spcBef>
                <a:spcPts val="0"/>
              </a:spcBef>
              <a:spcAft>
                <a:spcPts val="0"/>
              </a:spcAft>
              <a:buNone/>
            </a:pPr>
            <a:endParaRPr sz="1200" dirty="0">
              <a:solidFill>
                <a:schemeClr val="dk1"/>
              </a:solidFill>
              <a:latin typeface="Georgia"/>
              <a:ea typeface="Georgia"/>
              <a:cs typeface="Georgia"/>
              <a:sym typeface="Georgia"/>
            </a:endParaRPr>
          </a:p>
          <a:p>
            <a:pPr marL="0" lvl="0" indent="0" algn="ctr" rtl="0">
              <a:spcBef>
                <a:spcPts val="0"/>
              </a:spcBef>
              <a:spcAft>
                <a:spcPts val="0"/>
              </a:spcAft>
              <a:buNone/>
            </a:pPr>
            <a:r>
              <a:rPr lang="en-GB" sz="1200" b="1" dirty="0">
                <a:solidFill>
                  <a:schemeClr val="dk1"/>
                </a:solidFill>
                <a:latin typeface="Georgia"/>
                <a:ea typeface="Georgia"/>
                <a:cs typeface="Georgia"/>
                <a:sym typeface="Georgia"/>
              </a:rPr>
              <a:t>[Use of Technology]</a:t>
            </a:r>
            <a:endParaRPr sz="1200" b="1" dirty="0">
              <a:solidFill>
                <a:schemeClr val="dk1"/>
              </a:solidFill>
              <a:latin typeface="Georgia"/>
              <a:ea typeface="Georgia"/>
              <a:cs typeface="Georgia"/>
              <a:sym typeface="Georgia"/>
            </a:endParaRPr>
          </a:p>
          <a:p>
            <a:pPr marL="0" lvl="0" indent="0" algn="ctr" rtl="0">
              <a:spcBef>
                <a:spcPts val="0"/>
              </a:spcBef>
              <a:spcAft>
                <a:spcPts val="0"/>
              </a:spcAft>
              <a:buNone/>
            </a:pPr>
            <a:endParaRPr sz="1200" b="1" dirty="0">
              <a:solidFill>
                <a:schemeClr val="dk1"/>
              </a:solidFill>
              <a:latin typeface="Georgia"/>
              <a:ea typeface="Georgia"/>
              <a:cs typeface="Georgia"/>
              <a:sym typeface="Georgia"/>
            </a:endParaRPr>
          </a:p>
          <a:p>
            <a:pPr marL="179999" marR="0" lvl="0" indent="-171450" algn="l" rtl="0">
              <a:lnSpc>
                <a:spcPct val="100000"/>
              </a:lnSpc>
              <a:spcBef>
                <a:spcPts val="0"/>
              </a:spcBef>
              <a:spcAft>
                <a:spcPts val="0"/>
              </a:spcAft>
              <a:buSzPts val="1200"/>
              <a:buFont typeface="Georgia"/>
              <a:buChar char="●"/>
            </a:pPr>
            <a:r>
              <a:rPr lang="en-GB" sz="1200" dirty="0">
                <a:latin typeface="Georgia"/>
                <a:ea typeface="Georgia"/>
                <a:cs typeface="Georgia"/>
                <a:sym typeface="Georgia"/>
              </a:rPr>
              <a:t>A handicraft item might have exited some ages but youth needs funky and flashy clothes. These can easily be made using machines.</a:t>
            </a:r>
          </a:p>
          <a:p>
            <a:pPr marL="179999" marR="0" lvl="0" indent="-171450" algn="l" rtl="0">
              <a:lnSpc>
                <a:spcPct val="100000"/>
              </a:lnSpc>
              <a:spcBef>
                <a:spcPts val="0"/>
              </a:spcBef>
              <a:spcAft>
                <a:spcPts val="0"/>
              </a:spcAft>
              <a:buSzPts val="1200"/>
              <a:buFont typeface="Georgia"/>
              <a:buChar char="●"/>
            </a:pPr>
            <a:endParaRPr lang="en-GB" sz="1200" dirty="0">
              <a:latin typeface="Georgia"/>
              <a:ea typeface="Georgia"/>
              <a:cs typeface="Georgia"/>
              <a:sym typeface="Georgia"/>
            </a:endParaRPr>
          </a:p>
          <a:p>
            <a:pPr marL="179999" marR="0" lvl="0" indent="-171450" algn="l" rtl="0">
              <a:lnSpc>
                <a:spcPct val="100000"/>
              </a:lnSpc>
              <a:spcBef>
                <a:spcPts val="0"/>
              </a:spcBef>
              <a:spcAft>
                <a:spcPts val="0"/>
              </a:spcAft>
              <a:buSzPts val="1200"/>
              <a:buFont typeface="Georgia"/>
              <a:buChar char="●"/>
            </a:pPr>
            <a:r>
              <a:rPr lang="en-GB" sz="1200" dirty="0">
                <a:latin typeface="Georgia"/>
                <a:ea typeface="Georgia"/>
                <a:cs typeface="Georgia"/>
                <a:sym typeface="Georgia"/>
              </a:rPr>
              <a:t>With the fast changing fashion, we need to incorporate tech to cope up with the rapid changes. Quick adaptation and manufacturing is required.</a:t>
            </a:r>
          </a:p>
          <a:p>
            <a:pPr marL="179999" marR="0" lvl="0" indent="-171450" algn="l" rtl="0">
              <a:lnSpc>
                <a:spcPct val="100000"/>
              </a:lnSpc>
              <a:spcBef>
                <a:spcPts val="0"/>
              </a:spcBef>
              <a:spcAft>
                <a:spcPts val="0"/>
              </a:spcAft>
              <a:buSzPts val="1200"/>
              <a:buFont typeface="Georgia"/>
              <a:buChar char="●"/>
            </a:pPr>
            <a:endParaRPr lang="en-GB" sz="1200" dirty="0">
              <a:latin typeface="Georgia"/>
              <a:ea typeface="Georgia"/>
              <a:cs typeface="Georgia"/>
              <a:sym typeface="Georgia"/>
            </a:endParaRPr>
          </a:p>
          <a:p>
            <a:pPr marL="179999" marR="0" lvl="0" indent="-171450" algn="l" rtl="0">
              <a:lnSpc>
                <a:spcPct val="100000"/>
              </a:lnSpc>
              <a:spcBef>
                <a:spcPts val="0"/>
              </a:spcBef>
              <a:spcAft>
                <a:spcPts val="0"/>
              </a:spcAft>
              <a:buSzPts val="1200"/>
              <a:buFont typeface="Georgia"/>
              <a:buChar char="●"/>
            </a:pPr>
            <a:r>
              <a:rPr lang="en-GB" sz="1200" dirty="0">
                <a:latin typeface="Georgia"/>
                <a:ea typeface="Georgia"/>
                <a:cs typeface="Georgia"/>
                <a:sym typeface="Georgia"/>
              </a:rPr>
              <a:t>For youth designs and comfort matter more than the durability, so there is no need to invest in making durable cloths. Machine based products with decent quality at a reasonable pricing is what they want. </a:t>
            </a:r>
            <a:endParaRPr sz="1200" dirty="0">
              <a:latin typeface="Georgia"/>
              <a:ea typeface="Georgia"/>
              <a:cs typeface="Georgia"/>
              <a:sym typeface="Georgia"/>
            </a:endParaRPr>
          </a:p>
        </p:txBody>
      </p:sp>
      <p:sp>
        <p:nvSpPr>
          <p:cNvPr id="110" name="Google Shape;110;p19"/>
          <p:cNvSpPr/>
          <p:nvPr/>
        </p:nvSpPr>
        <p:spPr>
          <a:xfrm>
            <a:off x="3772600" y="0"/>
            <a:ext cx="2628000" cy="47682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GB" sz="1200" b="1" dirty="0">
              <a:solidFill>
                <a:srgbClr val="00754B"/>
              </a:solidFill>
              <a:latin typeface="Georgia"/>
              <a:ea typeface="Georgia"/>
              <a:cs typeface="Georgia"/>
              <a:sym typeface="Georgia"/>
            </a:endParaRPr>
          </a:p>
          <a:p>
            <a:pPr marL="0" lvl="0" indent="0" algn="ctr" rtl="0">
              <a:spcBef>
                <a:spcPts val="0"/>
              </a:spcBef>
              <a:spcAft>
                <a:spcPts val="0"/>
              </a:spcAft>
              <a:buNone/>
            </a:pPr>
            <a:r>
              <a:rPr lang="en-GB" sz="1200" b="1" dirty="0">
                <a:solidFill>
                  <a:srgbClr val="00754B"/>
                </a:solidFill>
                <a:latin typeface="Georgia"/>
                <a:ea typeface="Georgia"/>
                <a:cs typeface="Georgia"/>
                <a:sym typeface="Georgia"/>
              </a:rPr>
              <a:t>New box #1</a:t>
            </a:r>
            <a:endParaRPr sz="1200" b="1" dirty="0">
              <a:solidFill>
                <a:srgbClr val="00754B"/>
              </a:solidFill>
              <a:latin typeface="Georgia"/>
              <a:ea typeface="Georgia"/>
              <a:cs typeface="Georgia"/>
              <a:sym typeface="Georgia"/>
            </a:endParaRPr>
          </a:p>
          <a:p>
            <a:pPr marL="0" lvl="0" indent="0" algn="ctr" rtl="0">
              <a:spcBef>
                <a:spcPts val="0"/>
              </a:spcBef>
              <a:spcAft>
                <a:spcPts val="0"/>
              </a:spcAft>
              <a:buNone/>
            </a:pPr>
            <a:endParaRPr sz="1200" dirty="0">
              <a:latin typeface="Georgia"/>
              <a:ea typeface="Georgia"/>
              <a:cs typeface="Georgia"/>
              <a:sym typeface="Georgia"/>
            </a:endParaRPr>
          </a:p>
          <a:p>
            <a:pPr marL="0" lvl="0" indent="0" algn="ctr" rtl="0">
              <a:spcBef>
                <a:spcPts val="0"/>
              </a:spcBef>
              <a:spcAft>
                <a:spcPts val="0"/>
              </a:spcAft>
              <a:buNone/>
            </a:pPr>
            <a:r>
              <a:rPr lang="en-GB" sz="1200" b="1" dirty="0">
                <a:solidFill>
                  <a:schemeClr val="dk1"/>
                </a:solidFill>
                <a:latin typeface="Georgia"/>
                <a:ea typeface="Georgia"/>
                <a:cs typeface="Georgia"/>
                <a:sym typeface="Georgia"/>
              </a:rPr>
              <a:t>[Youth Centric Brand]</a:t>
            </a:r>
            <a:endParaRPr sz="1200" b="1" dirty="0">
              <a:solidFill>
                <a:schemeClr val="dk1"/>
              </a:solidFill>
              <a:latin typeface="Georgia"/>
              <a:ea typeface="Georgia"/>
              <a:cs typeface="Georgia"/>
              <a:sym typeface="Georgia"/>
            </a:endParaRPr>
          </a:p>
          <a:p>
            <a:pPr marL="0" lvl="0" indent="0" algn="ctr" rtl="0">
              <a:spcBef>
                <a:spcPts val="0"/>
              </a:spcBef>
              <a:spcAft>
                <a:spcPts val="0"/>
              </a:spcAft>
              <a:buNone/>
            </a:pPr>
            <a:endParaRPr sz="1200" b="1" dirty="0">
              <a:solidFill>
                <a:schemeClr val="dk1"/>
              </a:solidFill>
              <a:latin typeface="Georgia"/>
              <a:ea typeface="Georgia"/>
              <a:cs typeface="Georgia"/>
              <a:sym typeface="Georgia"/>
            </a:endParaRPr>
          </a:p>
          <a:p>
            <a:pPr marL="179999" marR="0" lvl="0" indent="-171450" algn="l" rtl="0">
              <a:lnSpc>
                <a:spcPct val="100000"/>
              </a:lnSpc>
              <a:spcBef>
                <a:spcPts val="0"/>
              </a:spcBef>
              <a:spcAft>
                <a:spcPts val="0"/>
              </a:spcAft>
              <a:buSzPts val="1200"/>
              <a:buFont typeface="Georgia"/>
              <a:buChar char="●"/>
            </a:pPr>
            <a:r>
              <a:rPr lang="en-GB" sz="1200" dirty="0">
                <a:solidFill>
                  <a:schemeClr val="dk1"/>
                </a:solidFill>
                <a:latin typeface="Georgia"/>
                <a:ea typeface="Georgia"/>
                <a:cs typeface="Georgia"/>
                <a:sym typeface="Georgia"/>
              </a:rPr>
              <a:t>Since India is growing market with increasing mid and upper mid class which increases purchasing power. Also median age in India is around 30.</a:t>
            </a:r>
          </a:p>
          <a:p>
            <a:pPr marL="8549" marR="0" lvl="0" algn="l" rtl="0">
              <a:lnSpc>
                <a:spcPct val="100000"/>
              </a:lnSpc>
              <a:spcBef>
                <a:spcPts val="0"/>
              </a:spcBef>
              <a:spcAft>
                <a:spcPts val="0"/>
              </a:spcAft>
              <a:buSzPts val="1200"/>
            </a:pPr>
            <a:endParaRPr lang="en-GB" sz="1200" dirty="0">
              <a:solidFill>
                <a:schemeClr val="dk1"/>
              </a:solidFill>
              <a:latin typeface="Georgia"/>
              <a:ea typeface="Georgia"/>
              <a:cs typeface="Georgia"/>
              <a:sym typeface="Georgia"/>
            </a:endParaRPr>
          </a:p>
          <a:p>
            <a:pPr marL="179999" marR="0" lvl="0" indent="-171450" algn="l" rtl="0">
              <a:lnSpc>
                <a:spcPct val="100000"/>
              </a:lnSpc>
              <a:spcBef>
                <a:spcPts val="0"/>
              </a:spcBef>
              <a:spcAft>
                <a:spcPts val="0"/>
              </a:spcAft>
              <a:buSzPts val="1200"/>
              <a:buFont typeface="Georgia"/>
              <a:buChar char="●"/>
            </a:pPr>
            <a:r>
              <a:rPr lang="en-GB" sz="1200" dirty="0">
                <a:solidFill>
                  <a:schemeClr val="dk1"/>
                </a:solidFill>
                <a:latin typeface="Georgia"/>
                <a:ea typeface="Georgia"/>
                <a:cs typeface="Georgia"/>
                <a:sym typeface="Georgia"/>
              </a:rPr>
              <a:t>So to cater the needs of young India we should pivot the business to youth centric clothing items which will not just limit to cloths instead it will include accessories such as caps, belts, bracelets etc.</a:t>
            </a:r>
          </a:p>
          <a:p>
            <a:pPr marL="179999" marR="0" lvl="0" indent="-171450" algn="l" rtl="0">
              <a:lnSpc>
                <a:spcPct val="100000"/>
              </a:lnSpc>
              <a:spcBef>
                <a:spcPts val="0"/>
              </a:spcBef>
              <a:spcAft>
                <a:spcPts val="0"/>
              </a:spcAft>
              <a:buSzPts val="1200"/>
              <a:buFont typeface="Georgia"/>
              <a:buChar char="●"/>
            </a:pPr>
            <a:endParaRPr lang="en-GB" sz="1200" dirty="0">
              <a:solidFill>
                <a:schemeClr val="dk1"/>
              </a:solidFill>
              <a:latin typeface="Georgia"/>
              <a:ea typeface="Georgia"/>
              <a:cs typeface="Georgia"/>
              <a:sym typeface="Georgia"/>
            </a:endParaRPr>
          </a:p>
          <a:p>
            <a:pPr marL="179999" marR="0" lvl="0" indent="-171450" algn="l" rtl="0">
              <a:lnSpc>
                <a:spcPct val="100000"/>
              </a:lnSpc>
              <a:spcBef>
                <a:spcPts val="0"/>
              </a:spcBef>
              <a:spcAft>
                <a:spcPts val="0"/>
              </a:spcAft>
              <a:buSzPts val="1200"/>
              <a:buFont typeface="Georgia"/>
              <a:buChar char="●"/>
            </a:pPr>
            <a:r>
              <a:rPr lang="en-GB" sz="1200" dirty="0">
                <a:solidFill>
                  <a:schemeClr val="dk1"/>
                </a:solidFill>
                <a:latin typeface="Georgia"/>
                <a:ea typeface="Georgia"/>
                <a:cs typeface="Georgia"/>
                <a:sym typeface="Georgia"/>
              </a:rPr>
              <a:t>Pivoting the brand will results in using  resources well, instead of brainstorming designs and needs for all, a more focused  approach will generate better profits</a:t>
            </a:r>
          </a:p>
          <a:p>
            <a:pPr marL="179999" marR="0" lvl="0" indent="-171450" algn="l" rtl="0">
              <a:lnSpc>
                <a:spcPct val="100000"/>
              </a:lnSpc>
              <a:spcBef>
                <a:spcPts val="0"/>
              </a:spcBef>
              <a:spcAft>
                <a:spcPts val="0"/>
              </a:spcAft>
              <a:buSzPts val="1200"/>
              <a:buFont typeface="Georgia"/>
              <a:buChar char="●"/>
            </a:pPr>
            <a:endParaRPr sz="1200" dirty="0">
              <a:solidFill>
                <a:schemeClr val="dk1"/>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p:nvPr/>
        </p:nvSpPr>
        <p:spPr>
          <a:xfrm>
            <a:off x="-75" y="1571325"/>
            <a:ext cx="9144000" cy="35721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txBox="1">
            <a:spLocks noGrp="1"/>
          </p:cNvSpPr>
          <p:nvPr>
            <p:ph type="body" idx="1"/>
          </p:nvPr>
        </p:nvSpPr>
        <p:spPr>
          <a:xfrm>
            <a:off x="311699" y="1961674"/>
            <a:ext cx="4260301" cy="2984005"/>
          </a:xfrm>
          <a:prstGeom prst="rect">
            <a:avLst/>
          </a:prstGeom>
        </p:spPr>
        <p:txBody>
          <a:bodyPr spcFirstLastPara="1" wrap="square" lIns="91425" tIns="91425" rIns="91425" bIns="91425" anchor="ctr" anchorCtr="0">
            <a:normAutofit/>
          </a:bodyPr>
          <a:lstStyle/>
          <a:p>
            <a:pPr marL="457200" lvl="0" indent="-330200" algn="l" rtl="0">
              <a:spcBef>
                <a:spcPts val="0"/>
              </a:spcBef>
              <a:spcAft>
                <a:spcPts val="0"/>
              </a:spcAft>
              <a:buSzPts val="1600"/>
              <a:buChar char="●"/>
            </a:pPr>
            <a:r>
              <a:rPr lang="en-US" sz="1600" dirty="0"/>
              <a:t>Provide more variety in designs and colors</a:t>
            </a:r>
          </a:p>
          <a:p>
            <a:pPr indent="-330200">
              <a:spcBef>
                <a:spcPts val="600"/>
              </a:spcBef>
              <a:buSzPts val="1600"/>
            </a:pPr>
            <a:r>
              <a:rPr lang="en-US" sz="1600" dirty="0"/>
              <a:t>Designs over durability is preferred</a:t>
            </a:r>
          </a:p>
          <a:p>
            <a:pPr indent="-330200">
              <a:spcBef>
                <a:spcPts val="600"/>
              </a:spcBef>
              <a:buSzPts val="1600"/>
            </a:pPr>
            <a:r>
              <a:rPr lang="en-US" sz="1600" dirty="0"/>
              <a:t>Providing value-based shopping prices</a:t>
            </a:r>
          </a:p>
          <a:p>
            <a:pPr indent="-330200">
              <a:spcBef>
                <a:spcPts val="600"/>
              </a:spcBef>
              <a:buSzPts val="1600"/>
            </a:pPr>
            <a:r>
              <a:rPr lang="en-US" sz="1600" dirty="0"/>
              <a:t>Develop good customer support</a:t>
            </a:r>
          </a:p>
          <a:p>
            <a:pPr indent="-330200">
              <a:spcBef>
                <a:spcPts val="600"/>
              </a:spcBef>
              <a:buSzPts val="1600"/>
            </a:pPr>
            <a:r>
              <a:rPr lang="en-US" sz="1600" dirty="0"/>
              <a:t>Adding try on feature on app and website</a:t>
            </a:r>
          </a:p>
          <a:p>
            <a:pPr indent="-330200">
              <a:spcBef>
                <a:spcPts val="600"/>
              </a:spcBef>
              <a:buSzPts val="1600"/>
            </a:pPr>
            <a:r>
              <a:rPr lang="en-US" sz="1600" dirty="0"/>
              <a:t>Collabs with other brands</a:t>
            </a:r>
          </a:p>
          <a:p>
            <a:pPr marL="127000" indent="0">
              <a:spcBef>
                <a:spcPts val="600"/>
              </a:spcBef>
              <a:buSzPts val="1600"/>
              <a:buNone/>
            </a:pPr>
            <a:endParaRPr lang="en-US" sz="1600" dirty="0"/>
          </a:p>
        </p:txBody>
      </p:sp>
      <p:sp>
        <p:nvSpPr>
          <p:cNvPr id="117" name="Google Shape;117;p20"/>
          <p:cNvSpPr txBox="1">
            <a:spLocks noGrp="1"/>
          </p:cNvSpPr>
          <p:nvPr>
            <p:ph type="body" idx="1"/>
          </p:nvPr>
        </p:nvSpPr>
        <p:spPr>
          <a:xfrm>
            <a:off x="4758275" y="1961675"/>
            <a:ext cx="4035600" cy="2876950"/>
          </a:xfrm>
          <a:prstGeom prst="rect">
            <a:avLst/>
          </a:prstGeom>
        </p:spPr>
        <p:txBody>
          <a:bodyPr spcFirstLastPara="1" wrap="square" lIns="91425" tIns="91425" rIns="91425" bIns="91425" anchor="ctr" anchorCtr="0">
            <a:normAutofit lnSpcReduction="10000"/>
          </a:bodyPr>
          <a:lstStyle/>
          <a:p>
            <a:pPr indent="-330200">
              <a:spcBef>
                <a:spcPts val="600"/>
              </a:spcBef>
              <a:buSzPts val="1600"/>
            </a:pPr>
            <a:r>
              <a:rPr lang="en-US" sz="1600" dirty="0"/>
              <a:t>Influencer marketing through well known social media stars</a:t>
            </a:r>
          </a:p>
          <a:p>
            <a:pPr indent="-330200">
              <a:spcBef>
                <a:spcPts val="600"/>
              </a:spcBef>
              <a:buSzPts val="1600"/>
            </a:pPr>
            <a:r>
              <a:rPr lang="en-GB" sz="1600" dirty="0"/>
              <a:t>Concept of Omnichannel shopping</a:t>
            </a:r>
          </a:p>
          <a:p>
            <a:pPr indent="-330200">
              <a:spcBef>
                <a:spcPts val="600"/>
              </a:spcBef>
              <a:buSzPts val="1600"/>
            </a:pPr>
            <a:r>
              <a:rPr lang="en-GB" sz="1600" dirty="0"/>
              <a:t>Speed and convenience in e-commerce</a:t>
            </a:r>
          </a:p>
          <a:p>
            <a:pPr indent="-330200">
              <a:spcBef>
                <a:spcPts val="600"/>
              </a:spcBef>
              <a:buSzPts val="1600"/>
            </a:pPr>
            <a:r>
              <a:rPr lang="en-US" sz="1600" dirty="0"/>
              <a:t>Building a good social media reach and presence</a:t>
            </a:r>
          </a:p>
          <a:p>
            <a:pPr indent="-330200">
              <a:spcBef>
                <a:spcPts val="600"/>
              </a:spcBef>
              <a:buSzPts val="1600"/>
            </a:pPr>
            <a:r>
              <a:rPr lang="en-IN" sz="1600" dirty="0">
                <a:effectLst/>
                <a:latin typeface="Georgia" panose="02040502050405020303" pitchFamily="18" charset="0"/>
              </a:rPr>
              <a:t>Launch high-school ambassador/sales program </a:t>
            </a:r>
            <a:endParaRPr lang="en-GB" sz="1600" dirty="0"/>
          </a:p>
          <a:p>
            <a:pPr marL="457200" lvl="0" indent="-330200" algn="l" rtl="0">
              <a:spcBef>
                <a:spcPts val="600"/>
              </a:spcBef>
              <a:spcAft>
                <a:spcPts val="0"/>
              </a:spcAft>
              <a:buSzPts val="1600"/>
              <a:buChar char="●"/>
            </a:pPr>
            <a:endParaRPr sz="1600" dirty="0"/>
          </a:p>
        </p:txBody>
      </p:sp>
      <p:graphicFrame>
        <p:nvGraphicFramePr>
          <p:cNvPr id="118" name="Google Shape;118;p20"/>
          <p:cNvGraphicFramePr/>
          <p:nvPr>
            <p:extLst>
              <p:ext uri="{D42A27DB-BD31-4B8C-83A1-F6EECF244321}">
                <p14:modId xmlns:p14="http://schemas.microsoft.com/office/powerpoint/2010/main" val="3446658158"/>
              </p:ext>
            </p:extLst>
          </p:nvPr>
        </p:nvGraphicFramePr>
        <p:xfrm>
          <a:off x="3744250" y="303595"/>
          <a:ext cx="5264350" cy="1076495"/>
        </p:xfrm>
        <a:graphic>
          <a:graphicData uri="http://schemas.openxmlformats.org/drawingml/2006/table">
            <a:tbl>
              <a:tblPr>
                <a:noFill/>
                <a:tableStyleId>{BB5403E0-DBA2-472D-B42A-28A8DA74AA83}</a:tableStyleId>
              </a:tblPr>
              <a:tblGrid>
                <a:gridCol w="914175">
                  <a:extLst>
                    <a:ext uri="{9D8B030D-6E8A-4147-A177-3AD203B41FA5}">
                      <a16:colId xmlns:a16="http://schemas.microsoft.com/office/drawing/2014/main" val="20000"/>
                    </a:ext>
                  </a:extLst>
                </a:gridCol>
                <a:gridCol w="4350175">
                  <a:extLst>
                    <a:ext uri="{9D8B030D-6E8A-4147-A177-3AD203B41FA5}">
                      <a16:colId xmlns:a16="http://schemas.microsoft.com/office/drawing/2014/main" val="20001"/>
                    </a:ext>
                  </a:extLst>
                </a:gridCol>
              </a:tblGrid>
              <a:tr h="466925">
                <a:tc>
                  <a:txBody>
                    <a:bodyPr/>
                    <a:lstStyle/>
                    <a:p>
                      <a:pPr marL="0" lvl="0" indent="0" algn="l" rtl="0">
                        <a:spcBef>
                          <a:spcPts val="0"/>
                        </a:spcBef>
                        <a:spcAft>
                          <a:spcPts val="0"/>
                        </a:spcAft>
                        <a:buNone/>
                      </a:pPr>
                      <a:r>
                        <a:rPr lang="en-GB" sz="1150" b="1">
                          <a:latin typeface="Georgia"/>
                          <a:ea typeface="Georgia"/>
                          <a:cs typeface="Georgia"/>
                          <a:sym typeface="Georgia"/>
                        </a:rPr>
                        <a:t>Question</a:t>
                      </a:r>
                      <a:endParaRPr sz="1150" b="1">
                        <a:latin typeface="Georgia"/>
                        <a:ea typeface="Georgia"/>
                        <a:cs typeface="Georgia"/>
                        <a:sym typeface="Georgia"/>
                      </a:endParaRPr>
                    </a:p>
                  </a:txBody>
                  <a:tcPr marL="91425" marR="91425" marT="91425" marB="91425">
                    <a:lnL w="38100" cap="flat" cmpd="sng">
                      <a:solidFill>
                        <a:srgbClr val="9E9E9E">
                          <a:alpha val="0"/>
                        </a:srgbClr>
                      </a:solidFill>
                      <a:prstDash val="solid"/>
                      <a:round/>
                      <a:headEnd type="none" w="sm" len="sm"/>
                      <a:tailEnd type="none" w="sm" len="sm"/>
                    </a:lnL>
                    <a:lnR w="38100" cap="flat" cmpd="sng">
                      <a:solidFill>
                        <a:srgbClr val="9E9E9E">
                          <a:alpha val="0"/>
                        </a:srgbClr>
                      </a:solidFill>
                      <a:prstDash val="solid"/>
                      <a:round/>
                      <a:headEnd type="none" w="sm" len="sm"/>
                      <a:tailEnd type="none" w="sm" len="sm"/>
                    </a:lnR>
                    <a:lnT w="38100" cap="flat" cmpd="sng">
                      <a:solidFill>
                        <a:srgbClr val="9E9E9E">
                          <a:alpha val="0"/>
                        </a:srgbClr>
                      </a:solidFill>
                      <a:prstDash val="solid"/>
                      <a:round/>
                      <a:headEnd type="none" w="sm" len="sm"/>
                      <a:tailEnd type="none" w="sm" len="sm"/>
                    </a:lnT>
                    <a:lnB w="38100"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Georgia"/>
                          <a:ea typeface="Georgia"/>
                          <a:cs typeface="Georgia"/>
                          <a:sym typeface="Georgia"/>
                        </a:rPr>
                        <a:t>How has consumer behaviour and preferences changed recently? </a:t>
                      </a:r>
                    </a:p>
                  </a:txBody>
                  <a:tcPr marL="91425" marR="91425" marT="91425" marB="91425">
                    <a:lnL w="38100" cap="flat" cmpd="sng">
                      <a:solidFill>
                        <a:srgbClr val="9E9E9E">
                          <a:alpha val="0"/>
                        </a:srgbClr>
                      </a:solidFill>
                      <a:prstDash val="solid"/>
                      <a:round/>
                      <a:headEnd type="none" w="sm" len="sm"/>
                      <a:tailEnd type="none" w="sm" len="sm"/>
                    </a:lnL>
                    <a:lnR w="38100" cap="flat" cmpd="sng">
                      <a:solidFill>
                        <a:srgbClr val="9E9E9E">
                          <a:alpha val="0"/>
                        </a:srgbClr>
                      </a:solidFill>
                      <a:prstDash val="solid"/>
                      <a:round/>
                      <a:headEnd type="none" w="sm" len="sm"/>
                      <a:tailEnd type="none" w="sm" len="sm"/>
                    </a:lnR>
                    <a:lnT w="38100" cap="flat" cmpd="sng">
                      <a:solidFill>
                        <a:srgbClr val="9E9E9E">
                          <a:alpha val="0"/>
                        </a:srgbClr>
                      </a:solidFill>
                      <a:prstDash val="solid"/>
                      <a:round/>
                      <a:headEnd type="none" w="sm" len="sm"/>
                      <a:tailEnd type="none" w="sm" len="sm"/>
                    </a:lnT>
                    <a:lnB w="38100" cap="flat" cmpd="sng">
                      <a:solidFill>
                        <a:srgbClr val="F1F1F1"/>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466925">
                <a:tc>
                  <a:txBody>
                    <a:bodyPr/>
                    <a:lstStyle/>
                    <a:p>
                      <a:pPr marL="0" lvl="0" indent="0" algn="l" rtl="0">
                        <a:spcBef>
                          <a:spcPts val="0"/>
                        </a:spcBef>
                        <a:spcAft>
                          <a:spcPts val="0"/>
                        </a:spcAft>
                        <a:buNone/>
                      </a:pPr>
                      <a:r>
                        <a:rPr lang="en-GB" sz="1150" b="1">
                          <a:latin typeface="Georgia"/>
                          <a:ea typeface="Georgia"/>
                          <a:cs typeface="Georgia"/>
                          <a:sym typeface="Georgia"/>
                        </a:rPr>
                        <a:t>New box</a:t>
                      </a:r>
                      <a:endParaRPr sz="1150" b="1">
                        <a:latin typeface="Georgia"/>
                        <a:ea typeface="Georgia"/>
                        <a:cs typeface="Georgia"/>
                        <a:sym typeface="Georgia"/>
                      </a:endParaRPr>
                    </a:p>
                  </a:txBody>
                  <a:tcPr marL="91425" marR="91425" marT="91425" marB="91425">
                    <a:lnL w="38100" cap="flat" cmpd="sng">
                      <a:solidFill>
                        <a:srgbClr val="9E9E9E">
                          <a:alpha val="0"/>
                        </a:srgbClr>
                      </a:solidFill>
                      <a:prstDash val="solid"/>
                      <a:round/>
                      <a:headEnd type="none" w="sm" len="sm"/>
                      <a:tailEnd type="none" w="sm" len="sm"/>
                    </a:lnL>
                    <a:lnR w="38100" cap="flat" cmpd="sng">
                      <a:solidFill>
                        <a:srgbClr val="9E9E9E">
                          <a:alpha val="0"/>
                        </a:srgbClr>
                      </a:solidFill>
                      <a:prstDash val="solid"/>
                      <a:round/>
                      <a:headEnd type="none" w="sm" len="sm"/>
                      <a:tailEnd type="none" w="sm" len="sm"/>
                    </a:lnR>
                    <a:lnT w="38100" cap="flat" cmpd="sng">
                      <a:solidFill>
                        <a:srgbClr val="9E9E9E">
                          <a:alpha val="0"/>
                        </a:srgbClr>
                      </a:solidFill>
                      <a:prstDash val="solid"/>
                      <a:round/>
                      <a:headEnd type="none" w="sm" len="sm"/>
                      <a:tailEnd type="none" w="sm" len="sm"/>
                    </a:lnT>
                    <a:lnB w="38100"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Georgia"/>
                          <a:ea typeface="Georgia"/>
                          <a:cs typeface="Georgia"/>
                          <a:sym typeface="Georgia"/>
                        </a:rPr>
                        <a:t>Use of Technology</a:t>
                      </a:r>
                      <a:endParaRPr dirty="0">
                        <a:latin typeface="Georgia"/>
                        <a:ea typeface="Georgia"/>
                        <a:cs typeface="Georgia"/>
                        <a:sym typeface="Georgia"/>
                      </a:endParaRPr>
                    </a:p>
                  </a:txBody>
                  <a:tcPr marL="91425" marR="91425" marT="91425" marB="91425">
                    <a:lnL w="38100" cap="flat" cmpd="sng">
                      <a:solidFill>
                        <a:srgbClr val="9E9E9E">
                          <a:alpha val="0"/>
                        </a:srgbClr>
                      </a:solidFill>
                      <a:prstDash val="solid"/>
                      <a:round/>
                      <a:headEnd type="none" w="sm" len="sm"/>
                      <a:tailEnd type="none" w="sm" len="sm"/>
                    </a:lnL>
                    <a:lnR w="38100" cap="flat" cmpd="sng">
                      <a:solidFill>
                        <a:srgbClr val="9E9E9E">
                          <a:alpha val="0"/>
                        </a:srgbClr>
                      </a:solidFill>
                      <a:prstDash val="solid"/>
                      <a:round/>
                      <a:headEnd type="none" w="sm" len="sm"/>
                      <a:tailEnd type="none" w="sm" len="sm"/>
                    </a:lnR>
                    <a:lnT w="38100" cap="flat" cmpd="sng">
                      <a:solidFill>
                        <a:srgbClr val="F1F1F1"/>
                      </a:solidFill>
                      <a:prstDash val="solid"/>
                      <a:round/>
                      <a:headEnd type="none" w="sm" len="sm"/>
                      <a:tailEnd type="none" w="sm" len="sm"/>
                    </a:lnT>
                    <a:lnB w="38100" cap="flat" cmpd="sng">
                      <a:solidFill>
                        <a:srgbClr val="9E9E9E">
                          <a:alpha val="0"/>
                        </a:srgbClr>
                      </a:solidFill>
                      <a:prstDash val="solid"/>
                      <a:round/>
                      <a:headEnd type="none" w="sm" len="sm"/>
                      <a:tailEnd type="none" w="sm" len="sm"/>
                    </a:lnB>
                    <a:solidFill>
                      <a:srgbClr val="D9EAD3"/>
                    </a:solidFill>
                  </a:tcPr>
                </a:tc>
                <a:extLst>
                  <a:ext uri="{0D108BD9-81ED-4DB2-BD59-A6C34878D82A}">
                    <a16:rowId xmlns:a16="http://schemas.microsoft.com/office/drawing/2014/main" val="10001"/>
                  </a:ext>
                </a:extLst>
              </a:tr>
            </a:tbl>
          </a:graphicData>
        </a:graphic>
      </p:graphicFrame>
      <p:pic>
        <p:nvPicPr>
          <p:cNvPr id="119" name="Google Shape;119;p20"/>
          <p:cNvPicPr preferRelativeResize="0"/>
          <p:nvPr/>
        </p:nvPicPr>
        <p:blipFill>
          <a:blip r:embed="rId3">
            <a:alphaModFix/>
          </a:blip>
          <a:stretch>
            <a:fillRect/>
          </a:stretch>
        </p:blipFill>
        <p:spPr>
          <a:xfrm>
            <a:off x="8543075" y="4838625"/>
            <a:ext cx="501600" cy="203025"/>
          </a:xfrm>
          <a:prstGeom prst="rect">
            <a:avLst/>
          </a:prstGeom>
          <a:noFill/>
          <a:ln>
            <a:noFill/>
          </a:ln>
        </p:spPr>
      </p:pic>
      <p:sp>
        <p:nvSpPr>
          <p:cNvPr id="120" name="Google Shape;120;p20"/>
          <p:cNvSpPr txBox="1">
            <a:spLocks noGrp="1"/>
          </p:cNvSpPr>
          <p:nvPr>
            <p:ph type="title"/>
          </p:nvPr>
        </p:nvSpPr>
        <p:spPr>
          <a:xfrm>
            <a:off x="311700" y="197820"/>
            <a:ext cx="3470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Brainstorm</a:t>
            </a:r>
            <a:endParaRPr dirty="0"/>
          </a:p>
          <a:p>
            <a:pPr marL="0" lvl="0" indent="0" algn="l" rtl="0">
              <a:spcBef>
                <a:spcPts val="0"/>
              </a:spcBef>
              <a:spcAft>
                <a:spcPts val="0"/>
              </a:spcAft>
              <a:buClr>
                <a:schemeClr val="dk1"/>
              </a:buClr>
              <a:buSzPct val="85344"/>
              <a:buFont typeface="Arial"/>
              <a:buNone/>
            </a:pPr>
            <a:r>
              <a:rPr lang="en-GB" sz="1288" b="0" dirty="0">
                <a:solidFill>
                  <a:schemeClr val="dk1"/>
                </a:solidFill>
              </a:rPr>
              <a:t>Choose one of the effective questions you created on slide 5, and a new box from slide 7, and brainstorm potential ideas to address the question</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785</Words>
  <Application>Microsoft Macintosh PowerPoint</Application>
  <PresentationFormat>On-screen Show (16:9)</PresentationFormat>
  <Paragraphs>93</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Georgia</vt:lpstr>
      <vt:lpstr>Times New Roman</vt:lpstr>
      <vt:lpstr>Simple Light</vt:lpstr>
      <vt:lpstr>Building new boxes</vt:lpstr>
      <vt:lpstr>We are going to discuss effective brainstorming. Start by reviewing this article on the BCG website:</vt:lpstr>
      <vt:lpstr>The article offers five suggestions to achieve real, valuable insights from brainstorming We will focus on three of these in today’s task (as well as the brainstorming itself), highlighted in green</vt:lpstr>
      <vt:lpstr>Your task</vt:lpstr>
      <vt:lpstr>Frame the question effectively</vt:lpstr>
      <vt:lpstr>Reveal and doubt your boxes</vt:lpstr>
      <vt:lpstr>Bring new boxes</vt:lpstr>
      <vt:lpstr>Brainstorm Choose one of the effective questions you created on slide 5, and a new box from slide 7, and brainstorm potential ideas to address the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new boxes</dc:title>
  <cp:lastModifiedBy>Deepanshu Gond</cp:lastModifiedBy>
  <cp:revision>2</cp:revision>
  <dcterms:modified xsi:type="dcterms:W3CDTF">2023-07-03T08:50:40Z</dcterms:modified>
</cp:coreProperties>
</file>