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3219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It is up to us to interpret the “facts”</a:t>
            </a:r>
            <a:endParaRPr dirty="0"/>
          </a:p>
          <a:p>
            <a:pPr marL="0" lvl="0" indent="0" algn="l" rtl="0">
              <a:spcBef>
                <a:spcPts val="0"/>
              </a:spcBef>
              <a:spcAft>
                <a:spcPts val="0"/>
              </a:spcAft>
              <a:buClr>
                <a:schemeClr val="dk1"/>
              </a:buClr>
              <a:buSzPct val="85344"/>
              <a:buFont typeface="Arial"/>
              <a:buNone/>
            </a:pPr>
            <a:r>
              <a:rPr lang="en-GB" sz="1288" b="0" dirty="0">
                <a:solidFill>
                  <a:schemeClr val="dk1"/>
                </a:solidFill>
              </a:rPr>
              <a:t>Thought exercise: is a given megatrend an opportunity or threat? It could be either, depending on your mindset. Complete this exercise by filling in the </a:t>
            </a:r>
            <a:r>
              <a:rPr lang="en-GB" sz="1288" b="0" dirty="0">
                <a:solidFill>
                  <a:schemeClr val="dk1"/>
                </a:solidFill>
                <a:highlight>
                  <a:srgbClr val="D9EAD3"/>
                </a:highlight>
              </a:rPr>
              <a:t>blanks</a:t>
            </a:r>
            <a:r>
              <a:rPr lang="en-GB" sz="1288" b="0" dirty="0">
                <a:solidFill>
                  <a:schemeClr val="dk1"/>
                </a:solidFill>
              </a:rPr>
              <a:t>, challenging yourself to interpret the “facts”, which many see as threats, as opportunities.</a:t>
            </a:r>
            <a:endParaRPr sz="1288" b="0" dirty="0">
              <a:solidFill>
                <a:srgbClr val="000000"/>
              </a:solidFill>
            </a:endParaRPr>
          </a:p>
        </p:txBody>
      </p:sp>
      <p:graphicFrame>
        <p:nvGraphicFramePr>
          <p:cNvPr id="62" name="Google Shape;62;p14"/>
          <p:cNvGraphicFramePr/>
          <p:nvPr>
            <p:extLst>
              <p:ext uri="{D42A27DB-BD31-4B8C-83A1-F6EECF244321}">
                <p14:modId xmlns:p14="http://schemas.microsoft.com/office/powerpoint/2010/main" val="708339587"/>
              </p:ext>
            </p:extLst>
          </p:nvPr>
        </p:nvGraphicFramePr>
        <p:xfrm>
          <a:off x="311700" y="1396125"/>
          <a:ext cx="8520600" cy="3345300"/>
        </p:xfrm>
        <a:graphic>
          <a:graphicData uri="http://schemas.openxmlformats.org/drawingml/2006/table">
            <a:tbl>
              <a:tblPr>
                <a:noFill/>
                <a:tableStyleId>{AE5BBF8B-EB92-43C1-88E3-6C3F0042633E}</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244025">
                <a:tc>
                  <a:txBody>
                    <a:bodyPr/>
                    <a:lstStyle/>
                    <a:p>
                      <a:pPr marL="0" lvl="0" indent="0" algn="l" rtl="0">
                        <a:spcBef>
                          <a:spcPts val="0"/>
                        </a:spcBef>
                        <a:spcAft>
                          <a:spcPts val="0"/>
                        </a:spcAft>
                        <a:buNone/>
                      </a:pPr>
                      <a:r>
                        <a:rPr lang="en-GB" sz="1300" b="1" dirty="0">
                          <a:solidFill>
                            <a:srgbClr val="980000"/>
                          </a:solidFill>
                          <a:latin typeface="Georgia"/>
                          <a:ea typeface="Georgia"/>
                          <a:cs typeface="Georgia"/>
                          <a:sym typeface="Georgia"/>
                        </a:rPr>
                        <a:t>Threat</a:t>
                      </a:r>
                      <a:endParaRPr sz="1300" b="1" dirty="0">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dirty="0">
                          <a:solidFill>
                            <a:srgbClr val="00754B"/>
                          </a:solidFill>
                          <a:latin typeface="Georgia"/>
                          <a:ea typeface="Georgia"/>
                          <a:cs typeface="Georgia"/>
                          <a:sym typeface="Georgia"/>
                        </a:rPr>
                        <a:t>Opportunity</a:t>
                      </a:r>
                      <a:endParaRPr sz="1300" b="1" dirty="0">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Aging population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dirty="0">
                          <a:latin typeface="Georgia"/>
                          <a:ea typeface="Georgia"/>
                          <a:cs typeface="Georgia"/>
                          <a:sym typeface="Georgia"/>
                        </a:rPr>
                        <a:t>New “silver market”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Health-care spending</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Urban congestion</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Urbanization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New spending markets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3"/>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Economic loss and human impact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Sustainability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Growing power and</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infrastructure needs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4"/>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Near-term price and energy volatility</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Energy price volatility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Opportunity for clean energy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5"/>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High competition in rapidly evolving area</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Smart devices</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Booming IOT based works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6"/>
                  </a:ext>
                </a:extLst>
              </a:tr>
              <a:tr h="437425">
                <a:tc>
                  <a:txBody>
                    <a:bodyPr/>
                    <a:lstStyle/>
                    <a:p>
                      <a:pPr marL="0" lvl="0" indent="0" algn="l" rtl="0">
                        <a:spcBef>
                          <a:spcPts val="0"/>
                        </a:spcBef>
                        <a:spcAft>
                          <a:spcPts val="0"/>
                        </a:spcAft>
                        <a:buNone/>
                      </a:pPr>
                      <a:r>
                        <a:rPr lang="en-US" sz="1300" dirty="0">
                          <a:latin typeface="Georgia"/>
                          <a:ea typeface="Georgia"/>
                          <a:cs typeface="Georgia"/>
                          <a:sym typeface="Georgia"/>
                        </a:rPr>
                        <a:t>Distractions and health issues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r>
                        <a:rPr lang="en-US" sz="1300" b="1" dirty="0">
                          <a:latin typeface="Georgia"/>
                          <a:ea typeface="Georgia"/>
                          <a:cs typeface="Georgia"/>
                          <a:sym typeface="Georgia"/>
                        </a:rPr>
                        <a:t>Internet Penetration</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r>
                        <a:rPr lang="en-US" sz="1300" dirty="0">
                          <a:latin typeface="Georgia"/>
                          <a:ea typeface="Georgia"/>
                          <a:cs typeface="Georgia"/>
                          <a:sym typeface="Georgia"/>
                        </a:rPr>
                        <a:t>New online businesses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b="1">
                <a:solidFill>
                  <a:srgbClr val="00754B"/>
                </a:solidFill>
                <a:latin typeface="Georgia"/>
                <a:ea typeface="Georgia"/>
                <a:cs typeface="Georgia"/>
                <a:sym typeface="Georgia"/>
              </a:rPr>
              <a:t>Let’s review some examples.</a:t>
            </a:r>
            <a:endParaRPr sz="1300" b="1">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writing business</a:t>
            </a:r>
            <a:r>
              <a:rPr lang="en-GB">
                <a:latin typeface="Georgia"/>
                <a:ea typeface="Georgia"/>
                <a:cs typeface="Georgia"/>
                <a:sym typeface="Georgia"/>
              </a:rPr>
              <a:t>.”</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Cheap pens, cheaper pens, colored pens, black pens, etc.</a:t>
            </a:r>
            <a:endParaRPr sz="1300" i="1">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Pens, lighters, razors, etc.</a:t>
            </a:r>
            <a:endParaRPr sz="1300" i="1">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Low-cost airlines shifted prevailing airline paradigms to disrupt the aviation industry</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Airlines can operate:</a:t>
            </a:r>
            <a:endParaRPr>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many types of aircraft</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convenient, major airports</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hub-and-spoke model</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all-inclusive pricing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pre-assigned seating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sold via travel agents</a:t>
            </a:r>
            <a:endParaRPr sz="1100" i="1">
              <a:latin typeface="Georgia"/>
              <a:ea typeface="Georgia"/>
              <a:cs typeface="Georgia"/>
              <a:sym typeface="Georgia"/>
            </a:endParaRPr>
          </a:p>
        </p:txBody>
      </p:sp>
      <p:sp>
        <p:nvSpPr>
          <p:cNvPr id="114" name="Google Shape;114;p17"/>
          <p:cNvSpPr txBox="1"/>
          <p:nvPr/>
        </p:nvSpPr>
        <p:spPr>
          <a:xfrm>
            <a:off x="5068446" y="2134121"/>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indent="-298450">
              <a:buSzPts val="1100"/>
              <a:buFont typeface="Georgia"/>
              <a:buChar char="●"/>
            </a:pPr>
            <a:r>
              <a:rPr lang="en-GB" sz="1100" i="1" dirty="0">
                <a:latin typeface="Georgia"/>
                <a:ea typeface="Georgia"/>
                <a:cs typeface="Georgia"/>
                <a:sym typeface="Georgia"/>
              </a:rPr>
              <a:t>abandoning main airports for secondary facilities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cutting off travel agents</a:t>
            </a:r>
            <a:endParaRPr sz="1100" i="1" dirty="0">
              <a:latin typeface="Georgia"/>
              <a:ea typeface="Georgia"/>
              <a:cs typeface="Georgia"/>
              <a:sym typeface="Georgia"/>
            </a:endParaRPr>
          </a:p>
          <a:p>
            <a:pPr marL="457200" indent="-298450">
              <a:buSzPts val="1100"/>
              <a:buFont typeface="Georgia"/>
              <a:buChar char="●"/>
            </a:pPr>
            <a:r>
              <a:rPr lang="en-GB" sz="1100" i="1" dirty="0">
                <a:latin typeface="Georgia"/>
                <a:ea typeface="Georgia"/>
                <a:cs typeface="Georgia"/>
                <a:sym typeface="Georgia"/>
              </a:rPr>
              <a:t> unbundled ticket pricing</a:t>
            </a:r>
          </a:p>
          <a:p>
            <a:pPr marL="457200" indent="-298450">
              <a:buSzPts val="1100"/>
              <a:buFont typeface="Georgia"/>
              <a:buChar char="●"/>
            </a:pPr>
            <a:r>
              <a:rPr lang="en-GB" sz="1100" i="1" dirty="0">
                <a:latin typeface="Georgia"/>
                <a:ea typeface="Georgia"/>
                <a:cs typeface="Georgia"/>
                <a:sym typeface="Georgia"/>
              </a:rPr>
              <a:t>new technology aircraft (</a:t>
            </a:r>
            <a:r>
              <a:rPr lang="en-GB" sz="1100" i="1" dirty="0" err="1">
                <a:latin typeface="Georgia"/>
                <a:ea typeface="Georgia"/>
                <a:cs typeface="Georgia"/>
                <a:sym typeface="Georgia"/>
              </a:rPr>
              <a:t>evtol</a:t>
            </a:r>
            <a:r>
              <a:rPr lang="en-GB" sz="1100" i="1" dirty="0">
                <a:latin typeface="Georgia"/>
                <a:ea typeface="Georgia"/>
                <a:cs typeface="Georgia"/>
                <a:sym typeface="Georgia"/>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07713" y="38320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Describe another mental model shift that has resulted in a major change</a:t>
            </a:r>
            <a:endParaRPr dirty="0"/>
          </a:p>
          <a:p>
            <a:pPr marL="0" lvl="0" indent="0" algn="l" rtl="0">
              <a:spcBef>
                <a:spcPts val="0"/>
              </a:spcBef>
              <a:spcAft>
                <a:spcPts val="0"/>
              </a:spcAft>
              <a:buNone/>
            </a:pPr>
            <a:r>
              <a:rPr lang="en-GB" sz="1400" b="0" dirty="0">
                <a:solidFill>
                  <a:schemeClr val="dk1"/>
                </a:solidFill>
              </a:rPr>
              <a:t>Fill in the </a:t>
            </a:r>
            <a:r>
              <a:rPr lang="en-GB" sz="1400" b="0" dirty="0">
                <a:solidFill>
                  <a:schemeClr val="dk1"/>
                </a:solidFill>
                <a:highlight>
                  <a:srgbClr val="D9EAD3"/>
                </a:highlight>
              </a:rPr>
              <a:t>blanks</a:t>
            </a:r>
            <a:r>
              <a:rPr lang="en-GB" sz="1400" b="0" dirty="0">
                <a:solidFill>
                  <a:schemeClr val="dk1"/>
                </a:solidFill>
              </a:rPr>
              <a:t>.</a:t>
            </a:r>
            <a:endParaRPr dirty="0"/>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dirty="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363713" y="2971919"/>
            <a:ext cx="3204300" cy="11233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Georgia"/>
                <a:ea typeface="Georgia"/>
                <a:cs typeface="Georgia"/>
                <a:sym typeface="Georgia"/>
              </a:rPr>
              <a:t>Philips</a:t>
            </a:r>
          </a:p>
          <a:p>
            <a:pPr marL="0" lvl="0" indent="0" algn="l" rtl="0">
              <a:spcBef>
                <a:spcPts val="0"/>
              </a:spcBef>
              <a:spcAft>
                <a:spcPts val="0"/>
              </a:spcAft>
              <a:buNone/>
            </a:pP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Dependent on electronics</a:t>
            </a: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Less profits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5075316" y="2129853"/>
            <a:ext cx="3204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Georgia"/>
                <a:ea typeface="Georgia"/>
                <a:cs typeface="Georgia"/>
                <a:sym typeface="Georgia"/>
              </a:rPr>
              <a:t>Philips</a:t>
            </a:r>
          </a:p>
          <a:p>
            <a:pPr marL="0" lvl="0" indent="0" algn="l" rtl="0">
              <a:spcBef>
                <a:spcPts val="0"/>
              </a:spcBef>
              <a:spcAft>
                <a:spcPts val="0"/>
              </a:spcAft>
              <a:buNone/>
            </a:pPr>
            <a:endParaRPr lang="en-IN"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IN" sz="1100" i="1" dirty="0">
                <a:latin typeface="Georgia"/>
                <a:ea typeface="Georgia"/>
                <a:cs typeface="Georgia"/>
                <a:sym typeface="Georgia"/>
              </a:rPr>
              <a:t>Entered health segment</a:t>
            </a: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Today 40% contribution</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Increased profits </a:t>
            </a:r>
            <a:endParaRPr sz="1100" i="1" dirty="0">
              <a:latin typeface="Georgia"/>
              <a:ea typeface="Georgia"/>
              <a:cs typeface="Georgia"/>
              <a:sym typeface="Georgia"/>
            </a:endParaRPr>
          </a:p>
          <a:p>
            <a:pPr marL="158750" lvl="0" algn="l" rtl="0">
              <a:spcBef>
                <a:spcPts val="0"/>
              </a:spcBef>
              <a:spcAft>
                <a:spcPts val="0"/>
              </a:spcAft>
              <a:buSzPts val="1100"/>
            </a:pPr>
            <a:endParaRPr sz="1100" i="1" dirty="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Macintosh PowerPoint</Application>
  <PresentationFormat>On-screen Show (16:9)</PresentationFormat>
  <Paragraphs>81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Paradigm-busting workbook</dc:title>
  <cp:lastModifiedBy>Deepanshu Gond</cp:lastModifiedBy>
  <cp:revision>1</cp:revision>
  <dcterms:modified xsi:type="dcterms:W3CDTF">2023-06-26T13:27:22Z</dcterms:modified>
</cp:coreProperties>
</file>