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C76D00-CFE9-4CA0-BBEF-D605354C3E58}">
  <a:tblStyle styleId="{5DC76D00-CFE9-4CA0-BBEF-D605354C3E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22" Type="http://schemas.openxmlformats.org/officeDocument/2006/relationships/font" Target="fonts/MontserratMedium-bold.fntdata"/><Relationship Id="rId10" Type="http://schemas.openxmlformats.org/officeDocument/2006/relationships/slide" Target="slides/slide4.xml"/><Relationship Id="rId21" Type="http://schemas.openxmlformats.org/officeDocument/2006/relationships/font" Target="fonts/MontserratMedium-regular.fntdata"/><Relationship Id="rId13" Type="http://schemas.openxmlformats.org/officeDocument/2006/relationships/font" Target="fonts/Montserrat-regular.fntdata"/><Relationship Id="rId24" Type="http://schemas.openxmlformats.org/officeDocument/2006/relationships/font" Target="fonts/MontserratMedium-boldItalic.fntdata"/><Relationship Id="rId12" Type="http://schemas.openxmlformats.org/officeDocument/2006/relationships/slide" Target="slides/slide6.xml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7b8bde2b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7b8bde2b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7b8bde2b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7b8bde2b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7b8bde2b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7b8bde2b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7b8bde2b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7b8bde2b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7b8bde2b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7b8bde2b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33425" y="1228175"/>
            <a:ext cx="50175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PhoneEase</a:t>
            </a:r>
            <a:endParaRPr b="1" sz="4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374875" y="2930700"/>
            <a:ext cx="210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Deepanshu Gond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3028650" y="2242500"/>
            <a:ext cx="6039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Understanding Customer Needs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506400" y="661450"/>
            <a:ext cx="7038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Criteria To Decide Attractive Offers</a:t>
            </a:r>
            <a:endParaRPr b="1" sz="28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539600" y="1762450"/>
            <a:ext cx="4093200" cy="29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Affordability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Price comparison between leasing &amp; buy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Price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sensitivity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Upfront cost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Reasonable upfront cost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Ability to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upgrade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Frequency of upgrade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Cost of upgrade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Charges for upgrading to new handset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4765800" y="1762450"/>
            <a:ext cx="4154700" cy="27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Options to buy handset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Allowed to buy phone during lease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How many customer prefer to buy phone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Damage and insurance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Policy for claiming damage &amp; insurance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How often a customer damages phone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Attractiveness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Trendy products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Consumer sentiments towards leasing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306200" y="515600"/>
            <a:ext cx="7038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Survey Summary</a:t>
            </a:r>
            <a:endParaRPr b="1" sz="28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385800" y="1436950"/>
            <a:ext cx="8372400" cy="3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Font typeface="Montserrat Medium"/>
              <a:buAutoNum type="arabicPeriod"/>
            </a:pPr>
            <a:r>
              <a:rPr lang="en" sz="1207">
                <a:latin typeface="Montserrat Medium"/>
                <a:ea typeface="Montserrat Medium"/>
                <a:cs typeface="Montserrat Medium"/>
                <a:sym typeface="Montserrat Medium"/>
              </a:rPr>
              <a:t>Appealing to stay with the trends for customers under the age of 30, also low up-front costs</a:t>
            </a:r>
            <a:endParaRPr sz="1207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Font typeface="Montserrat Medium"/>
              <a:buAutoNum type="arabicPeriod"/>
            </a:pPr>
            <a:r>
              <a:rPr lang="en" sz="1207">
                <a:latin typeface="Montserrat Medium"/>
                <a:ea typeface="Montserrat Medium"/>
                <a:cs typeface="Montserrat Medium"/>
                <a:sym typeface="Montserrat Medium"/>
              </a:rPr>
              <a:t>Older customers have less financial issues and lower desire to stay trendy, so only a third were interested</a:t>
            </a:r>
            <a:endParaRPr sz="1207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Font typeface="Montserrat Medium"/>
              <a:buAutoNum type="arabicPeriod"/>
            </a:pPr>
            <a:r>
              <a:rPr lang="en" sz="1207">
                <a:latin typeface="Montserrat Medium"/>
                <a:ea typeface="Montserrat Medium"/>
                <a:cs typeface="Montserrat Medium"/>
                <a:sym typeface="Montserrat Medium"/>
              </a:rPr>
              <a:t>Most people upgraded every 2 years, equal amount upgraded every one &amp; three years</a:t>
            </a:r>
            <a:endParaRPr sz="1207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Font typeface="Montserrat Medium"/>
              <a:buAutoNum type="arabicPeriod"/>
            </a:pPr>
            <a:r>
              <a:rPr lang="en" sz="1207">
                <a:latin typeface="Montserrat Medium"/>
                <a:ea typeface="Montserrat Medium"/>
                <a:cs typeface="Montserrat Medium"/>
                <a:sym typeface="Montserrat Medium"/>
              </a:rPr>
              <a:t>People who upgrade after 24 months are price sensitive and the majority would upgrade every year if the upgrade price was lower. Current difference is $100 between one year and 2 year upgrade.</a:t>
            </a:r>
            <a:endParaRPr sz="1207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Font typeface="Montserrat Medium"/>
              <a:buAutoNum type="arabicPeriod"/>
            </a:pPr>
            <a:r>
              <a:rPr lang="en" sz="1207">
                <a:latin typeface="Montserrat Medium"/>
                <a:ea typeface="Montserrat Medium"/>
                <a:cs typeface="Montserrat Medium"/>
                <a:sym typeface="Montserrat Medium"/>
              </a:rPr>
              <a:t>Just under half would not want to pay more than $500 up-front for a new phone</a:t>
            </a:r>
            <a:endParaRPr sz="1207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Font typeface="Montserrat Medium"/>
              <a:buAutoNum type="arabicPeriod"/>
            </a:pPr>
            <a:r>
              <a:rPr lang="en" sz="1207">
                <a:latin typeface="Montserrat Medium"/>
                <a:ea typeface="Montserrat Medium"/>
                <a:cs typeface="Montserrat Medium"/>
                <a:sym typeface="Montserrat Medium"/>
              </a:rPr>
              <a:t>More people prefer to trade in their phone, 32% keep old phones</a:t>
            </a:r>
            <a:endParaRPr sz="1207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Font typeface="Montserrat Medium"/>
              <a:buAutoNum type="arabicPeriod"/>
            </a:pPr>
            <a:r>
              <a:rPr lang="en" sz="1207">
                <a:latin typeface="Montserrat Medium"/>
                <a:ea typeface="Montserrat Medium"/>
                <a:cs typeface="Montserrat Medium"/>
                <a:sym typeface="Montserrat Medium"/>
              </a:rPr>
              <a:t>60% are very sensitive to up-front costs when buying a new phone</a:t>
            </a:r>
            <a:endParaRPr sz="1207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Font typeface="Montserrat Medium"/>
              <a:buAutoNum type="arabicPeriod"/>
            </a:pPr>
            <a:r>
              <a:rPr lang="en" sz="1207">
                <a:latin typeface="Montserrat Medium"/>
                <a:ea typeface="Montserrat Medium"/>
                <a:cs typeface="Montserrat Medium"/>
                <a:sym typeface="Montserrat Medium"/>
              </a:rPr>
              <a:t>Almost half were ready to switch telecom providers to save 10-20%</a:t>
            </a:r>
            <a:endParaRPr sz="1207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Font typeface="Montserrat Medium"/>
              <a:buAutoNum type="arabicPeriod"/>
            </a:pPr>
            <a:r>
              <a:rPr lang="en" sz="1207">
                <a:latin typeface="Montserrat Medium"/>
                <a:ea typeface="Montserrat Medium"/>
                <a:cs typeface="Montserrat Medium"/>
                <a:sym typeface="Montserrat Medium"/>
              </a:rPr>
              <a:t> Overwhelming majority have not bought insurance for handsets</a:t>
            </a:r>
            <a:endParaRPr sz="1207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Font typeface="Montserrat Medium"/>
              <a:buAutoNum type="arabicPeriod"/>
            </a:pPr>
            <a:r>
              <a:rPr lang="en" sz="1207">
                <a:latin typeface="Montserrat Medium"/>
                <a:ea typeface="Montserrat Medium"/>
                <a:cs typeface="Montserrat Medium"/>
                <a:sym typeface="Montserrat Medium"/>
              </a:rPr>
              <a:t>38% of people had to replace their handset before the end of their contract due to damage</a:t>
            </a:r>
            <a:endParaRPr sz="1207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306200" y="620050"/>
            <a:ext cx="7038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Target Segment</a:t>
            </a:r>
            <a:endParaRPr b="1" sz="28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61250" y="2360450"/>
            <a:ext cx="3252000" cy="14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Customer below the age of 30 who upgrade their phones every 24 months</a:t>
            </a:r>
            <a:endParaRPr/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4801975" y="1682000"/>
            <a:ext cx="4255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Market </a:t>
            </a:r>
            <a:r>
              <a:rPr b="1" lang="en" sz="2000"/>
              <a:t>Target</a:t>
            </a:r>
            <a:endParaRPr b="1" sz="2000"/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359350" y="1682000"/>
            <a:ext cx="4255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Market</a:t>
            </a:r>
            <a:r>
              <a:rPr b="1" lang="en" sz="2000"/>
              <a:t> Segment</a:t>
            </a:r>
            <a:endParaRPr b="1" sz="20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5411525" y="2360450"/>
            <a:ext cx="3361200" cy="16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up-front cost and overall cost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Cheaper and flexibility of frequent upgrade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Insurance</a:t>
            </a:r>
            <a:r>
              <a:rPr lang="en"/>
              <a:t> included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5765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Offering Changes</a:t>
            </a:r>
            <a:endParaRPr b="1" sz="28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2693725" y="1645875"/>
            <a:ext cx="48693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Lower </a:t>
            </a: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handset</a:t>
            </a: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 upgrade costs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No or negligible up-front cost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Offers on telco plans </a:t>
            </a: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bundles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Option to buy the leased handset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Option for trade-in/return device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Once </a:t>
            </a: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the retail price is covered offer the option to keep the phone at a nominal cost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18"/>
          <p:cNvGraphicFramePr/>
          <p:nvPr/>
        </p:nvGraphicFramePr>
        <p:xfrm>
          <a:off x="1263975" y="87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{5DC76D00-CFE9-4CA0-BBEF-D605354C3E58}</a:tableStyleId>
              </a:tblPr>
              <a:tblGrid>
                <a:gridCol w="897800"/>
                <a:gridCol w="897800"/>
                <a:gridCol w="1130975"/>
                <a:gridCol w="382850"/>
                <a:gridCol w="1182600"/>
                <a:gridCol w="1415750"/>
                <a:gridCol w="382850"/>
                <a:gridCol w="897800"/>
              </a:tblGrid>
              <a:tr h="68600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Yearly amount paid by the customer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Current Plan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Bargain Upgrades Plan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Savings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  <a:tr h="4636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No . of Months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Upgrade fee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  <a:tr h="46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$          300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$           1,240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$             1,308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-5.48%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  <a:tr h="46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  <a:tr h="46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$          200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$           1,190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$             1,108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6.89%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  <a:tr h="46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  <a:tr h="46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$          100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$           1,173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$             1,041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11.25%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