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BE"/>
    <a:srgbClr val="FF6583"/>
    <a:srgbClr val="FF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eepanshu/Downloads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[KPMG_VI_New_raw_data_update_final.xlsx]Sheet10!PivotTable6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Min.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Sheet10!$A$4:$A$8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Sheet10!$B$4:$B$8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5-854B-93A2-0037E8C1AB56}"/>
            </c:ext>
          </c:extLst>
        </c:ser>
        <c:ser>
          <c:idx val="1"/>
          <c:order val="1"/>
          <c:tx>
            <c:strRef>
              <c:f>Sheet10!$C$3</c:f>
              <c:strCache>
                <c:ptCount val="1"/>
                <c:pt idx="0">
                  <c:v>Min. of M_score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Sheet10!$A$4:$A$8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Sheet10!$C$4:$C$8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E5-854B-93A2-0037E8C1AB56}"/>
            </c:ext>
          </c:extLst>
        </c:ser>
        <c:ser>
          <c:idx val="2"/>
          <c:order val="2"/>
          <c:tx>
            <c:strRef>
              <c:f>Sheet10!$D$3</c:f>
              <c:strCache>
                <c:ptCount val="1"/>
                <c:pt idx="0">
                  <c:v>Min.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Sheet10!$A$4:$A$8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Sheet10!$D$4:$D$8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E5-854B-93A2-0037E8C1A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17536223"/>
        <c:axId val="2123974160"/>
      </c:barChart>
      <c:catAx>
        <c:axId val="1617536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74160"/>
        <c:crosses val="autoZero"/>
        <c:auto val="1"/>
        <c:lblAlgn val="ctr"/>
        <c:lblOffset val="100"/>
        <c:noMultiLvlLbl val="0"/>
      </c:catAx>
      <c:valAx>
        <c:axId val="212397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53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Data Analyst – Deepanshu Gond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45831" y="1103974"/>
            <a:ext cx="8852338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66511" y="1720237"/>
            <a:ext cx="4440458" cy="2417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400" b="1" dirty="0"/>
              <a:t>Outline of Problem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Sprocket Central is a company that specializes in high-quality bikes and cycling accessories.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Their marketing team is looking to boost business sales by analysing provided datasets.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Using the 3 datasets provided the aim is to analyse and recommend 1000 customers that Sprocket Central should target to drive higher value for the company.</a:t>
            </a:r>
            <a:endParaRPr sz="1200" dirty="0"/>
          </a:p>
        </p:txBody>
      </p:sp>
      <p:sp>
        <p:nvSpPr>
          <p:cNvPr id="2" name="Shape 73">
            <a:extLst>
              <a:ext uri="{FF2B5EF4-FFF2-40B4-BE49-F238E27FC236}">
                <a16:creationId xmlns:a16="http://schemas.microsoft.com/office/drawing/2014/main" id="{D172E0BF-078E-53C4-0D02-F1EB5E71CC1F}"/>
              </a:ext>
            </a:extLst>
          </p:cNvPr>
          <p:cNvSpPr/>
          <p:nvPr/>
        </p:nvSpPr>
        <p:spPr>
          <a:xfrm>
            <a:off x="4742889" y="1720237"/>
            <a:ext cx="4134600" cy="2417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400" b="1" dirty="0"/>
              <a:t>Contents of Data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'New' and 'Old' Customer Age Distributions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Bike related purchases over the 3 last 3 years by gender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Job industry distributions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Wealth segmentation by age category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Number of cars owned and not owned by state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RFM analysis and customer classification</a:t>
            </a:r>
          </a:p>
        </p:txBody>
      </p:sp>
      <p:sp>
        <p:nvSpPr>
          <p:cNvPr id="4" name="Shape 73">
            <a:extLst>
              <a:ext uri="{FF2B5EF4-FFF2-40B4-BE49-F238E27FC236}">
                <a16:creationId xmlns:a16="http://schemas.microsoft.com/office/drawing/2014/main" id="{267F2CF8-738C-8375-9B17-DF857E8CD622}"/>
              </a:ext>
            </a:extLst>
          </p:cNvPr>
          <p:cNvSpPr/>
          <p:nvPr/>
        </p:nvSpPr>
        <p:spPr>
          <a:xfrm>
            <a:off x="481413" y="4446918"/>
            <a:ext cx="8012824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IN" sz="1200" dirty="0"/>
              <a:t>This will be done in following 3 phases as follows - Data Exploration, Model Development and Interpretation.</a:t>
            </a:r>
          </a:p>
          <a:p>
            <a:pPr lvl="0">
              <a:lnSpc>
                <a:spcPct val="100000"/>
              </a:lnSpc>
            </a:pPr>
            <a:endParaRPr lang="en-IN" sz="1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0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86709" y="1857262"/>
            <a:ext cx="2971728" cy="209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000" b="1" dirty="0"/>
              <a:t>Key Issues for Data  Quality Assessment</a:t>
            </a:r>
          </a:p>
          <a:p>
            <a:pPr>
              <a:lnSpc>
                <a:spcPct val="150000"/>
              </a:lnSpc>
            </a:pPr>
            <a:endParaRPr lang="en-IN" sz="400" b="1" dirty="0"/>
          </a:p>
          <a:p>
            <a:pPr>
              <a:lnSpc>
                <a:spcPct val="150000"/>
              </a:lnSpc>
            </a:pPr>
            <a:r>
              <a:rPr lang="en-IN" sz="1000" b="1" dirty="0"/>
              <a:t>Accuracy: </a:t>
            </a:r>
            <a:r>
              <a:rPr lang="en-IN" sz="1000" dirty="0"/>
              <a:t>Correct Values</a:t>
            </a:r>
          </a:p>
          <a:p>
            <a:pPr>
              <a:lnSpc>
                <a:spcPct val="150000"/>
              </a:lnSpc>
            </a:pPr>
            <a:r>
              <a:rPr lang="en-IN" sz="1000" b="1" dirty="0"/>
              <a:t>Completeness: </a:t>
            </a:r>
            <a:r>
              <a:rPr lang="en-IN" sz="1000" dirty="0"/>
              <a:t>Data Fields with Values</a:t>
            </a:r>
          </a:p>
          <a:p>
            <a:pPr>
              <a:lnSpc>
                <a:spcPct val="150000"/>
              </a:lnSpc>
            </a:pPr>
            <a:r>
              <a:rPr lang="en-IN" sz="1000" b="1" dirty="0"/>
              <a:t>Consistency: </a:t>
            </a:r>
            <a:r>
              <a:rPr lang="en-IN" sz="1000" dirty="0"/>
              <a:t>Values Free from Contradiction</a:t>
            </a:r>
          </a:p>
          <a:p>
            <a:pPr>
              <a:lnSpc>
                <a:spcPct val="150000"/>
              </a:lnSpc>
            </a:pPr>
            <a:r>
              <a:rPr lang="en-IN" sz="1000" b="1" dirty="0"/>
              <a:t>Currency: </a:t>
            </a:r>
            <a:r>
              <a:rPr lang="en-IN" sz="1000" dirty="0"/>
              <a:t>Values up to date</a:t>
            </a:r>
          </a:p>
          <a:p>
            <a:pPr>
              <a:lnSpc>
                <a:spcPct val="150000"/>
              </a:lnSpc>
            </a:pPr>
            <a:r>
              <a:rPr lang="en-IN" sz="1000" b="1" dirty="0"/>
              <a:t>Relevancy: </a:t>
            </a:r>
            <a:r>
              <a:rPr lang="en-IN" sz="1000" dirty="0"/>
              <a:t>Data items with Value Meta-data</a:t>
            </a:r>
          </a:p>
          <a:p>
            <a:pPr>
              <a:lnSpc>
                <a:spcPct val="150000"/>
              </a:lnSpc>
            </a:pPr>
            <a:r>
              <a:rPr lang="en-IN" sz="1000" b="1" dirty="0"/>
              <a:t>Validity: </a:t>
            </a:r>
            <a:r>
              <a:rPr lang="en-IN" sz="1000" dirty="0"/>
              <a:t>Data Containing Allowable Values</a:t>
            </a:r>
          </a:p>
          <a:p>
            <a:pPr>
              <a:lnSpc>
                <a:spcPct val="150000"/>
              </a:lnSpc>
            </a:pPr>
            <a:r>
              <a:rPr lang="en-IN" sz="1000" b="1" dirty="0"/>
              <a:t>Uniqueness: </a:t>
            </a:r>
            <a:r>
              <a:rPr lang="en-IN" sz="1000" dirty="0"/>
              <a:t>Records that are Duplicated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1094F7-3AE1-1574-52C4-39E2C788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04824"/>
              </p:ext>
            </p:extLst>
          </p:nvPr>
        </p:nvGraphicFramePr>
        <p:xfrm>
          <a:off x="2948152" y="1697200"/>
          <a:ext cx="6109139" cy="266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876">
                  <a:extLst>
                    <a:ext uri="{9D8B030D-6E8A-4147-A177-3AD203B41FA5}">
                      <a16:colId xmlns:a16="http://schemas.microsoft.com/office/drawing/2014/main" val="1176433185"/>
                    </a:ext>
                  </a:extLst>
                </a:gridCol>
                <a:gridCol w="780394">
                  <a:extLst>
                    <a:ext uri="{9D8B030D-6E8A-4147-A177-3AD203B41FA5}">
                      <a16:colId xmlns:a16="http://schemas.microsoft.com/office/drawing/2014/main" val="107834464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67412279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1379066543"/>
                    </a:ext>
                  </a:extLst>
                </a:gridCol>
                <a:gridCol w="772511">
                  <a:extLst>
                    <a:ext uri="{9D8B030D-6E8A-4147-A177-3AD203B41FA5}">
                      <a16:colId xmlns:a16="http://schemas.microsoft.com/office/drawing/2014/main" val="777308806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2861720535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2837090711"/>
                    </a:ext>
                  </a:extLst>
                </a:gridCol>
              </a:tblGrid>
              <a:tr h="5333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19304"/>
                  </a:ext>
                </a:extLst>
              </a:tr>
              <a:tr h="799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DOB: </a:t>
                      </a:r>
                      <a:r>
                        <a:rPr lang="en-US" dirty="0"/>
                        <a:t>inaccurate</a:t>
                      </a:r>
                    </a:p>
                    <a:p>
                      <a:pPr algn="ctr"/>
                      <a:r>
                        <a:rPr lang="en-US" b="1" dirty="0"/>
                        <a:t>Age:</a:t>
                      </a:r>
                    </a:p>
                    <a:p>
                      <a:pPr algn="ctr"/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Job title: </a:t>
                      </a:r>
                      <a:r>
                        <a:rPr lang="en-US" b="0" dirty="0"/>
                        <a:t>blanks</a:t>
                      </a:r>
                    </a:p>
                    <a:p>
                      <a:pPr algn="ctr"/>
                      <a:r>
                        <a:rPr lang="en-US" b="1" dirty="0"/>
                        <a:t>Customer id: </a:t>
                      </a:r>
                      <a:r>
                        <a:rPr lang="en-US" b="0" dirty="0"/>
                        <a:t>incomplete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Gender:</a:t>
                      </a:r>
                    </a:p>
                    <a:p>
                      <a:pPr algn="ctr"/>
                      <a:r>
                        <a:rPr lang="en-US" b="0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Deceased customer: </a:t>
                      </a:r>
                      <a:r>
                        <a:rPr lang="en-US" b="0" dirty="0"/>
                        <a:t>filter out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 column: </a:t>
                      </a:r>
                      <a:r>
                        <a:rPr lang="en-US" b="0" dirty="0"/>
                        <a:t>delete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54379"/>
                  </a:ext>
                </a:extLst>
              </a:tr>
              <a:tr h="5333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Customer</a:t>
                      </a:r>
                    </a:p>
                    <a:p>
                      <a:pPr algn="ctr"/>
                      <a:r>
                        <a:rPr lang="en-US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Customer id: </a:t>
                      </a:r>
                      <a:r>
                        <a:rPr lang="en-US" b="0" dirty="0"/>
                        <a:t>incomplete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States: </a:t>
                      </a:r>
                      <a:r>
                        <a:rPr lang="en-US" b="0" dirty="0"/>
                        <a:t>inconsistency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43227"/>
                  </a:ext>
                </a:extLst>
              </a:tr>
              <a:tr h="7994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Profit: </a:t>
                      </a:r>
                      <a:r>
                        <a:rPr lang="en-US" b="0" dirty="0"/>
                        <a:t>missing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Online order: </a:t>
                      </a:r>
                      <a:r>
                        <a:rPr lang="en-US" b="0" dirty="0"/>
                        <a:t>blanks</a:t>
                      </a:r>
                    </a:p>
                    <a:p>
                      <a:pPr algn="ctr"/>
                      <a:r>
                        <a:rPr lang="en-US" b="1" dirty="0"/>
                        <a:t>Brand: </a:t>
                      </a:r>
                      <a:r>
                        <a:rPr lang="en-US" b="0" dirty="0"/>
                        <a:t>blanks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Cancelled status</a:t>
                      </a:r>
                    </a:p>
                    <a:p>
                      <a:pPr algn="ctr"/>
                      <a:r>
                        <a:rPr lang="en-US" b="1" dirty="0"/>
                        <a:t>order: </a:t>
                      </a:r>
                    </a:p>
                    <a:p>
                      <a:pPr algn="ctr"/>
                      <a:r>
                        <a:rPr lang="en-US" b="0" dirty="0"/>
                        <a:t>filter out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Product sold date: </a:t>
                      </a:r>
                      <a:r>
                        <a:rPr lang="en-US" b="0" dirty="0"/>
                        <a:t>format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5963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0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'New' and 'Old' 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33298" y="1644903"/>
            <a:ext cx="3441315" cy="3160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000" dirty="0"/>
              <a:t>The majority of customers are aged between 43-58 i.e. Generation X in both new and old.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000" dirty="0"/>
              <a:t>Least customers are aged above 78 i.e. Silent Generation in both new and old.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000" dirty="0"/>
              <a:t>The old list reflects that ages between 27-58 are the most populated.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000" dirty="0"/>
              <a:t>The old list reflects that ages between 77-43 are the most populated.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000" dirty="0"/>
              <a:t>There is a significant rise in Silent Gen from old to new.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endParaRPr lang="en-IN" sz="10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endParaRPr lang="en-IN" sz="10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endParaRPr lang="en-IN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259F8-D2B1-205F-DE2C-43D7CDDD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14" y="1644903"/>
            <a:ext cx="2576414" cy="1492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36DA71-5BB3-F044-5A90-EF23ED95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15" y="3263012"/>
            <a:ext cx="2576414" cy="1433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4F6AA-3D55-9A64-3E19-FF1C648BE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110" y="3210627"/>
            <a:ext cx="2489683" cy="1486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20F7C-A648-8976-9196-F9B27105E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110" y="1644903"/>
            <a:ext cx="2489683" cy="14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77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00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</a:p>
        </p:txBody>
      </p:sp>
      <p:sp>
        <p:nvSpPr>
          <p:cNvPr id="133" name="Shape 82"/>
          <p:cNvSpPr/>
          <p:nvPr/>
        </p:nvSpPr>
        <p:spPr>
          <a:xfrm>
            <a:off x="233299" y="1644903"/>
            <a:ext cx="4267756" cy="264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NSW has the largest amount of people that do not own a car. NSW seems to have a higher number of people from which data was collected.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Victoria is also split quite evenly. But both numbers are significantly lower than those of NSW.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QLD has a relatively high number of customers that own a car.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54CE4-CACB-D825-8ABB-8018637D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7" y="1697200"/>
            <a:ext cx="4282800" cy="25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66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81"/>
          <p:cNvSpPr/>
          <p:nvPr/>
        </p:nvSpPr>
        <p:spPr>
          <a:xfrm>
            <a:off x="205025" y="1000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957706"/>
            <a:ext cx="4267756" cy="237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RFM analysis is used to determine which customers a business should target to increase its revenue and value.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/>
              <a:t>The RFM (Recency, Frequency, and Monetary) model shows customers that have displayed high levels of engagement with the business in the three categories mentioned.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DDA636-8E96-CF64-C650-FB4E932A2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414652"/>
              </p:ext>
            </p:extLst>
          </p:nvPr>
        </p:nvGraphicFramePr>
        <p:xfrm>
          <a:off x="4288272" y="17716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hape 89">
            <a:extLst>
              <a:ext uri="{FF2B5EF4-FFF2-40B4-BE49-F238E27FC236}">
                <a16:creationId xmlns:a16="http://schemas.microsoft.com/office/drawing/2014/main" id="{AB9FC2E4-16DB-D926-8768-A43597BAD67C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654304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81"/>
          <p:cNvSpPr/>
          <p:nvPr/>
        </p:nvSpPr>
        <p:spPr>
          <a:xfrm>
            <a:off x="205025" y="10006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A9086-5CF7-C4D2-813A-54ECCD85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705096"/>
            <a:ext cx="4358707" cy="2624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2DFEE-27D5-634A-6613-54357665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31" y="1709900"/>
            <a:ext cx="4358706" cy="2620053"/>
          </a:xfrm>
          <a:prstGeom prst="rect">
            <a:avLst/>
          </a:prstGeom>
        </p:spPr>
      </p:pic>
      <p:sp>
        <p:nvSpPr>
          <p:cNvPr id="8" name="Shape 89">
            <a:extLst>
              <a:ext uri="{FF2B5EF4-FFF2-40B4-BE49-F238E27FC236}">
                <a16:creationId xmlns:a16="http://schemas.microsoft.com/office/drawing/2014/main" id="{7D9AB835-87E6-F121-9E38-18A3CEB0D57E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28201186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of the Top 1000 Customers to Target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7FF931-DE2B-AEBD-2393-1E28656DE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11037"/>
              </p:ext>
            </p:extLst>
          </p:nvPr>
        </p:nvGraphicFramePr>
        <p:xfrm>
          <a:off x="1717729" y="1831818"/>
          <a:ext cx="5540191" cy="14798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6539">
                  <a:extLst>
                    <a:ext uri="{9D8B030D-6E8A-4147-A177-3AD203B41FA5}">
                      <a16:colId xmlns:a16="http://schemas.microsoft.com/office/drawing/2014/main" val="2970239265"/>
                    </a:ext>
                  </a:extLst>
                </a:gridCol>
                <a:gridCol w="943413">
                  <a:extLst>
                    <a:ext uri="{9D8B030D-6E8A-4147-A177-3AD203B41FA5}">
                      <a16:colId xmlns:a16="http://schemas.microsoft.com/office/drawing/2014/main" val="650804876"/>
                    </a:ext>
                  </a:extLst>
                </a:gridCol>
                <a:gridCol w="943413">
                  <a:extLst>
                    <a:ext uri="{9D8B030D-6E8A-4147-A177-3AD203B41FA5}">
                      <a16:colId xmlns:a16="http://schemas.microsoft.com/office/drawing/2014/main" val="2732740526"/>
                    </a:ext>
                  </a:extLst>
                </a:gridCol>
                <a:gridCol w="943413">
                  <a:extLst>
                    <a:ext uri="{9D8B030D-6E8A-4147-A177-3AD203B41FA5}">
                      <a16:colId xmlns:a16="http://schemas.microsoft.com/office/drawing/2014/main" val="2685810089"/>
                    </a:ext>
                  </a:extLst>
                </a:gridCol>
                <a:gridCol w="943413">
                  <a:extLst>
                    <a:ext uri="{9D8B030D-6E8A-4147-A177-3AD203B41FA5}">
                      <a16:colId xmlns:a16="http://schemas.microsoft.com/office/drawing/2014/main" val="527159162"/>
                    </a:ext>
                  </a:extLst>
                </a:gridCol>
              </a:tblGrid>
              <a:tr h="467274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title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>
                          <a:effectLst/>
                        </a:rPr>
                        <a:t>Bronze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>
                          <a:effectLst/>
                        </a:rPr>
                        <a:t>Gold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>
                          <a:effectLst/>
                        </a:rPr>
                        <a:t>Platinum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 dirty="0">
                          <a:effectLst/>
                        </a:rPr>
                        <a:t>Silver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82507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count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>
                          <a:effectLst/>
                        </a:rPr>
                        <a:t>950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>
                          <a:effectLst/>
                        </a:rPr>
                        <a:t>684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 dirty="0">
                          <a:effectLst/>
                        </a:rPr>
                        <a:t>738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u="none" strike="noStrike" dirty="0">
                          <a:effectLst/>
                        </a:rPr>
                        <a:t>1122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90966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Selection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rgbClr val="FFAD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solidFill>
                      <a:srgbClr val="FFAD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00000"/>
                        </a:lnSpc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627844"/>
                  </a:ext>
                </a:extLst>
              </a:tr>
            </a:tbl>
          </a:graphicData>
        </a:graphic>
      </p:graphicFrame>
      <p:sp>
        <p:nvSpPr>
          <p:cNvPr id="7" name="Shape 82">
            <a:extLst>
              <a:ext uri="{FF2B5EF4-FFF2-40B4-BE49-F238E27FC236}">
                <a16:creationId xmlns:a16="http://schemas.microsoft.com/office/drawing/2014/main" id="{267838E4-196B-AC9D-79A4-23FA32649BB2}"/>
              </a:ext>
            </a:extLst>
          </p:cNvPr>
          <p:cNvSpPr/>
          <p:nvPr/>
        </p:nvSpPr>
        <p:spPr>
          <a:xfrm>
            <a:off x="1376488" y="3751796"/>
            <a:ext cx="6001465" cy="88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sz="1000" dirty="0"/>
              <a:t>Filter through the top 1000 customers by assigning the conditions discussed in the table above.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0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000" dirty="0"/>
              <a:t>The 1000 customers discovered would have bought recently, they have bought very frequently in the past and tend to spend more than other customers.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Macintosh PowerPoint</Application>
  <PresentationFormat>On-screen Show (16:9)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Deepanshu Gond</cp:lastModifiedBy>
  <cp:revision>1</cp:revision>
  <dcterms:modified xsi:type="dcterms:W3CDTF">2023-06-22T19:25:36Z</dcterms:modified>
</cp:coreProperties>
</file>