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Slab"/>
      <p:regular r:id="rId33"/>
      <p:bold r:id="rId34"/>
    </p:embeddedFont>
    <p:embeddedFont>
      <p:font typeface="Roboto"/>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91EC2A-1A95-4EC6-B9D0-8A77DBE330DC}">
  <a:tblStyle styleId="{7A91EC2A-1A95-4EC6-B9D0-8A77DBE330D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Slab-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RobotoSlab-bold.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5f0acff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5f0acff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1da4d786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1da4d7869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1da4d7869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1da4d7869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1da4d7869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1da4d786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1da4d786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1da4d786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488fac6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488fac6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1da4d786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1da4d786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4afee4f62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4afee4f62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41efbf4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41efbf4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21c9835a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21c9835a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1efbf4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1efbf4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21c9835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21c9835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21c9835a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21c9835a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4afee4f6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4afee4f6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4afee4f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4afee4f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4993774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4993774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4ac20ac9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4ac20ac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4afee4f6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4afee4f6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1da4d78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1da4d78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488fac6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488fac6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1da4d7869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1da4d7869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4ac20ac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4ac20ac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4afee4f6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4afee4f6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4afee4f6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4afee4f6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1da4d7869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1da4d7869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1" Type="http://schemas.openxmlformats.org/officeDocument/2006/relationships/slide" Target="/ppt/slides/slide13.xml"/><Relationship Id="rId10" Type="http://schemas.openxmlformats.org/officeDocument/2006/relationships/slide" Target="/ppt/slides/slide12.xml"/><Relationship Id="rId13" Type="http://schemas.openxmlformats.org/officeDocument/2006/relationships/slide" Target="/ppt/slides/slide16.xml"/><Relationship Id="rId12" Type="http://schemas.openxmlformats.org/officeDocument/2006/relationships/slide" Target="/ppt/slides/slide14.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12.xml"/><Relationship Id="rId14" Type="http://schemas.openxmlformats.org/officeDocument/2006/relationships/slide" Target="/ppt/slides/slide19.xml"/><Relationship Id="rId5" Type="http://schemas.openxmlformats.org/officeDocument/2006/relationships/slide" Target="/ppt/slides/slide9.xml"/><Relationship Id="rId6" Type="http://schemas.openxmlformats.org/officeDocument/2006/relationships/slide" Target="/ppt/slides/slide11.xml"/><Relationship Id="rId7" Type="http://schemas.openxmlformats.org/officeDocument/2006/relationships/slide" Target="/ppt/slides/slide11.xml"/><Relationship Id="rId8" Type="http://schemas.openxmlformats.org/officeDocument/2006/relationships/slide" Target="/ppt/slides/slide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dji.com/t20/spec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reddit.com/r/diydrones/comments/qhug2a/difference_between_px4_vs_ardupilot_and_mission/" TargetMode="External"/><Relationship Id="rId4" Type="http://schemas.openxmlformats.org/officeDocument/2006/relationships/hyperlink" Target="https://en.wikipedia.org/wiki/Autonomous_aircraft#:~:text=February%2020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amzn.to/2ZNBat7" TargetMode="External"/><Relationship Id="rId4" Type="http://schemas.openxmlformats.org/officeDocument/2006/relationships/hyperlink" Target="https://amzn.to/2REPoId" TargetMode="External"/><Relationship Id="rId5" Type="http://schemas.openxmlformats.org/officeDocument/2006/relationships/hyperlink" Target="https://store.emlid.com/product/navio2?ref=11" TargetMode="External"/><Relationship Id="rId6" Type="http://schemas.openxmlformats.org/officeDocument/2006/relationships/hyperlink" Target="https://amzn.to/2FJSQ1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11700" y="744575"/>
            <a:ext cx="8520600" cy="112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Drone Parts</a:t>
            </a:r>
            <a:endParaRPr/>
          </a:p>
        </p:txBody>
      </p:sp>
      <p:sp>
        <p:nvSpPr>
          <p:cNvPr id="64" name="Google Shape;64;p13"/>
          <p:cNvSpPr txBox="1"/>
          <p:nvPr>
            <p:ph idx="1" type="subTitle"/>
          </p:nvPr>
        </p:nvSpPr>
        <p:spPr>
          <a:xfrm>
            <a:off x="311700" y="2834125"/>
            <a:ext cx="8520600" cy="188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Ishan Khandelwal</a:t>
            </a:r>
            <a:endParaRPr/>
          </a:p>
          <a:p>
            <a:pPr indent="0" lvl="0" marL="0" rtl="0" algn="ctr">
              <a:spcBef>
                <a:spcPts val="0"/>
              </a:spcBef>
              <a:spcAft>
                <a:spcPts val="0"/>
              </a:spcAft>
              <a:buNone/>
            </a:pPr>
            <a:r>
              <a:rPr lang="en"/>
              <a:t>Deepanshu Rohilla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Brushless Motors Market</a:t>
            </a:r>
            <a:endParaRPr/>
          </a:p>
        </p:txBody>
      </p:sp>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Brushless DC motors (BLDC motors) are used in a lot of electrical products</a:t>
            </a:r>
            <a:endParaRPr/>
          </a:p>
          <a:p>
            <a:pPr indent="-334327" lvl="0" marL="457200" rtl="0" algn="l">
              <a:spcBef>
                <a:spcPts val="0"/>
              </a:spcBef>
              <a:spcAft>
                <a:spcPts val="0"/>
              </a:spcAft>
              <a:buSzPct val="100000"/>
              <a:buChar char="●"/>
            </a:pPr>
            <a:r>
              <a:rPr lang="en"/>
              <a:t>They are manufactured by a lot of different companies but most manufacturers buy BLDCs and BLACs from NIDEC Corporations, a Japanese manufacturer and </a:t>
            </a:r>
            <a:r>
              <a:rPr lang="en"/>
              <a:t>distributor</a:t>
            </a:r>
            <a:r>
              <a:rPr lang="en"/>
              <a:t>.</a:t>
            </a:r>
            <a:endParaRPr/>
          </a:p>
          <a:p>
            <a:pPr indent="-334327" lvl="0" marL="457200" rtl="0" algn="l">
              <a:spcBef>
                <a:spcPts val="0"/>
              </a:spcBef>
              <a:spcAft>
                <a:spcPts val="0"/>
              </a:spcAft>
              <a:buSzPct val="100000"/>
              <a:buChar char="●"/>
            </a:pPr>
            <a:r>
              <a:rPr lang="en"/>
              <a:t>These are manufactured in India in Neemrana, Rajasthan.</a:t>
            </a:r>
            <a:endParaRPr/>
          </a:p>
          <a:p>
            <a:pPr indent="-334327" lvl="0" marL="457200" rtl="0" algn="l">
              <a:spcBef>
                <a:spcPts val="0"/>
              </a:spcBef>
              <a:spcAft>
                <a:spcPts val="0"/>
              </a:spcAft>
              <a:buSzPct val="100000"/>
              <a:buChar char="●"/>
            </a:pPr>
            <a:r>
              <a:rPr lang="en"/>
              <a:t>Some Indian manufacturers include Spark Motors Pvt Ltd who have a production facility in China. Also, Sumit Engineering Works who are based in Gujarat.</a:t>
            </a:r>
            <a:endParaRPr/>
          </a:p>
          <a:p>
            <a:pPr indent="-334327" lvl="0" marL="457200" rtl="0" algn="l">
              <a:spcBef>
                <a:spcPts val="0"/>
              </a:spcBef>
              <a:spcAft>
                <a:spcPts val="0"/>
              </a:spcAft>
              <a:buSzPct val="100000"/>
              <a:buChar char="●"/>
            </a:pPr>
            <a:r>
              <a:rPr lang="en"/>
              <a:t>Arrow Technologies, a Colorado based MNC also supplies BLDCs and BLACs in India.</a:t>
            </a:r>
            <a:endParaRPr/>
          </a:p>
          <a:p>
            <a:pPr indent="-334327" lvl="0" marL="457200" rtl="0" algn="l">
              <a:spcBef>
                <a:spcPts val="0"/>
              </a:spcBef>
              <a:spcAft>
                <a:spcPts val="0"/>
              </a:spcAft>
              <a:buSzPct val="100000"/>
              <a:buChar char="●"/>
            </a:pPr>
            <a:r>
              <a:rPr lang="en"/>
              <a:t>Star automations is a big repair and maintenance company based in Pondicherry.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Electronic Speed Controller (ESC)</a:t>
            </a:r>
            <a:endParaRPr/>
          </a:p>
        </p:txBody>
      </p:sp>
      <p:sp>
        <p:nvSpPr>
          <p:cNvPr id="126" name="Google Shape;126;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highlight>
                  <a:schemeClr val="lt1"/>
                </a:highlight>
              </a:rPr>
              <a:t>This is an electronic board that varies the motors speed. ESCs can also be used as a motor reversal or as a dynamic break.</a:t>
            </a:r>
            <a:endParaRPr>
              <a:highlight>
                <a:schemeClr val="lt1"/>
              </a:highlight>
            </a:endParaRPr>
          </a:p>
        </p:txBody>
      </p:sp>
      <p:pic>
        <p:nvPicPr>
          <p:cNvPr id="127" name="Google Shape;127;p23"/>
          <p:cNvPicPr preferRelativeResize="0"/>
          <p:nvPr/>
        </p:nvPicPr>
        <p:blipFill>
          <a:blip r:embed="rId3">
            <a:alphaModFix/>
          </a:blip>
          <a:stretch>
            <a:fillRect/>
          </a:stretch>
        </p:blipFill>
        <p:spPr>
          <a:xfrm>
            <a:off x="1674626" y="2963175"/>
            <a:ext cx="2542050" cy="202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Propellers</a:t>
            </a:r>
            <a:endParaRPr/>
          </a:p>
        </p:txBody>
      </p:sp>
      <p:sp>
        <p:nvSpPr>
          <p:cNvPr id="133" name="Google Shape;133;p24"/>
          <p:cNvSpPr txBox="1"/>
          <p:nvPr>
            <p:ph idx="1" type="body"/>
          </p:nvPr>
        </p:nvSpPr>
        <p:spPr>
          <a:xfrm>
            <a:off x="387900" y="1489825"/>
            <a:ext cx="39858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highlight>
                  <a:schemeClr val="lt1"/>
                </a:highlight>
              </a:rPr>
              <a:t>Propellers are clove like blades structured to create a difference in air pressure. When in motion, they cut through the air creating difference in pressure between the top and bottom of the rotors. The top side is characterized by low pressure as compared to the bottom causing the drone to lift into the air.</a:t>
            </a:r>
            <a:endParaRPr>
              <a:highlight>
                <a:schemeClr val="lt1"/>
              </a:highlight>
            </a:endParaRPr>
          </a:p>
        </p:txBody>
      </p:sp>
      <p:pic>
        <p:nvPicPr>
          <p:cNvPr id="134" name="Google Shape;134;p24"/>
          <p:cNvPicPr preferRelativeResize="0"/>
          <p:nvPr/>
        </p:nvPicPr>
        <p:blipFill>
          <a:blip r:embed="rId3">
            <a:alphaModFix/>
          </a:blip>
          <a:stretch>
            <a:fillRect/>
          </a:stretch>
        </p:blipFill>
        <p:spPr>
          <a:xfrm>
            <a:off x="5490578" y="1708050"/>
            <a:ext cx="3052450" cy="225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Radio Transmitter</a:t>
            </a:r>
            <a:endParaRPr/>
          </a:p>
        </p:txBody>
      </p:sp>
      <p:sp>
        <p:nvSpPr>
          <p:cNvPr id="140" name="Google Shape;140;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highlight>
                  <a:schemeClr val="lt1"/>
                </a:highlight>
              </a:rPr>
              <a:t>A hand-held transmitter which controls and directs the drone. Consists of the throttle, yaw, pitch and roll. May also have controls for the camera and landing gear.</a:t>
            </a:r>
            <a:endParaRPr>
              <a:highlight>
                <a:schemeClr val="lt1"/>
              </a:highlight>
            </a:endParaRPr>
          </a:p>
        </p:txBody>
      </p:sp>
      <p:pic>
        <p:nvPicPr>
          <p:cNvPr id="141" name="Google Shape;141;p25"/>
          <p:cNvPicPr preferRelativeResize="0"/>
          <p:nvPr/>
        </p:nvPicPr>
        <p:blipFill>
          <a:blip r:embed="rId3">
            <a:alphaModFix/>
          </a:blip>
          <a:stretch>
            <a:fillRect/>
          </a:stretch>
        </p:blipFill>
        <p:spPr>
          <a:xfrm>
            <a:off x="3720825" y="2571750"/>
            <a:ext cx="2600550" cy="254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Batteries</a:t>
            </a:r>
            <a:endParaRPr/>
          </a:p>
        </p:txBody>
      </p:sp>
      <p:sp>
        <p:nvSpPr>
          <p:cNvPr id="147" name="Google Shape;147;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lt1"/>
                </a:highlight>
              </a:rPr>
              <a:t>These batteries are ‘intelligent’ meaning that they have over-charge protection, temperature data, charge cycle history, and communicate power output to the drone. This is to ensure the battery is safe to use repeatedly and so that there are no problems during flight.</a:t>
            </a:r>
            <a:endParaRPr>
              <a:highlight>
                <a:schemeClr val="lt1"/>
              </a:highlight>
            </a:endParaRPr>
          </a:p>
          <a:p>
            <a:pPr indent="0" lvl="0" marL="0" rtl="0" algn="l">
              <a:spcBef>
                <a:spcPts val="1200"/>
              </a:spcBef>
              <a:spcAft>
                <a:spcPts val="0"/>
              </a:spcAft>
              <a:buNone/>
            </a:pPr>
            <a:r>
              <a:t/>
            </a:r>
            <a:endParaRPr>
              <a:highlight>
                <a:schemeClr val="lt1"/>
              </a:highlight>
            </a:endParaRPr>
          </a:p>
          <a:p>
            <a:pPr indent="0" lvl="0" marL="0" rtl="0" algn="l">
              <a:spcBef>
                <a:spcPts val="1200"/>
              </a:spcBef>
              <a:spcAft>
                <a:spcPts val="1200"/>
              </a:spcAft>
              <a:buNone/>
            </a:pPr>
            <a:r>
              <a:t/>
            </a:r>
            <a:endParaRPr>
              <a:highlight>
                <a:schemeClr val="lt1"/>
              </a:highlight>
            </a:endParaRPr>
          </a:p>
        </p:txBody>
      </p:sp>
      <p:pic>
        <p:nvPicPr>
          <p:cNvPr id="148" name="Google Shape;148;p26"/>
          <p:cNvPicPr preferRelativeResize="0"/>
          <p:nvPr/>
        </p:nvPicPr>
        <p:blipFill>
          <a:blip r:embed="rId3">
            <a:alphaModFix/>
          </a:blip>
          <a:stretch>
            <a:fillRect/>
          </a:stretch>
        </p:blipFill>
        <p:spPr>
          <a:xfrm>
            <a:off x="3577725" y="2504650"/>
            <a:ext cx="2921100" cy="263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More about batteries	</a:t>
            </a:r>
            <a:endParaRPr/>
          </a:p>
        </p:txBody>
      </p:sp>
      <p:sp>
        <p:nvSpPr>
          <p:cNvPr id="154" name="Google Shape;154;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Lithium Polymer (LiPo) are the most common types of batteries used in drones as they are light-weight and inexpensive.</a:t>
            </a:r>
            <a:endParaRPr/>
          </a:p>
          <a:p>
            <a:pPr indent="-342900" lvl="0" marL="457200" rtl="0" algn="l">
              <a:spcBef>
                <a:spcPts val="0"/>
              </a:spcBef>
              <a:spcAft>
                <a:spcPts val="0"/>
              </a:spcAft>
              <a:buSzPts val="1800"/>
              <a:buChar char="●"/>
            </a:pPr>
            <a:r>
              <a:rPr lang="en"/>
              <a:t>Imported from China and assembled in India as lack of raw material. It is cheaper to import the batteries from China and assemble them here than importing Lithium.</a:t>
            </a:r>
            <a:endParaRPr/>
          </a:p>
          <a:p>
            <a:pPr indent="-342900" lvl="0" marL="457200" rtl="0" algn="l">
              <a:spcBef>
                <a:spcPts val="0"/>
              </a:spcBef>
              <a:spcAft>
                <a:spcPts val="0"/>
              </a:spcAft>
              <a:buSzPts val="1800"/>
              <a:buChar char="●"/>
            </a:pPr>
            <a:r>
              <a:rPr lang="en"/>
              <a:t>13-16 Cells in a battery to provide approximately 40-48V with a capacity of 12,000-14,000 mAh</a:t>
            </a:r>
            <a:endParaRPr/>
          </a:p>
          <a:p>
            <a:pPr indent="-342900" lvl="0" marL="457200" rtl="0" algn="l">
              <a:spcBef>
                <a:spcPts val="0"/>
              </a:spcBef>
              <a:spcAft>
                <a:spcPts val="0"/>
              </a:spcAft>
              <a:buSzPts val="1800"/>
              <a:buChar char="●"/>
            </a:pPr>
            <a:r>
              <a:rPr lang="en"/>
              <a:t>Major exporters of batteries to India include EaglePitcher Technolgies (USA), Shenzhen Grepow Battery Co. Ltd. (China), Plug Power Inc (USA) amongst others.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Landing Gear</a:t>
            </a:r>
            <a:endParaRPr/>
          </a:p>
        </p:txBody>
      </p:sp>
      <p:sp>
        <p:nvSpPr>
          <p:cNvPr id="160" name="Google Shape;160;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highlight>
                  <a:schemeClr val="lt1"/>
                </a:highlight>
              </a:rPr>
              <a:t>This is a structure meant for safely landing the drone. However, it can be exempted since an experienced user is capable of balancing the motors speed for safe landing in emergencies. There are two major types of landing gear. One is fixed landing gear and the other is retractable landing gear.</a:t>
            </a:r>
            <a:endParaRPr>
              <a:highlight>
                <a:schemeClr val="lt1"/>
              </a:highlight>
            </a:endParaRPr>
          </a:p>
        </p:txBody>
      </p:sp>
      <p:pic>
        <p:nvPicPr>
          <p:cNvPr id="161" name="Google Shape;161;p28"/>
          <p:cNvPicPr preferRelativeResize="0"/>
          <p:nvPr/>
        </p:nvPicPr>
        <p:blipFill>
          <a:blip r:embed="rId3">
            <a:alphaModFix/>
          </a:blip>
          <a:stretch>
            <a:fillRect/>
          </a:stretch>
        </p:blipFill>
        <p:spPr>
          <a:xfrm>
            <a:off x="2306580" y="2893400"/>
            <a:ext cx="3005000" cy="214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Landing gear..</a:t>
            </a:r>
            <a:endParaRPr/>
          </a:p>
        </p:txBody>
      </p:sp>
      <p:sp>
        <p:nvSpPr>
          <p:cNvPr id="167" name="Google Shape;167;p29"/>
          <p:cNvSpPr txBox="1"/>
          <p:nvPr>
            <p:ph idx="1" type="body"/>
          </p:nvPr>
        </p:nvSpPr>
        <p:spPr>
          <a:xfrm>
            <a:off x="311700" y="1186950"/>
            <a:ext cx="8628000" cy="368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indigenously built by the Combat Vehicles Research and Development Establishment(CVRDE), a unit of the DRDO</a:t>
            </a:r>
            <a:endParaRPr/>
          </a:p>
          <a:p>
            <a:pPr indent="-342900" lvl="0" marL="457200" rtl="0" algn="l">
              <a:spcBef>
                <a:spcPts val="0"/>
              </a:spcBef>
              <a:spcAft>
                <a:spcPts val="0"/>
              </a:spcAft>
              <a:buSzPts val="1800"/>
              <a:buChar char="●"/>
            </a:pPr>
            <a:r>
              <a:rPr lang="en"/>
              <a:t>India’s nascent drone industry is turning to 3D printing firms to ramp up production in the absence of adequate infrastructure</a:t>
            </a:r>
            <a:endParaRPr/>
          </a:p>
          <a:p>
            <a:pPr indent="-342900" lvl="0" marL="457200" rtl="0" algn="l">
              <a:spcBef>
                <a:spcPts val="0"/>
              </a:spcBef>
              <a:spcAft>
                <a:spcPts val="0"/>
              </a:spcAft>
              <a:buSzPts val="1800"/>
              <a:buChar char="●"/>
            </a:pPr>
            <a:r>
              <a:rPr lang="en"/>
              <a:t>The moment things in the drone industry become more standardized, drone companies will switch to injection moulding (a manufacturing process where parts are produced by injecting molten materials into a mould) as that will be a cheaper option</a:t>
            </a:r>
            <a:endParaRPr/>
          </a:p>
          <a:p>
            <a:pPr indent="-342900" lvl="0" marL="457200" rtl="0" algn="l">
              <a:spcBef>
                <a:spcPts val="0"/>
              </a:spcBef>
              <a:spcAft>
                <a:spcPts val="0"/>
              </a:spcAft>
              <a:buSzPts val="1800"/>
              <a:buChar char="●"/>
            </a:pPr>
            <a:r>
              <a:rPr lang="en"/>
              <a:t>Conventional manufacturing hinges on the size of the order, and most manufacturers do not have large volume needs right now</a:t>
            </a:r>
            <a:endParaRPr/>
          </a:p>
          <a:p>
            <a:pPr indent="-342900" lvl="0" marL="457200" rtl="0" algn="l">
              <a:spcBef>
                <a:spcPts val="0"/>
              </a:spcBef>
              <a:spcAft>
                <a:spcPts val="0"/>
              </a:spcAft>
              <a:buSzPts val="1800"/>
              <a:buChar char="●"/>
            </a:pPr>
            <a:r>
              <a:rPr lang="en"/>
              <a:t>Manufacturers -Ideaforge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Where are drones </a:t>
            </a:r>
            <a:r>
              <a:rPr lang="en"/>
              <a:t>being used currently</a:t>
            </a:r>
            <a:r>
              <a:rPr lang="en"/>
              <a:t>   </a:t>
            </a:r>
            <a:endParaRPr/>
          </a:p>
        </p:txBody>
      </p:sp>
      <p:sp>
        <p:nvSpPr>
          <p:cNvPr id="173" name="Google Shape;173;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MILITARY ( UAV , ARMED QUADCOPTER)</a:t>
            </a:r>
            <a:endParaRPr sz="2300"/>
          </a:p>
          <a:p>
            <a:pPr indent="-374650" lvl="0" marL="457200" rtl="0" algn="l">
              <a:spcBef>
                <a:spcPts val="0"/>
              </a:spcBef>
              <a:spcAft>
                <a:spcPts val="0"/>
              </a:spcAft>
              <a:buSzPts val="2300"/>
              <a:buChar char="●"/>
            </a:pPr>
            <a:r>
              <a:rPr lang="en" sz="2300"/>
              <a:t>DELIVERY(AMAZON PRIME AIR,GOOGLE WING </a:t>
            </a:r>
            <a:r>
              <a:rPr lang="en" sz="2300"/>
              <a:t>ALPHABET</a:t>
            </a:r>
            <a:r>
              <a:rPr lang="en" sz="2300"/>
              <a:t>)</a:t>
            </a:r>
            <a:endParaRPr sz="2300"/>
          </a:p>
          <a:p>
            <a:pPr indent="-374650" lvl="0" marL="457200" rtl="0" algn="l">
              <a:spcBef>
                <a:spcPts val="0"/>
              </a:spcBef>
              <a:spcAft>
                <a:spcPts val="0"/>
              </a:spcAft>
              <a:buSzPts val="2300"/>
              <a:buChar char="●"/>
            </a:pPr>
            <a:r>
              <a:rPr lang="en" sz="2300"/>
              <a:t>AGRICULTURE(UAV, MAV, VTOL)</a:t>
            </a:r>
            <a:endParaRPr sz="2300"/>
          </a:p>
          <a:p>
            <a:pPr indent="-374650" lvl="0" marL="457200" rtl="0" algn="l">
              <a:spcBef>
                <a:spcPts val="0"/>
              </a:spcBef>
              <a:spcAft>
                <a:spcPts val="0"/>
              </a:spcAft>
              <a:buSzPts val="2300"/>
              <a:buChar char="●"/>
            </a:pPr>
            <a:r>
              <a:rPr lang="en" sz="2300"/>
              <a:t>PHOTOGRAPHY (UAV)</a:t>
            </a:r>
            <a:endParaRPr sz="2300"/>
          </a:p>
          <a:p>
            <a:pPr indent="-374650" lvl="0" marL="457200" rtl="0" algn="l">
              <a:spcBef>
                <a:spcPts val="0"/>
              </a:spcBef>
              <a:spcAft>
                <a:spcPts val="0"/>
              </a:spcAft>
              <a:buSzPts val="2300"/>
              <a:buChar char="●"/>
            </a:pPr>
            <a:r>
              <a:rPr lang="en" sz="2300"/>
              <a:t>RESCUE DRONES( SAR DRONES)</a:t>
            </a:r>
            <a:endParaRPr sz="2300"/>
          </a:p>
          <a:p>
            <a:pPr indent="0" lvl="0" marL="457200" rtl="0" algn="l">
              <a:spcBef>
                <a:spcPts val="1200"/>
              </a:spcBef>
              <a:spcAft>
                <a:spcPts val="1200"/>
              </a:spcAft>
              <a:buNone/>
            </a:pPr>
            <a:r>
              <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Gimbal.. </a:t>
            </a:r>
            <a:endParaRPr/>
          </a:p>
        </p:txBody>
      </p:sp>
      <p:sp>
        <p:nvSpPr>
          <p:cNvPr id="179" name="Google Shape;179;p31"/>
          <p:cNvSpPr txBox="1"/>
          <p:nvPr>
            <p:ph idx="1" type="body"/>
          </p:nvPr>
        </p:nvSpPr>
        <p:spPr>
          <a:xfrm>
            <a:off x="2341850" y="1489825"/>
            <a:ext cx="6662100" cy="34506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The drone gimbal is the pivoting mount, which rotates about the x, y, and z axes to provide stabilization and pointing of cameras or other sensors.</a:t>
            </a:r>
            <a:endParaRPr/>
          </a:p>
          <a:p>
            <a:pPr indent="-317182" lvl="0" marL="457200" rtl="0" algn="l">
              <a:spcBef>
                <a:spcPts val="0"/>
              </a:spcBef>
              <a:spcAft>
                <a:spcPts val="0"/>
              </a:spcAft>
              <a:buSzPct val="100000"/>
              <a:buChar char="●"/>
            </a:pPr>
            <a:r>
              <a:rPr lang="en"/>
              <a:t>A gimbal whether handheld or mounted on a drone is designed to give the camera operator the independence of photographing or filming without camera vibration or shake.</a:t>
            </a:r>
            <a:endParaRPr/>
          </a:p>
          <a:p>
            <a:pPr indent="0" lvl="0" marL="457200" rtl="0" algn="l">
              <a:spcBef>
                <a:spcPts val="1200"/>
              </a:spcBef>
              <a:spcAft>
                <a:spcPts val="0"/>
              </a:spcAft>
              <a:buNone/>
            </a:pPr>
            <a:r>
              <a:t/>
            </a:r>
            <a:endParaRPr sz="1300"/>
          </a:p>
          <a:p>
            <a:pPr indent="0" lvl="0" marL="0" rtl="0" algn="l">
              <a:spcBef>
                <a:spcPts val="1200"/>
              </a:spcBef>
              <a:spcAft>
                <a:spcPts val="0"/>
              </a:spcAft>
              <a:buNone/>
            </a:pPr>
            <a:r>
              <a:t/>
            </a:r>
            <a:endParaRPr sz="1300"/>
          </a:p>
          <a:p>
            <a:pPr indent="-292576" lvl="0" marL="457200" rtl="0" algn="l">
              <a:spcBef>
                <a:spcPts val="1200"/>
              </a:spcBef>
              <a:spcAft>
                <a:spcPts val="0"/>
              </a:spcAft>
              <a:buSzPct val="100000"/>
              <a:buChar char="●"/>
            </a:pPr>
            <a:r>
              <a:rPr lang="en" sz="1300"/>
              <a:t>Tip: If you are having problem with jello effect, which is caused by vibration from the drone getting to the camera, then look at installing or changing the gimbal dampers.  This can make a big difference.</a:t>
            </a:r>
            <a:endParaRPr sz="1300"/>
          </a:p>
          <a:p>
            <a:pPr indent="0" lvl="0" marL="457200" rtl="0" algn="l">
              <a:spcBef>
                <a:spcPts val="1200"/>
              </a:spcBef>
              <a:spcAft>
                <a:spcPts val="0"/>
              </a:spcAft>
              <a:buNone/>
            </a:pPr>
            <a:r>
              <a:t/>
            </a:r>
            <a:endParaRPr sz="1300"/>
          </a:p>
          <a:p>
            <a:pPr indent="0" lvl="0" marL="0" rtl="0" algn="l">
              <a:spcBef>
                <a:spcPts val="1200"/>
              </a:spcBef>
              <a:spcAft>
                <a:spcPts val="1200"/>
              </a:spcAft>
              <a:buNone/>
            </a:pPr>
            <a:r>
              <a:t/>
            </a:r>
            <a:endParaRPr/>
          </a:p>
        </p:txBody>
      </p:sp>
      <p:pic>
        <p:nvPicPr>
          <p:cNvPr id="180" name="Google Shape;180;p31"/>
          <p:cNvPicPr preferRelativeResize="0"/>
          <p:nvPr/>
        </p:nvPicPr>
        <p:blipFill>
          <a:blip r:embed="rId3">
            <a:alphaModFix/>
          </a:blip>
          <a:stretch>
            <a:fillRect/>
          </a:stretch>
        </p:blipFill>
        <p:spPr>
          <a:xfrm>
            <a:off x="163100" y="1333925"/>
            <a:ext cx="2037050" cy="2013989"/>
          </a:xfrm>
          <a:prstGeom prst="rect">
            <a:avLst/>
          </a:prstGeom>
          <a:noFill/>
          <a:ln>
            <a:noFill/>
          </a:ln>
        </p:spPr>
      </p:pic>
      <p:pic>
        <p:nvPicPr>
          <p:cNvPr id="181" name="Google Shape;181;p31"/>
          <p:cNvPicPr preferRelativeResize="0"/>
          <p:nvPr/>
        </p:nvPicPr>
        <p:blipFill>
          <a:blip r:embed="rId4">
            <a:alphaModFix/>
          </a:blip>
          <a:stretch>
            <a:fillRect/>
          </a:stretch>
        </p:blipFill>
        <p:spPr>
          <a:xfrm>
            <a:off x="152395" y="3511769"/>
            <a:ext cx="2037050" cy="1428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496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Number of parts in a drone</a:t>
            </a:r>
            <a:endParaRPr/>
          </a:p>
        </p:txBody>
      </p:sp>
      <p:sp>
        <p:nvSpPr>
          <p:cNvPr id="70" name="Google Shape;70;p14"/>
          <p:cNvSpPr txBox="1"/>
          <p:nvPr>
            <p:ph idx="1" type="body"/>
          </p:nvPr>
        </p:nvSpPr>
        <p:spPr>
          <a:xfrm>
            <a:off x="387900" y="1370275"/>
            <a:ext cx="8368200" cy="341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hlink"/>
                </a:solidFill>
                <a:hlinkClick action="ppaction://hlinksldjump" r:id="rId3"/>
              </a:rPr>
              <a:t>Drone Frame</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4"/>
              </a:rPr>
              <a:t>Flight Controller</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5"/>
              </a:rPr>
              <a:t>Brushless Motors</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6"/>
              </a:rPr>
              <a:t>Electronic speed </a:t>
            </a:r>
            <a:r>
              <a:rPr lang="en" u="sng">
                <a:solidFill>
                  <a:schemeClr val="hlink"/>
                </a:solidFill>
                <a:hlinkClick action="ppaction://hlinksldjump" r:id="rId7"/>
              </a:rPr>
              <a:t>controller</a:t>
            </a:r>
            <a:r>
              <a:rPr lang="en" u="sng">
                <a:solidFill>
                  <a:schemeClr val="hlink"/>
                </a:solidFill>
                <a:hlinkClick action="ppaction://hlinksldjump" r:id="rId8"/>
              </a:rPr>
              <a:t>(esc)</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9"/>
              </a:rPr>
              <a:t>P</a:t>
            </a:r>
            <a:r>
              <a:rPr lang="en" u="sng">
                <a:solidFill>
                  <a:schemeClr val="hlink"/>
                </a:solidFill>
                <a:hlinkClick action="ppaction://hlinksldjump" r:id="rId10"/>
              </a:rPr>
              <a:t>ropellers</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11"/>
              </a:rPr>
              <a:t>Radio Transmitter</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12"/>
              </a:rPr>
              <a:t>Batteries</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13"/>
              </a:rPr>
              <a:t>Landing gear</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14"/>
              </a:rPr>
              <a:t>Gimbal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87900" y="77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Parts Of A Drone Gimbal..</a:t>
            </a:r>
            <a:endParaRPr/>
          </a:p>
        </p:txBody>
      </p:sp>
      <p:sp>
        <p:nvSpPr>
          <p:cNvPr id="187" name="Google Shape;187;p32"/>
          <p:cNvSpPr txBox="1"/>
          <p:nvPr>
            <p:ph idx="1" type="body"/>
          </p:nvPr>
        </p:nvSpPr>
        <p:spPr>
          <a:xfrm>
            <a:off x="387900" y="1283200"/>
            <a:ext cx="8368200" cy="3635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2 or 3-Axis Drone Gimbal </a:t>
            </a:r>
            <a:endParaRPr/>
          </a:p>
          <a:p>
            <a:pPr indent="-317500" lvl="1" marL="914400" rtl="0" algn="l">
              <a:spcBef>
                <a:spcPts val="0"/>
              </a:spcBef>
              <a:spcAft>
                <a:spcPts val="0"/>
              </a:spcAft>
              <a:buSzPts val="1400"/>
              <a:buChar char="○"/>
            </a:pPr>
            <a:r>
              <a:rPr lang="en"/>
              <a:t>3-axis gimbals provide better video stability than 2-axis gimbals. This is because 3-axis gimbals stabilize your video on all 3 axis (yaw, pitch and roll) while a 2-axis gimbal will stabilize only on the pitch and roll axis.</a:t>
            </a:r>
            <a:endParaRPr/>
          </a:p>
          <a:p>
            <a:pPr indent="-342900" lvl="0" marL="457200" rtl="0" algn="l">
              <a:spcBef>
                <a:spcPts val="0"/>
              </a:spcBef>
              <a:spcAft>
                <a:spcPts val="0"/>
              </a:spcAft>
              <a:buSzPts val="1800"/>
              <a:buChar char="●"/>
            </a:pPr>
            <a:r>
              <a:rPr lang="en"/>
              <a:t>Damping Anti-Vibration Absorber</a:t>
            </a:r>
            <a:endParaRPr/>
          </a:p>
          <a:p>
            <a:pPr indent="-317500" lvl="1" marL="914400" rtl="0" algn="l">
              <a:spcBef>
                <a:spcPts val="0"/>
              </a:spcBef>
              <a:spcAft>
                <a:spcPts val="0"/>
              </a:spcAft>
              <a:buSzPts val="1400"/>
              <a:buChar char="○"/>
            </a:pPr>
            <a:r>
              <a:rPr lang="en"/>
              <a:t>These units have the very important function of reducing or damping the medium to high vibration frequencies from the drone reaching the camera while still allowing low frequency actual board movement to take place in conjunction with the drone frame.</a:t>
            </a:r>
            <a:endParaRPr/>
          </a:p>
          <a:p>
            <a:pPr indent="-342900" lvl="0" marL="457200" rtl="0" algn="l">
              <a:spcBef>
                <a:spcPts val="0"/>
              </a:spcBef>
              <a:spcAft>
                <a:spcPts val="0"/>
              </a:spcAft>
              <a:buSzPts val="1800"/>
              <a:buChar char="●"/>
            </a:pPr>
            <a:r>
              <a:rPr lang="en"/>
              <a:t>Drone Gimbal IMU </a:t>
            </a:r>
            <a:endParaRPr/>
          </a:p>
          <a:p>
            <a:pPr indent="-317500" lvl="1" marL="914400" rtl="0" algn="l">
              <a:spcBef>
                <a:spcPts val="0"/>
              </a:spcBef>
              <a:spcAft>
                <a:spcPts val="0"/>
              </a:spcAft>
              <a:buSzPts val="1400"/>
              <a:buChar char="○"/>
            </a:pPr>
            <a:r>
              <a:rPr lang="en"/>
              <a:t> IMU (inertial measurement unit) is an electronic device which measures and reports a body’s specific force, angular rate and sometimes the magnetic field surrounding the body, using a combination of accelerometers and gyroscopes, sometimes also magnetometers.</a:t>
            </a:r>
            <a:endParaRPr/>
          </a:p>
          <a:p>
            <a:pPr indent="-317500" lvl="1" marL="914400" rtl="0" algn="l">
              <a:spcBef>
                <a:spcPts val="0"/>
              </a:spcBef>
              <a:spcAft>
                <a:spcPts val="0"/>
              </a:spcAft>
              <a:buSzPts val="1400"/>
              <a:buChar char="○"/>
            </a:pPr>
            <a:r>
              <a:rPr lang="en"/>
              <a:t>The gimbal IMU uses programmed algorithms which create almost total stabilization and give effortless control to the operator.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87900" y="77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Parts Of A Drone Gimbal..</a:t>
            </a:r>
            <a:endParaRPr/>
          </a:p>
        </p:txBody>
      </p:sp>
      <p:sp>
        <p:nvSpPr>
          <p:cNvPr id="193" name="Google Shape;193;p33"/>
          <p:cNvSpPr txBox="1"/>
          <p:nvPr>
            <p:ph idx="1" type="body"/>
          </p:nvPr>
        </p:nvSpPr>
        <p:spPr>
          <a:xfrm>
            <a:off x="387900" y="1283200"/>
            <a:ext cx="8368200" cy="363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Drone Gimbal Control Unit (GCU)</a:t>
            </a:r>
            <a:endParaRPr/>
          </a:p>
          <a:p>
            <a:pPr indent="-317500" lvl="1" marL="914400" rtl="0" algn="l">
              <a:spcBef>
                <a:spcPts val="0"/>
              </a:spcBef>
              <a:spcAft>
                <a:spcPts val="0"/>
              </a:spcAft>
              <a:buSzPts val="1400"/>
              <a:buChar char="○"/>
            </a:pPr>
            <a:r>
              <a:rPr lang="en"/>
              <a:t>The Gimbal Control Unit also referred to as a GCU, is essentially a simple computer that takes data from the gyros and responds by telling the gimbal motors which way to move.</a:t>
            </a:r>
            <a:endParaRPr/>
          </a:p>
          <a:p>
            <a:pPr indent="-342900" lvl="0" marL="457200" rtl="0" algn="l">
              <a:spcBef>
                <a:spcPts val="0"/>
              </a:spcBef>
              <a:spcAft>
                <a:spcPts val="0"/>
              </a:spcAft>
              <a:buSzPts val="1800"/>
              <a:buChar char="●"/>
            </a:pPr>
            <a:r>
              <a:rPr lang="en"/>
              <a:t>Cameras and Sensors</a:t>
            </a:r>
            <a:endParaRPr/>
          </a:p>
          <a:p>
            <a:pPr indent="-317500" lvl="1" marL="914400" rtl="0" algn="l">
              <a:spcBef>
                <a:spcPts val="0"/>
              </a:spcBef>
              <a:spcAft>
                <a:spcPts val="0"/>
              </a:spcAft>
              <a:buSzPts val="1400"/>
              <a:buChar char="○"/>
            </a:pPr>
            <a:r>
              <a:rPr lang="en"/>
              <a:t>All the above mentioned parts are no good without the camera or sensor to capture the aerial photography, film or 3D imagery.  The gimbal should come with the correct mounts, screws and cables to connect the camera to the gimbal and control unit.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Gimbals..</a:t>
            </a:r>
            <a:endParaRPr/>
          </a:p>
        </p:txBody>
      </p:sp>
      <p:sp>
        <p:nvSpPr>
          <p:cNvPr id="199" name="Google Shape;199;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industry leaders such as DJI or Parrot who have their own line of drones and gimbals that were custom made for each model in order to maximise the quality of footage.</a:t>
            </a:r>
            <a:endParaRPr/>
          </a:p>
          <a:p>
            <a:pPr indent="-325755" lvl="0" marL="457200" rtl="0" algn="l">
              <a:spcBef>
                <a:spcPts val="0"/>
              </a:spcBef>
              <a:spcAft>
                <a:spcPts val="0"/>
              </a:spcAft>
              <a:buSzPct val="100000"/>
              <a:buChar char="●"/>
            </a:pPr>
            <a:r>
              <a:rPr lang="en"/>
              <a:t>DJI - DJI develops and manufactures innovative drone and camera technology for commercial and recreational use.Headquartered in Shenzhen, widely considered China’s Silicon Valley.</a:t>
            </a:r>
            <a:endParaRPr/>
          </a:p>
          <a:p>
            <a:pPr indent="-325755" lvl="0" marL="457200" rtl="0" algn="l">
              <a:spcBef>
                <a:spcPts val="0"/>
              </a:spcBef>
              <a:spcAft>
                <a:spcPts val="0"/>
              </a:spcAft>
              <a:buSzPct val="100000"/>
              <a:buChar char="●"/>
            </a:pPr>
            <a:r>
              <a:rPr lang="en"/>
              <a:t>Parrot - Parrot creates, develops, and markets advanced technology wireless products for consumers and professionals. headquartered in Paris</a:t>
            </a:r>
            <a:endParaRPr/>
          </a:p>
          <a:p>
            <a:pPr indent="0" lvl="0" marL="0" rtl="0" algn="l">
              <a:spcBef>
                <a:spcPts val="1200"/>
              </a:spcBef>
              <a:spcAft>
                <a:spcPts val="0"/>
              </a:spcAft>
              <a:buNone/>
            </a:pPr>
            <a:r>
              <a:rPr lang="en"/>
              <a:t>Indian companies</a:t>
            </a:r>
            <a:endParaRPr/>
          </a:p>
          <a:p>
            <a:pPr indent="0" lvl="0" marL="0" rtl="0" algn="l">
              <a:spcBef>
                <a:spcPts val="1200"/>
              </a:spcBef>
              <a:spcAft>
                <a:spcPts val="1200"/>
              </a:spcAft>
              <a:buNone/>
            </a:pPr>
            <a:r>
              <a:rPr lang="en"/>
              <a:t>HC Robotics- Hyderabad-based company. It specializes in Unmanned Aerial Vehicles (UAVs), EOIR Cameras, Gimbals and AI-based image processing solutions.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idx="1" type="body"/>
          </p:nvPr>
        </p:nvSpPr>
        <p:spPr>
          <a:xfrm>
            <a:off x="126250" y="1338500"/>
            <a:ext cx="5210700" cy="3872100"/>
          </a:xfrm>
          <a:prstGeom prst="rect">
            <a:avLst/>
          </a:prstGeom>
        </p:spPr>
        <p:txBody>
          <a:bodyPr anchorCtr="0" anchor="t" bIns="91425" lIns="91425" spcFirstLastPara="1" rIns="91425" wrap="square" tIns="91425">
            <a:noAutofit/>
          </a:bodyPr>
          <a:lstStyle/>
          <a:p>
            <a:pPr indent="-298450" lvl="0" marL="457200" rtl="0" algn="l">
              <a:lnSpc>
                <a:spcPct val="105000"/>
              </a:lnSpc>
              <a:spcBef>
                <a:spcPts val="0"/>
              </a:spcBef>
              <a:spcAft>
                <a:spcPts val="0"/>
              </a:spcAft>
              <a:buSzPts val="1100"/>
              <a:buChar char="●"/>
            </a:pPr>
            <a:r>
              <a:rPr lang="en" sz="1100"/>
              <a:t>There are approximately 200 drone startups in India. Nearly 90% of India’s drones are imported and most of them are imported from China. In order to localize the production of drones, the Government of India (GoI) liberalized its drone policy, introduced the ban on import of drones, and announced PLI (Production Linked Incentives) for drone manufacturers. </a:t>
            </a:r>
            <a:endParaRPr sz="1100"/>
          </a:p>
          <a:p>
            <a:pPr indent="-298450" lvl="0" marL="457200" rtl="0" algn="l">
              <a:lnSpc>
                <a:spcPct val="105000"/>
              </a:lnSpc>
              <a:spcBef>
                <a:spcPts val="0"/>
              </a:spcBef>
              <a:spcAft>
                <a:spcPts val="0"/>
              </a:spcAft>
              <a:buSzPts val="1100"/>
              <a:buChar char="●"/>
            </a:pPr>
            <a:r>
              <a:rPr lang="en" sz="1100"/>
              <a:t>The hurdle: </a:t>
            </a:r>
            <a:endParaRPr sz="1100"/>
          </a:p>
          <a:p>
            <a:pPr indent="-298450" lvl="1" marL="914400" rtl="0" algn="l">
              <a:lnSpc>
                <a:spcPct val="105000"/>
              </a:lnSpc>
              <a:spcBef>
                <a:spcPts val="0"/>
              </a:spcBef>
              <a:spcAft>
                <a:spcPts val="0"/>
              </a:spcAft>
              <a:buSzPts val="1100"/>
              <a:buChar char="○"/>
            </a:pPr>
            <a:r>
              <a:rPr lang="en" sz="1100"/>
              <a:t>Suppliers are reluctant to undertake low-volume production: drones are not within reach of general public due to the government regulations. Thus, the market demand for drones is low.Manufacturing in low-volume is not economical for supplier</a:t>
            </a:r>
            <a:endParaRPr sz="1100"/>
          </a:p>
          <a:p>
            <a:pPr indent="-298450" lvl="0" marL="457200" rtl="0" algn="l">
              <a:lnSpc>
                <a:spcPct val="105000"/>
              </a:lnSpc>
              <a:spcBef>
                <a:spcPts val="0"/>
              </a:spcBef>
              <a:spcAft>
                <a:spcPts val="0"/>
              </a:spcAft>
              <a:buSzPts val="1100"/>
              <a:buChar char="●"/>
            </a:pPr>
            <a:r>
              <a:rPr lang="en" sz="1100"/>
              <a:t>The solution: On-demand manufacturing — 	</a:t>
            </a:r>
            <a:endParaRPr sz="1100"/>
          </a:p>
          <a:p>
            <a:pPr indent="-298450" lvl="1" marL="914400" rtl="0" algn="l">
              <a:lnSpc>
                <a:spcPct val="105000"/>
              </a:lnSpc>
              <a:spcBef>
                <a:spcPts val="0"/>
              </a:spcBef>
              <a:spcAft>
                <a:spcPts val="0"/>
              </a:spcAft>
              <a:buSzPts val="1100"/>
              <a:buChar char="○"/>
            </a:pPr>
            <a:r>
              <a:rPr lang="en" sz="1100"/>
              <a:t>On-demand manufacturing is a manufacturing system wherein goods are produced only when the customer demands and in quantity required</a:t>
            </a:r>
            <a:endParaRPr sz="1100"/>
          </a:p>
          <a:p>
            <a:pPr indent="-298450" lvl="1" marL="914400" rtl="0" algn="l">
              <a:lnSpc>
                <a:spcPct val="105000"/>
              </a:lnSpc>
              <a:spcBef>
                <a:spcPts val="0"/>
              </a:spcBef>
              <a:spcAft>
                <a:spcPts val="0"/>
              </a:spcAft>
              <a:buSzPts val="1100"/>
              <a:buChar char="○"/>
            </a:pPr>
            <a:r>
              <a:rPr lang="en" sz="1100"/>
              <a:t>It is a business ecosystem wherein the participants are customer, supplier, and on-demand manufacturing platform.The on-demand manufacturer pools orders from multiple customers and provides it to the supplier.The volume provided by the on-demand manufacturer is economical to the supplier</a:t>
            </a:r>
            <a:endParaRPr sz="1100"/>
          </a:p>
        </p:txBody>
      </p:sp>
      <p:pic>
        <p:nvPicPr>
          <p:cNvPr id="205" name="Google Shape;205;p35"/>
          <p:cNvPicPr preferRelativeResize="0"/>
          <p:nvPr/>
        </p:nvPicPr>
        <p:blipFill>
          <a:blip r:embed="rId3">
            <a:alphaModFix/>
          </a:blip>
          <a:stretch>
            <a:fillRect/>
          </a:stretch>
        </p:blipFill>
        <p:spPr>
          <a:xfrm>
            <a:off x="5278200" y="1732825"/>
            <a:ext cx="3741674" cy="1981150"/>
          </a:xfrm>
          <a:prstGeom prst="rect">
            <a:avLst/>
          </a:prstGeom>
          <a:noFill/>
          <a:ln>
            <a:noFill/>
          </a:ln>
        </p:spPr>
      </p:pic>
      <p:sp>
        <p:nvSpPr>
          <p:cNvPr id="206" name="Google Shape;206;p35"/>
          <p:cNvSpPr txBox="1"/>
          <p:nvPr/>
        </p:nvSpPr>
        <p:spPr>
          <a:xfrm>
            <a:off x="280750" y="368550"/>
            <a:ext cx="451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dk1"/>
                </a:solidFill>
                <a:latin typeface="Roboto"/>
                <a:ea typeface="Roboto"/>
                <a:cs typeface="Roboto"/>
                <a:sym typeface="Roboto"/>
              </a:rPr>
              <a:t>Government  Initiatives..</a:t>
            </a:r>
            <a:endParaRPr b="1" sz="1800" u="sng">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87900" y="77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Operating Systems</a:t>
            </a:r>
            <a:endParaRPr/>
          </a:p>
        </p:txBody>
      </p:sp>
      <p:sp>
        <p:nvSpPr>
          <p:cNvPr id="212" name="Google Shape;212;p36"/>
          <p:cNvSpPr txBox="1"/>
          <p:nvPr>
            <p:ph idx="1" type="body"/>
          </p:nvPr>
        </p:nvSpPr>
        <p:spPr>
          <a:xfrm>
            <a:off x="387900" y="1283200"/>
            <a:ext cx="8368200" cy="363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RTOS is the standard norm (Real Time Operating System). </a:t>
            </a:r>
            <a:endParaRPr/>
          </a:p>
          <a:p>
            <a:pPr indent="-342900" lvl="0" marL="457200" rtl="0" algn="l">
              <a:spcBef>
                <a:spcPts val="0"/>
              </a:spcBef>
              <a:spcAft>
                <a:spcPts val="0"/>
              </a:spcAft>
              <a:buSzPts val="1800"/>
              <a:buChar char="●"/>
            </a:pPr>
            <a:r>
              <a:rPr lang="en"/>
              <a:t>Phoenix RTOS is the most famous open-sourced OS. </a:t>
            </a:r>
            <a:endParaRPr/>
          </a:p>
          <a:p>
            <a:pPr indent="-342900" lvl="0" marL="457200" rtl="0" algn="l">
              <a:spcBef>
                <a:spcPts val="0"/>
              </a:spcBef>
              <a:spcAft>
                <a:spcPts val="0"/>
              </a:spcAft>
              <a:buSzPts val="1800"/>
              <a:buChar char="●"/>
            </a:pPr>
            <a:r>
              <a:rPr lang="en"/>
              <a:t>TencentOS is the most famous OS used by big </a:t>
            </a:r>
            <a:r>
              <a:rPr lang="en"/>
              <a:t>manufacturers, especially in China.</a:t>
            </a:r>
            <a:endParaRPr/>
          </a:p>
          <a:p>
            <a:pPr indent="-342900" lvl="0" marL="457200" rtl="0" algn="l">
              <a:spcBef>
                <a:spcPts val="0"/>
              </a:spcBef>
              <a:spcAft>
                <a:spcPts val="0"/>
              </a:spcAft>
              <a:buSzPts val="1800"/>
              <a:buChar char="●"/>
            </a:pPr>
            <a:r>
              <a:rPr lang="en"/>
              <a:t>DJI uses Ubuntu. Apart from it, variation of linux called lynxOS is also used in some use cases.</a:t>
            </a:r>
            <a:endParaRPr/>
          </a:p>
          <a:p>
            <a:pPr indent="-342900" lvl="0" marL="457200" rtl="0" algn="l">
              <a:spcBef>
                <a:spcPts val="0"/>
              </a:spcBef>
              <a:spcAft>
                <a:spcPts val="0"/>
              </a:spcAft>
              <a:buSzPts val="1800"/>
              <a:buChar char="●"/>
            </a:pPr>
            <a:r>
              <a:rPr lang="en"/>
              <a:t>As of now, there is no monopoly or duopoly in the drone OS space.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Specifications for an agricultural drone</a:t>
            </a:r>
            <a:endParaRPr/>
          </a:p>
        </p:txBody>
      </p:sp>
      <p:sp>
        <p:nvSpPr>
          <p:cNvPr id="218" name="Google Shape;218;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DJI is a prime leader in manufacturing and selling agricultural drones.</a:t>
            </a:r>
            <a:endParaRPr/>
          </a:p>
          <a:p>
            <a:pPr indent="-342900" lvl="0" marL="457200" rtl="0" algn="l">
              <a:spcBef>
                <a:spcPts val="1200"/>
              </a:spcBef>
              <a:spcAft>
                <a:spcPts val="0"/>
              </a:spcAft>
              <a:buSzPts val="1800"/>
              <a:buChar char="-"/>
            </a:pPr>
            <a:r>
              <a:rPr lang="en" u="sng">
                <a:solidFill>
                  <a:schemeClr val="hlink"/>
                </a:solidFill>
                <a:hlinkClick r:id="rId3"/>
              </a:rPr>
              <a:t>https://www.dji.com/t20/specs</a:t>
            </a:r>
            <a:endParaRPr/>
          </a:p>
          <a:p>
            <a:pPr indent="0" lvl="0" marL="0" rtl="0" algn="l">
              <a:spcBef>
                <a:spcPts val="1200"/>
              </a:spcBef>
              <a:spcAft>
                <a:spcPts val="0"/>
              </a:spcAft>
              <a:buNone/>
            </a:pPr>
            <a:r>
              <a:rPr lang="en"/>
              <a:t>RattanIndia and DCM Shriram want to build manufacturing plants for end to end production of drones in versatile categories.</a:t>
            </a:r>
            <a:endParaRPr/>
          </a:p>
          <a:p>
            <a:pPr indent="0" lvl="0" marL="0" rtl="0" algn="l">
              <a:spcBef>
                <a:spcPts val="1200"/>
              </a:spcBef>
              <a:spcAft>
                <a:spcPts val="1200"/>
              </a:spcAft>
              <a:buNone/>
            </a:pPr>
            <a:r>
              <a:rPr lang="en"/>
              <a:t>Garuda Aerospace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224" name="Google Shape;224;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solidFill>
                  <a:schemeClr val="hlink"/>
                </a:solidFill>
                <a:hlinkClick r:id="rId3"/>
              </a:rPr>
              <a:t>https://www.reddit.com/r/diydrones/comments/qhug2a/difference_between_px4_vs_ardupilot_and_mission/</a:t>
            </a:r>
            <a:endParaRPr/>
          </a:p>
          <a:p>
            <a:pPr indent="0" lvl="0" marL="0" rtl="0" algn="l">
              <a:spcBef>
                <a:spcPts val="1200"/>
              </a:spcBef>
              <a:spcAft>
                <a:spcPts val="0"/>
              </a:spcAft>
              <a:buNone/>
            </a:pPr>
            <a:r>
              <a:rPr lang="en" u="sng">
                <a:solidFill>
                  <a:schemeClr val="hlink"/>
                </a:solidFill>
                <a:hlinkClick r:id="rId4"/>
              </a:rPr>
              <a:t>https://en.wikipedia.org/wiki/Autonomous_aircraft#:~:text=February%202022</a:t>
            </a:r>
            <a:r>
              <a:rPr lang="en"/>
              <a:t>),intervention%20from%20a%20human%20pilot.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Drone Frame</a:t>
            </a:r>
            <a:endParaRPr/>
          </a:p>
        </p:txBody>
      </p:sp>
      <p:sp>
        <p:nvSpPr>
          <p:cNvPr id="76" name="Google Shape;76;p15"/>
          <p:cNvSpPr txBox="1"/>
          <p:nvPr>
            <p:ph idx="1" type="body"/>
          </p:nvPr>
        </p:nvSpPr>
        <p:spPr>
          <a:xfrm>
            <a:off x="4761575" y="1562900"/>
            <a:ext cx="45180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Frame of the drone acts as a skeleton for a drone. All the other components of the drone fit into it while distributing the center of gravity equally.</a:t>
            </a:r>
            <a:endParaRPr/>
          </a:p>
        </p:txBody>
      </p:sp>
      <p:pic>
        <p:nvPicPr>
          <p:cNvPr id="77" name="Google Shape;77;p15"/>
          <p:cNvPicPr preferRelativeResize="0"/>
          <p:nvPr/>
        </p:nvPicPr>
        <p:blipFill>
          <a:blip r:embed="rId3">
            <a:alphaModFix/>
          </a:blip>
          <a:stretch>
            <a:fillRect/>
          </a:stretch>
        </p:blipFill>
        <p:spPr>
          <a:xfrm>
            <a:off x="879798" y="1562900"/>
            <a:ext cx="3105975" cy="245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Drone Frame Market</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Drone frames are made of carbon fiber reinforced composites, aluminium or light thermoplastics.</a:t>
            </a:r>
            <a:endParaRPr/>
          </a:p>
          <a:p>
            <a:pPr indent="-342900" lvl="0" marL="457200" rtl="0" algn="l">
              <a:spcBef>
                <a:spcPts val="0"/>
              </a:spcBef>
              <a:spcAft>
                <a:spcPts val="0"/>
              </a:spcAft>
              <a:buSzPts val="1800"/>
              <a:buChar char="●"/>
            </a:pPr>
            <a:r>
              <a:rPr lang="en"/>
              <a:t>The manufacturing process involves </a:t>
            </a:r>
            <a:r>
              <a:rPr lang="en"/>
              <a:t>welding</a:t>
            </a:r>
            <a:r>
              <a:rPr lang="en"/>
              <a:t>, casting/moulding depending on the material being used.</a:t>
            </a:r>
            <a:endParaRPr/>
          </a:p>
          <a:p>
            <a:pPr indent="-342900" lvl="0" marL="457200" rtl="0" algn="l">
              <a:spcBef>
                <a:spcPts val="0"/>
              </a:spcBef>
              <a:spcAft>
                <a:spcPts val="0"/>
              </a:spcAft>
              <a:buSzPts val="1800"/>
              <a:buChar char="●"/>
            </a:pPr>
            <a:r>
              <a:rPr lang="en"/>
              <a:t>Drones in corporate businesses are generally 250mm+ mostly imported from China.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Flight Controller..</a:t>
            </a:r>
            <a:endParaRPr/>
          </a:p>
        </p:txBody>
      </p:sp>
      <p:sp>
        <p:nvSpPr>
          <p:cNvPr id="89" name="Google Shape;89;p17"/>
          <p:cNvSpPr txBox="1"/>
          <p:nvPr>
            <p:ph idx="1" type="body"/>
          </p:nvPr>
        </p:nvSpPr>
        <p:spPr>
          <a:xfrm>
            <a:off x="4138325" y="1422225"/>
            <a:ext cx="4617600" cy="3475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The flight controller interprets input from receiver, GPS module, battery monitor, IMU and other onboard sensors.</a:t>
            </a:r>
            <a:endParaRPr/>
          </a:p>
          <a:p>
            <a:pPr indent="-334327" lvl="0" marL="457200" rtl="0" algn="l">
              <a:spcBef>
                <a:spcPts val="0"/>
              </a:spcBef>
              <a:spcAft>
                <a:spcPts val="0"/>
              </a:spcAft>
              <a:buSzPct val="100000"/>
              <a:buChar char="●"/>
            </a:pPr>
            <a:r>
              <a:rPr lang="en"/>
              <a:t>It regulates motor speeds, via ESCs, to provide steering, as well as triggering cameras or other payloads. It controls autopilot, waypoints, follow me, failsafe and many other autonomous functions.  The flight controller is central to the whole functioning of your UAV.</a:t>
            </a:r>
            <a:endParaRPr/>
          </a:p>
          <a:p>
            <a:pPr indent="0" lvl="0" marL="457200" rtl="0" algn="l">
              <a:spcBef>
                <a:spcPts val="120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387900" y="1539850"/>
            <a:ext cx="3322700" cy="292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333375" lvl="0" marL="457200" rtl="0" algn="l">
              <a:spcBef>
                <a:spcPts val="0"/>
              </a:spcBef>
              <a:spcAft>
                <a:spcPts val="0"/>
              </a:spcAft>
              <a:buSzPts val="1650"/>
              <a:buFont typeface="Roboto"/>
              <a:buChar char="●"/>
            </a:pPr>
            <a:r>
              <a:rPr lang="en" sz="1650">
                <a:latin typeface="Roboto"/>
                <a:ea typeface="Roboto"/>
                <a:cs typeface="Roboto"/>
                <a:sym typeface="Roboto"/>
              </a:rPr>
              <a:t>DJI (Da Jiang Innovations)(China) is the biggest exporter for flight controllers right now and make very sophisticated systems. They also manufacture all components of a drone as well as finished drones and hold a 70%-80% share in the drone market.</a:t>
            </a:r>
            <a:endParaRPr sz="165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Flight Controller.. </a:t>
            </a:r>
            <a:endParaRPr/>
          </a:p>
        </p:txBody>
      </p:sp>
      <p:sp>
        <p:nvSpPr>
          <p:cNvPr id="101" name="Google Shape;101;p19"/>
          <p:cNvSpPr txBox="1"/>
          <p:nvPr>
            <p:ph idx="1" type="body"/>
          </p:nvPr>
        </p:nvSpPr>
        <p:spPr>
          <a:xfrm>
            <a:off x="311700" y="1417800"/>
            <a:ext cx="8702700" cy="3511800"/>
          </a:xfrm>
          <a:prstGeom prst="rect">
            <a:avLst/>
          </a:prstGeom>
        </p:spPr>
        <p:txBody>
          <a:bodyPr anchorCtr="0" anchor="t" bIns="91425" lIns="91425" spcFirstLastPara="1" rIns="91425" wrap="square" tIns="91425">
            <a:normAutofit fontScale="85000" lnSpcReduction="20000"/>
          </a:bodyPr>
          <a:lstStyle/>
          <a:p>
            <a:pPr indent="-325755" lvl="0" marL="457200" rtl="0" algn="just">
              <a:spcBef>
                <a:spcPts val="0"/>
              </a:spcBef>
              <a:spcAft>
                <a:spcPts val="0"/>
              </a:spcAft>
              <a:buSzPct val="100000"/>
              <a:buChar char="●"/>
            </a:pPr>
            <a:r>
              <a:rPr lang="en"/>
              <a:t>FC’s for hobbyists/builders – Easy to install and perfect for people that do not want to spend large amounts of money from the get-go. Manufacturers- (pixhawk)Robocraft Impex</a:t>
            </a:r>
            <a:endParaRPr/>
          </a:p>
          <a:p>
            <a:pPr indent="-325755" lvl="0" marL="457200" rtl="0" algn="just">
              <a:spcBef>
                <a:spcPts val="0"/>
              </a:spcBef>
              <a:spcAft>
                <a:spcPts val="0"/>
              </a:spcAft>
              <a:buSzPct val="100000"/>
              <a:buChar char="●"/>
            </a:pPr>
            <a:r>
              <a:rPr lang="en"/>
              <a:t>FC’s for filming –more focussed on creating fluent shots and accessible handling for a pilot. Within this segment, Chinese company Dà-Jiāng Innovations (better known as DJI) is a household name.</a:t>
            </a:r>
            <a:endParaRPr/>
          </a:p>
          <a:p>
            <a:pPr indent="-325755" lvl="0" marL="457200" rtl="0" algn="just">
              <a:spcBef>
                <a:spcPts val="0"/>
              </a:spcBef>
              <a:spcAft>
                <a:spcPts val="0"/>
              </a:spcAft>
              <a:buSzPct val="100000"/>
              <a:buChar char="●"/>
            </a:pPr>
            <a:r>
              <a:rPr lang="en"/>
              <a:t>Commercial FC’s – most advanced drones, capable of safe flying and transporting high-value cargo. The biggest players are DJI and Pixhawk, </a:t>
            </a:r>
            <a:endParaRPr/>
          </a:p>
          <a:p>
            <a:pPr indent="-325755" lvl="0" marL="457200" rtl="0" algn="just">
              <a:spcBef>
                <a:spcPts val="0"/>
              </a:spcBef>
              <a:spcAft>
                <a:spcPts val="0"/>
              </a:spcAft>
              <a:buSzPct val="100000"/>
              <a:buChar char="●"/>
            </a:pPr>
            <a:r>
              <a:rPr lang="en"/>
              <a:t>but new flight controllers like Auterion’s Skynode and Fusion Engineering’s Fusion Reflex are also promising flight controllers in the industry.</a:t>
            </a:r>
            <a:endParaRPr/>
          </a:p>
          <a:p>
            <a:pPr indent="-325755" lvl="0" marL="457200" rtl="0" algn="just">
              <a:spcBef>
                <a:spcPts val="0"/>
              </a:spcBef>
              <a:spcAft>
                <a:spcPts val="0"/>
              </a:spcAft>
              <a:buSzPct val="100000"/>
              <a:buChar char="●"/>
            </a:pPr>
            <a:r>
              <a:rPr lang="en"/>
              <a:t>Indian manufacturers – </a:t>
            </a:r>
            <a:endParaRPr/>
          </a:p>
          <a:p>
            <a:pPr indent="-304165" lvl="1" marL="914400" rtl="0" algn="just">
              <a:spcBef>
                <a:spcPts val="0"/>
              </a:spcBef>
              <a:spcAft>
                <a:spcPts val="0"/>
              </a:spcAft>
              <a:buSzPct val="100000"/>
              <a:buChar char="○"/>
            </a:pPr>
            <a:r>
              <a:rPr lang="en"/>
              <a:t>Navstik Labs, backed by Reliance Industries, has its own flight controller. </a:t>
            </a:r>
            <a:endParaRPr/>
          </a:p>
          <a:p>
            <a:pPr indent="-304165" lvl="1" marL="914400" rtl="0" algn="just">
              <a:spcBef>
                <a:spcPts val="0"/>
              </a:spcBef>
              <a:spcAft>
                <a:spcPts val="0"/>
              </a:spcAft>
              <a:buSzPct val="100000"/>
              <a:buChar char="○"/>
            </a:pPr>
            <a:r>
              <a:rPr lang="en"/>
              <a:t>Mumbai-based IdeaForge</a:t>
            </a:r>
            <a:endParaRPr/>
          </a:p>
          <a:p>
            <a:pPr indent="-304165" lvl="1" marL="914400" rtl="0" algn="just">
              <a:spcBef>
                <a:spcPts val="0"/>
              </a:spcBef>
              <a:spcAft>
                <a:spcPts val="0"/>
              </a:spcAft>
              <a:buSzPct val="100000"/>
              <a:buChar char="○"/>
            </a:pPr>
            <a:r>
              <a:rPr lang="en"/>
              <a:t>Robocraft Impex</a:t>
            </a:r>
            <a:endParaRPr/>
          </a:p>
          <a:p>
            <a:pPr indent="-304165" lvl="1" marL="914400" rtl="0" algn="just">
              <a:spcBef>
                <a:spcPts val="0"/>
              </a:spcBef>
              <a:spcAft>
                <a:spcPts val="0"/>
              </a:spcAft>
              <a:buSzPct val="100000"/>
              <a:buChar char="○"/>
            </a:pPr>
            <a:r>
              <a:rPr lang="en"/>
              <a:t>Asteria, started up in 2012 </a:t>
            </a:r>
            <a:endParaRPr/>
          </a:p>
          <a:p>
            <a:pPr indent="0" lvl="0" marL="0" rtl="0" algn="just">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20"/>
          <p:cNvGraphicFramePr/>
          <p:nvPr/>
        </p:nvGraphicFramePr>
        <p:xfrm>
          <a:off x="70013" y="80125"/>
          <a:ext cx="3000000" cy="3000000"/>
        </p:xfrm>
        <a:graphic>
          <a:graphicData uri="http://schemas.openxmlformats.org/drawingml/2006/table">
            <a:tbl>
              <a:tblPr>
                <a:solidFill>
                  <a:srgbClr val="FFFFFF"/>
                </a:solidFill>
                <a:tableStyleId>{7A91EC2A-1A95-4EC6-B9D0-8A77DBE330DC}</a:tableStyleId>
              </a:tblPr>
              <a:tblGrid>
                <a:gridCol w="841350"/>
                <a:gridCol w="885600"/>
                <a:gridCol w="714450"/>
                <a:gridCol w="848675"/>
                <a:gridCol w="714450"/>
                <a:gridCol w="893000"/>
                <a:gridCol w="714450"/>
                <a:gridCol w="714450"/>
                <a:gridCol w="738025"/>
                <a:gridCol w="714450"/>
              </a:tblGrid>
              <a:tr h="1010300">
                <a:tc>
                  <a:txBody>
                    <a:bodyPr/>
                    <a:lstStyle/>
                    <a:p>
                      <a:pPr indent="0" lvl="0" marL="0" rtl="0" algn="just">
                        <a:lnSpc>
                          <a:spcPct val="115000"/>
                        </a:lnSpc>
                        <a:spcBef>
                          <a:spcPts val="0"/>
                        </a:spcBef>
                        <a:spcAft>
                          <a:spcPts val="0"/>
                        </a:spcAft>
                        <a:buNone/>
                      </a:pPr>
                      <a:r>
                        <a:rPr b="1" lang="en" sz="900">
                          <a:solidFill>
                            <a:srgbClr val="000080"/>
                          </a:solidFill>
                          <a:highlight>
                            <a:srgbClr val="FFFFFF"/>
                          </a:highlight>
                          <a:latin typeface="Roboto"/>
                          <a:ea typeface="Roboto"/>
                          <a:cs typeface="Roboto"/>
                          <a:sym typeface="Roboto"/>
                        </a:rPr>
                        <a:t>Board</a:t>
                      </a:r>
                      <a:endParaRPr b="1" sz="900">
                        <a:solidFill>
                          <a:srgbClr val="00008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000080"/>
                          </a:solidFill>
                          <a:highlight>
                            <a:srgbClr val="FFFFFF"/>
                          </a:highlight>
                          <a:latin typeface="Roboto"/>
                          <a:ea typeface="Roboto"/>
                          <a:cs typeface="Roboto"/>
                          <a:sym typeface="Roboto"/>
                        </a:rPr>
                        <a:t>Affordability ($)</a:t>
                      </a:r>
                      <a:endParaRPr b="1" sz="900">
                        <a:solidFill>
                          <a:srgbClr val="00008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000080"/>
                          </a:solidFill>
                          <a:highlight>
                            <a:srgbClr val="FFFFFF"/>
                          </a:highlight>
                          <a:latin typeface="Roboto"/>
                          <a:ea typeface="Roboto"/>
                          <a:cs typeface="Roboto"/>
                          <a:sym typeface="Roboto"/>
                        </a:rPr>
                        <a:t>Weight (grams)</a:t>
                      </a:r>
                      <a:endParaRPr b="1" sz="900">
                        <a:solidFill>
                          <a:srgbClr val="00008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000080"/>
                          </a:solidFill>
                          <a:highlight>
                            <a:srgbClr val="FFFFFF"/>
                          </a:highlight>
                          <a:latin typeface="Roboto"/>
                          <a:ea typeface="Roboto"/>
                          <a:cs typeface="Roboto"/>
                          <a:sym typeface="Roboto"/>
                        </a:rPr>
                        <a:t>Open Source</a:t>
                      </a:r>
                      <a:endParaRPr b="1" sz="900">
                        <a:solidFill>
                          <a:srgbClr val="00008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000080"/>
                          </a:solidFill>
                          <a:highlight>
                            <a:srgbClr val="FFFFFF"/>
                          </a:highlight>
                          <a:latin typeface="Roboto"/>
                          <a:ea typeface="Roboto"/>
                          <a:cs typeface="Roboto"/>
                          <a:sym typeface="Roboto"/>
                        </a:rPr>
                        <a:t>FPV(</a:t>
                      </a:r>
                      <a:r>
                        <a:rPr b="1" lang="en" sz="600">
                          <a:solidFill>
                            <a:srgbClr val="000080"/>
                          </a:solidFill>
                          <a:highlight>
                            <a:srgbClr val="FFFFFF"/>
                          </a:highlight>
                          <a:latin typeface="Roboto"/>
                          <a:ea typeface="Roboto"/>
                          <a:cs typeface="Roboto"/>
                          <a:sym typeface="Roboto"/>
                        </a:rPr>
                        <a:t>first-person-view)</a:t>
                      </a:r>
                      <a:r>
                        <a:rPr b="1" lang="en" sz="900">
                          <a:solidFill>
                            <a:srgbClr val="000080"/>
                          </a:solidFill>
                          <a:highlight>
                            <a:srgbClr val="FFFFFF"/>
                          </a:highlight>
                          <a:latin typeface="Roboto"/>
                          <a:ea typeface="Roboto"/>
                          <a:cs typeface="Roboto"/>
                          <a:sym typeface="Roboto"/>
                        </a:rPr>
                        <a:t> Racing</a:t>
                      </a:r>
                      <a:endParaRPr b="1" sz="900">
                        <a:solidFill>
                          <a:srgbClr val="00008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000080"/>
                          </a:solidFill>
                          <a:highlight>
                            <a:srgbClr val="FFFFFF"/>
                          </a:highlight>
                          <a:latin typeface="Roboto"/>
                          <a:ea typeface="Roboto"/>
                          <a:cs typeface="Roboto"/>
                          <a:sym typeface="Roboto"/>
                        </a:rPr>
                        <a:t>Autonomous</a:t>
                      </a:r>
                      <a:endParaRPr b="1" sz="900">
                        <a:solidFill>
                          <a:srgbClr val="00008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000080"/>
                          </a:solidFill>
                          <a:highlight>
                            <a:srgbClr val="FFFFFF"/>
                          </a:highlight>
                          <a:latin typeface="Roboto"/>
                          <a:ea typeface="Roboto"/>
                          <a:cs typeface="Roboto"/>
                          <a:sym typeface="Roboto"/>
                        </a:rPr>
                        <a:t>Linux</a:t>
                      </a:r>
                      <a:endParaRPr b="1" sz="900">
                        <a:solidFill>
                          <a:srgbClr val="00008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000080"/>
                          </a:solidFill>
                          <a:highlight>
                            <a:srgbClr val="FFFFFF"/>
                          </a:highlight>
                          <a:latin typeface="Roboto"/>
                          <a:ea typeface="Roboto"/>
                          <a:cs typeface="Roboto"/>
                          <a:sym typeface="Roboto"/>
                        </a:rPr>
                        <a:t>Typical Frame Size (mm)</a:t>
                      </a:r>
                      <a:endParaRPr b="1" sz="900">
                        <a:solidFill>
                          <a:srgbClr val="00008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000080"/>
                          </a:solidFill>
                          <a:highlight>
                            <a:srgbClr val="FFFFFF"/>
                          </a:highlight>
                          <a:latin typeface="Roboto"/>
                          <a:ea typeface="Roboto"/>
                          <a:cs typeface="Roboto"/>
                          <a:sym typeface="Roboto"/>
                        </a:rPr>
                        <a:t>Popularity</a:t>
                      </a:r>
                      <a:endParaRPr b="1" sz="900">
                        <a:solidFill>
                          <a:srgbClr val="00008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000080"/>
                          </a:solidFill>
                          <a:highlight>
                            <a:srgbClr val="FFFFFF"/>
                          </a:highlight>
                          <a:latin typeface="Roboto"/>
                          <a:ea typeface="Roboto"/>
                          <a:cs typeface="Roboto"/>
                          <a:sym typeface="Roboto"/>
                        </a:rPr>
                        <a:t>Processor</a:t>
                      </a:r>
                      <a:endParaRPr b="1" sz="900">
                        <a:solidFill>
                          <a:srgbClr val="000080"/>
                        </a:solidFill>
                        <a:highlight>
                          <a:srgbClr val="FFFFFF"/>
                        </a:highlight>
                        <a:latin typeface="Roboto"/>
                        <a:ea typeface="Roboto"/>
                        <a:cs typeface="Roboto"/>
                        <a:sym typeface="Roboto"/>
                      </a:endParaRPr>
                    </a:p>
                  </a:txBody>
                  <a:tcPr marT="82550" marB="82550" marR="82550" marL="82550"/>
                </a:tc>
              </a:tr>
              <a:tr h="833725">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Naze32</a:t>
                      </a:r>
                      <a:endParaRPr b="1" sz="900">
                        <a:solidFill>
                          <a:srgbClr val="2D3748"/>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30</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6</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CleanFlight, BetaFlight</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Yes</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No</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No</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250</a:t>
                      </a:r>
                      <a:endParaRPr b="1" sz="900">
                        <a:solidFill>
                          <a:srgbClr val="2D3748"/>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High</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32 Bit</a:t>
                      </a:r>
                      <a:endParaRPr b="1" sz="900">
                        <a:solidFill>
                          <a:srgbClr val="2D3748"/>
                        </a:solidFill>
                        <a:highlight>
                          <a:srgbClr val="FFFFFF"/>
                        </a:highlight>
                        <a:latin typeface="Roboto"/>
                        <a:ea typeface="Roboto"/>
                        <a:cs typeface="Roboto"/>
                        <a:sym typeface="Roboto"/>
                      </a:endParaRPr>
                    </a:p>
                  </a:txBody>
                  <a:tcPr marT="82550" marB="82550" marR="82550" marL="82550"/>
                </a:tc>
              </a:tr>
              <a:tr h="1186850">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OpenPilot CC3D Revolution</a:t>
                      </a:r>
                      <a:endParaRPr b="1" sz="900">
                        <a:solidFill>
                          <a:srgbClr val="2D3748"/>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50</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9</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CleanFlight, BetaFlight, ArduPilot</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Yes</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Yes</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No</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250</a:t>
                      </a:r>
                      <a:endParaRPr b="1" sz="900">
                        <a:solidFill>
                          <a:srgbClr val="2D3748"/>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High</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32 Bit</a:t>
                      </a:r>
                      <a:endParaRPr b="1" sz="900">
                        <a:solidFill>
                          <a:srgbClr val="2D3748"/>
                        </a:solidFill>
                        <a:highlight>
                          <a:srgbClr val="FFFFFF"/>
                        </a:highlight>
                        <a:latin typeface="Roboto"/>
                        <a:ea typeface="Roboto"/>
                        <a:cs typeface="Roboto"/>
                        <a:sym typeface="Roboto"/>
                      </a:endParaRPr>
                    </a:p>
                  </a:txBody>
                  <a:tcPr marT="82550" marB="82550" marR="82550" marL="82550"/>
                </a:tc>
              </a:tr>
              <a:tr h="480625">
                <a:tc>
                  <a:txBody>
                    <a:bodyPr/>
                    <a:lstStyle/>
                    <a:p>
                      <a:pPr indent="0" lvl="0" marL="0" rtl="0" algn="just">
                        <a:lnSpc>
                          <a:spcPct val="115000"/>
                        </a:lnSpc>
                        <a:spcBef>
                          <a:spcPts val="0"/>
                        </a:spcBef>
                        <a:spcAft>
                          <a:spcPts val="0"/>
                        </a:spcAft>
                        <a:buNone/>
                      </a:pPr>
                      <a:r>
                        <a:rPr b="1" lang="en" sz="900" u="sng">
                          <a:solidFill>
                            <a:schemeClr val="hlink"/>
                          </a:solidFill>
                          <a:highlight>
                            <a:srgbClr val="FFFFFF"/>
                          </a:highlight>
                          <a:latin typeface="Roboto"/>
                          <a:ea typeface="Roboto"/>
                          <a:cs typeface="Roboto"/>
                          <a:sym typeface="Roboto"/>
                          <a:hlinkClick r:id="rId3"/>
                        </a:rPr>
                        <a:t>Pixhawk</a:t>
                      </a:r>
                      <a:endParaRPr b="1" sz="900" u="sng">
                        <a:solidFill>
                          <a:schemeClr val="hlink"/>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99CC00"/>
                          </a:solidFill>
                          <a:highlight>
                            <a:srgbClr val="FFFFFF"/>
                          </a:highlight>
                          <a:latin typeface="Roboto"/>
                          <a:ea typeface="Roboto"/>
                          <a:cs typeface="Roboto"/>
                          <a:sym typeface="Roboto"/>
                        </a:rPr>
                        <a:t>120</a:t>
                      </a:r>
                      <a:endParaRPr b="1" sz="900">
                        <a:solidFill>
                          <a:srgbClr val="99CC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99CC00"/>
                          </a:solidFill>
                          <a:highlight>
                            <a:srgbClr val="FFFFFF"/>
                          </a:highlight>
                          <a:latin typeface="Roboto"/>
                          <a:ea typeface="Roboto"/>
                          <a:cs typeface="Roboto"/>
                          <a:sym typeface="Roboto"/>
                        </a:rPr>
                        <a:t>60</a:t>
                      </a:r>
                      <a:endParaRPr b="1" sz="900">
                        <a:solidFill>
                          <a:srgbClr val="99CC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ArduPilot, PX4</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No</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Yes</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No</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350+</a:t>
                      </a:r>
                      <a:endParaRPr b="1" sz="900">
                        <a:solidFill>
                          <a:srgbClr val="2D3748"/>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High</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32 Bit</a:t>
                      </a:r>
                      <a:endParaRPr b="1" sz="900">
                        <a:solidFill>
                          <a:srgbClr val="2D3748"/>
                        </a:solidFill>
                        <a:highlight>
                          <a:srgbClr val="FFFFFF"/>
                        </a:highlight>
                        <a:latin typeface="Roboto"/>
                        <a:ea typeface="Roboto"/>
                        <a:cs typeface="Roboto"/>
                        <a:sym typeface="Roboto"/>
                      </a:endParaRPr>
                    </a:p>
                  </a:txBody>
                  <a:tcPr marT="82550" marB="82550" marR="82550" marL="82550"/>
                </a:tc>
              </a:tr>
              <a:tr h="480625">
                <a:tc>
                  <a:txBody>
                    <a:bodyPr/>
                    <a:lstStyle/>
                    <a:p>
                      <a:pPr indent="0" lvl="0" marL="0" rtl="0" algn="just">
                        <a:lnSpc>
                          <a:spcPct val="115000"/>
                        </a:lnSpc>
                        <a:spcBef>
                          <a:spcPts val="0"/>
                        </a:spcBef>
                        <a:spcAft>
                          <a:spcPts val="0"/>
                        </a:spcAft>
                        <a:buNone/>
                      </a:pPr>
                      <a:r>
                        <a:rPr b="1" lang="en" sz="900" u="sng">
                          <a:solidFill>
                            <a:schemeClr val="hlink"/>
                          </a:solidFill>
                          <a:highlight>
                            <a:srgbClr val="FFFFFF"/>
                          </a:highlight>
                          <a:latin typeface="Roboto"/>
                          <a:ea typeface="Roboto"/>
                          <a:cs typeface="Roboto"/>
                          <a:sym typeface="Roboto"/>
                          <a:hlinkClick r:id="rId4"/>
                        </a:rPr>
                        <a:t>Pixhawk Cube</a:t>
                      </a:r>
                      <a:endParaRPr b="1" sz="900" u="sng">
                        <a:solidFill>
                          <a:schemeClr val="hlink"/>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200</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150</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ArduPilot, PX4</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No</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Yes</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No</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350+</a:t>
                      </a:r>
                      <a:endParaRPr b="1" sz="900">
                        <a:solidFill>
                          <a:srgbClr val="2D3748"/>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High</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32 Bit</a:t>
                      </a:r>
                      <a:endParaRPr b="1" sz="900">
                        <a:solidFill>
                          <a:srgbClr val="2D3748"/>
                        </a:solidFill>
                        <a:highlight>
                          <a:srgbClr val="FFFFFF"/>
                        </a:highlight>
                        <a:latin typeface="Roboto"/>
                        <a:ea typeface="Roboto"/>
                        <a:cs typeface="Roboto"/>
                        <a:sym typeface="Roboto"/>
                      </a:endParaRPr>
                    </a:p>
                  </a:txBody>
                  <a:tcPr marT="82550" marB="82550" marR="82550" marL="82550"/>
                </a:tc>
              </a:tr>
              <a:tr h="480625">
                <a:tc>
                  <a:txBody>
                    <a:bodyPr/>
                    <a:lstStyle/>
                    <a:p>
                      <a:pPr indent="0" lvl="0" marL="0" rtl="0" algn="just">
                        <a:lnSpc>
                          <a:spcPct val="115000"/>
                        </a:lnSpc>
                        <a:spcBef>
                          <a:spcPts val="0"/>
                        </a:spcBef>
                        <a:spcAft>
                          <a:spcPts val="0"/>
                        </a:spcAft>
                        <a:buNone/>
                      </a:pPr>
                      <a:r>
                        <a:rPr b="1" lang="en" sz="900" u="sng">
                          <a:solidFill>
                            <a:schemeClr val="hlink"/>
                          </a:solidFill>
                          <a:highlight>
                            <a:srgbClr val="FFFFFF"/>
                          </a:highlight>
                          <a:latin typeface="Roboto"/>
                          <a:ea typeface="Roboto"/>
                          <a:cs typeface="Roboto"/>
                          <a:sym typeface="Roboto"/>
                          <a:hlinkClick r:id="rId5"/>
                        </a:rPr>
                        <a:t>Navio2</a:t>
                      </a:r>
                      <a:endParaRPr b="1" sz="900" u="sng">
                        <a:solidFill>
                          <a:schemeClr val="hlink"/>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200</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99CC00"/>
                          </a:solidFill>
                          <a:highlight>
                            <a:srgbClr val="FFFFFF"/>
                          </a:highlight>
                          <a:latin typeface="Roboto"/>
                          <a:ea typeface="Roboto"/>
                          <a:cs typeface="Roboto"/>
                          <a:sym typeface="Roboto"/>
                        </a:rPr>
                        <a:t>80</a:t>
                      </a:r>
                      <a:endParaRPr b="1" sz="900">
                        <a:solidFill>
                          <a:srgbClr val="99CC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ArduPilot, PX4</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No</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Yes</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Yes</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350+</a:t>
                      </a:r>
                      <a:endParaRPr b="1" sz="900">
                        <a:solidFill>
                          <a:srgbClr val="2D3748"/>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99CC00"/>
                          </a:solidFill>
                          <a:highlight>
                            <a:srgbClr val="FFFFFF"/>
                          </a:highlight>
                          <a:latin typeface="Roboto"/>
                          <a:ea typeface="Roboto"/>
                          <a:cs typeface="Roboto"/>
                          <a:sym typeface="Roboto"/>
                        </a:rPr>
                        <a:t>Medium</a:t>
                      </a:r>
                      <a:endParaRPr b="1" sz="900">
                        <a:solidFill>
                          <a:srgbClr val="99CC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64 Bit</a:t>
                      </a:r>
                      <a:endParaRPr b="1" sz="900">
                        <a:solidFill>
                          <a:srgbClr val="2D3748"/>
                        </a:solidFill>
                        <a:highlight>
                          <a:srgbClr val="FFFFFF"/>
                        </a:highlight>
                        <a:latin typeface="Roboto"/>
                        <a:ea typeface="Roboto"/>
                        <a:cs typeface="Roboto"/>
                        <a:sym typeface="Roboto"/>
                      </a:endParaRPr>
                    </a:p>
                  </a:txBody>
                  <a:tcPr marT="82550" marB="82550" marR="82550" marL="82550"/>
                </a:tc>
              </a:tr>
              <a:tr h="480625">
                <a:tc>
                  <a:txBody>
                    <a:bodyPr/>
                    <a:lstStyle/>
                    <a:p>
                      <a:pPr indent="0" lvl="0" marL="0" rtl="0" algn="just">
                        <a:lnSpc>
                          <a:spcPct val="115000"/>
                        </a:lnSpc>
                        <a:spcBef>
                          <a:spcPts val="0"/>
                        </a:spcBef>
                        <a:spcAft>
                          <a:spcPts val="0"/>
                        </a:spcAft>
                        <a:buNone/>
                      </a:pPr>
                      <a:r>
                        <a:rPr b="1" lang="en" sz="900" u="sng">
                          <a:solidFill>
                            <a:schemeClr val="hlink"/>
                          </a:solidFill>
                          <a:highlight>
                            <a:srgbClr val="FFFFFF"/>
                          </a:highlight>
                          <a:latin typeface="Roboto"/>
                          <a:ea typeface="Roboto"/>
                          <a:cs typeface="Roboto"/>
                          <a:sym typeface="Roboto"/>
                          <a:hlinkClick r:id="rId6"/>
                        </a:rPr>
                        <a:t>Naza-M2</a:t>
                      </a:r>
                      <a:endParaRPr b="1" sz="900" u="sng">
                        <a:solidFill>
                          <a:schemeClr val="hlink"/>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200</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a:t>
                      </a:r>
                      <a:endParaRPr b="1" sz="900">
                        <a:solidFill>
                          <a:srgbClr val="2D3748"/>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CLOSED SOURCE</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No</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339966"/>
                          </a:solidFill>
                          <a:highlight>
                            <a:srgbClr val="FFFFFF"/>
                          </a:highlight>
                          <a:latin typeface="Roboto"/>
                          <a:ea typeface="Roboto"/>
                          <a:cs typeface="Roboto"/>
                          <a:sym typeface="Roboto"/>
                        </a:rPr>
                        <a:t>Yes</a:t>
                      </a:r>
                      <a:endParaRPr b="1" sz="900">
                        <a:solidFill>
                          <a:srgbClr val="339966"/>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800000"/>
                          </a:solidFill>
                          <a:highlight>
                            <a:srgbClr val="FFFFFF"/>
                          </a:highlight>
                          <a:latin typeface="Roboto"/>
                          <a:ea typeface="Roboto"/>
                          <a:cs typeface="Roboto"/>
                          <a:sym typeface="Roboto"/>
                        </a:rPr>
                        <a:t>No</a:t>
                      </a:r>
                      <a:endParaRPr b="1" sz="900">
                        <a:solidFill>
                          <a:srgbClr val="8000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250+</a:t>
                      </a:r>
                      <a:endParaRPr b="1" sz="900">
                        <a:solidFill>
                          <a:srgbClr val="2D3748"/>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99CC00"/>
                          </a:solidFill>
                          <a:highlight>
                            <a:srgbClr val="FFFFFF"/>
                          </a:highlight>
                          <a:latin typeface="Roboto"/>
                          <a:ea typeface="Roboto"/>
                          <a:cs typeface="Roboto"/>
                          <a:sym typeface="Roboto"/>
                        </a:rPr>
                        <a:t>Medium</a:t>
                      </a:r>
                      <a:endParaRPr b="1" sz="900">
                        <a:solidFill>
                          <a:srgbClr val="99CC00"/>
                        </a:solidFill>
                        <a:highlight>
                          <a:srgbClr val="FFFFFF"/>
                        </a:highlight>
                        <a:latin typeface="Roboto"/>
                        <a:ea typeface="Roboto"/>
                        <a:cs typeface="Roboto"/>
                        <a:sym typeface="Roboto"/>
                      </a:endParaRPr>
                    </a:p>
                  </a:txBody>
                  <a:tcPr marT="82550" marB="82550" marR="82550" marL="82550"/>
                </a:tc>
                <a:tc>
                  <a:txBody>
                    <a:bodyPr/>
                    <a:lstStyle/>
                    <a:p>
                      <a:pPr indent="0" lvl="0" marL="0" rtl="0" algn="just">
                        <a:lnSpc>
                          <a:spcPct val="115000"/>
                        </a:lnSpc>
                        <a:spcBef>
                          <a:spcPts val="0"/>
                        </a:spcBef>
                        <a:spcAft>
                          <a:spcPts val="0"/>
                        </a:spcAft>
                        <a:buNone/>
                      </a:pPr>
                      <a:r>
                        <a:rPr b="1" lang="en" sz="900">
                          <a:solidFill>
                            <a:srgbClr val="2D3748"/>
                          </a:solidFill>
                          <a:highlight>
                            <a:srgbClr val="FFFFFF"/>
                          </a:highlight>
                          <a:latin typeface="Roboto"/>
                          <a:ea typeface="Roboto"/>
                          <a:cs typeface="Roboto"/>
                          <a:sym typeface="Roboto"/>
                        </a:rPr>
                        <a:t>?</a:t>
                      </a:r>
                      <a:endParaRPr b="1" sz="900">
                        <a:solidFill>
                          <a:srgbClr val="2D3748"/>
                        </a:solidFill>
                        <a:highlight>
                          <a:srgbClr val="FFFFFF"/>
                        </a:highlight>
                        <a:latin typeface="Roboto"/>
                        <a:ea typeface="Roboto"/>
                        <a:cs typeface="Roboto"/>
                        <a:sym typeface="Roboto"/>
                      </a:endParaRPr>
                    </a:p>
                  </a:txBody>
                  <a:tcPr marT="82550" marB="82550" marR="82550" marL="82550"/>
                </a:tc>
              </a:tr>
            </a:tbl>
          </a:graphicData>
        </a:graphic>
      </p:graphicFrame>
      <p:sp>
        <p:nvSpPr>
          <p:cNvPr id="107" name="Google Shape;107;p20"/>
          <p:cNvSpPr txBox="1"/>
          <p:nvPr/>
        </p:nvSpPr>
        <p:spPr>
          <a:xfrm>
            <a:off x="7848925" y="176375"/>
            <a:ext cx="1176000" cy="4802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000">
                <a:solidFill>
                  <a:schemeClr val="dk1"/>
                </a:solidFill>
                <a:latin typeface="Lato"/>
                <a:ea typeface="Lato"/>
                <a:cs typeface="Lato"/>
                <a:sym typeface="Lato"/>
              </a:rPr>
              <a:t>Cleanflight- Open-Source flight controller software.multirotor aircraft and fixed-wing aircraft,it supports a variety for shapes and motor counts.</a:t>
            </a:r>
            <a:endParaRPr b="1" sz="1000">
              <a:solidFill>
                <a:schemeClr val="dk1"/>
              </a:solidFill>
              <a:latin typeface="Lato"/>
              <a:ea typeface="Lato"/>
              <a:cs typeface="Lato"/>
              <a:sym typeface="Lato"/>
            </a:endParaRPr>
          </a:p>
          <a:p>
            <a:pPr indent="0" lvl="0" marL="0" rtl="0" algn="just">
              <a:spcBef>
                <a:spcPts val="0"/>
              </a:spcBef>
              <a:spcAft>
                <a:spcPts val="0"/>
              </a:spcAft>
              <a:buNone/>
            </a:pPr>
            <a:r>
              <a:t/>
            </a:r>
            <a:endParaRPr b="1" sz="1000">
              <a:solidFill>
                <a:schemeClr val="dk1"/>
              </a:solidFill>
              <a:latin typeface="Lato"/>
              <a:ea typeface="Lato"/>
              <a:cs typeface="Lato"/>
              <a:sym typeface="Lato"/>
            </a:endParaRPr>
          </a:p>
          <a:p>
            <a:pPr indent="0" lvl="0" marL="0" rtl="0" algn="just">
              <a:spcBef>
                <a:spcPts val="0"/>
              </a:spcBef>
              <a:spcAft>
                <a:spcPts val="0"/>
              </a:spcAft>
              <a:buNone/>
            </a:pPr>
            <a:r>
              <a:rPr b="1" lang="en" sz="1000">
                <a:solidFill>
                  <a:schemeClr val="dk1"/>
                </a:solidFill>
                <a:latin typeface="Lato"/>
                <a:ea typeface="Lato"/>
                <a:cs typeface="Lato"/>
                <a:sym typeface="Lato"/>
              </a:rPr>
              <a:t>BetaFlight -  is an evolution of Cleanflight. Good for fast speed</a:t>
            </a:r>
            <a:endParaRPr b="1" sz="1000">
              <a:solidFill>
                <a:schemeClr val="dk1"/>
              </a:solidFill>
              <a:latin typeface="Lato"/>
              <a:ea typeface="Lato"/>
              <a:cs typeface="Lato"/>
              <a:sym typeface="Lato"/>
            </a:endParaRPr>
          </a:p>
          <a:p>
            <a:pPr indent="0" lvl="0" marL="0" rtl="0" algn="just">
              <a:spcBef>
                <a:spcPts val="0"/>
              </a:spcBef>
              <a:spcAft>
                <a:spcPts val="0"/>
              </a:spcAft>
              <a:buNone/>
            </a:pPr>
            <a:r>
              <a:t/>
            </a:r>
            <a:endParaRPr b="1" sz="1000">
              <a:solidFill>
                <a:schemeClr val="dk1"/>
              </a:solidFill>
              <a:latin typeface="Lato"/>
              <a:ea typeface="Lato"/>
              <a:cs typeface="Lato"/>
              <a:sym typeface="Lato"/>
            </a:endParaRPr>
          </a:p>
          <a:p>
            <a:pPr indent="0" lvl="0" marL="0" rtl="0" algn="just">
              <a:spcBef>
                <a:spcPts val="0"/>
              </a:spcBef>
              <a:spcAft>
                <a:spcPts val="0"/>
              </a:spcAft>
              <a:buNone/>
            </a:pPr>
            <a:r>
              <a:rPr b="1" lang="en" sz="1000">
                <a:solidFill>
                  <a:schemeClr val="dk1"/>
                </a:solidFill>
                <a:latin typeface="Lato"/>
                <a:ea typeface="Lato"/>
                <a:cs typeface="Lato"/>
                <a:sym typeface="Lato"/>
              </a:rPr>
              <a:t> Ardupilot-most popular drone software and it can control a lot of different types of vehicles.good for beginners. GPL3 license</a:t>
            </a:r>
            <a:endParaRPr b="1" sz="1000">
              <a:solidFill>
                <a:schemeClr val="dk1"/>
              </a:solidFill>
              <a:latin typeface="Lato"/>
              <a:ea typeface="Lato"/>
              <a:cs typeface="Lato"/>
              <a:sym typeface="Lato"/>
            </a:endParaRPr>
          </a:p>
          <a:p>
            <a:pPr indent="0" lvl="0" marL="0" rtl="0" algn="just">
              <a:spcBef>
                <a:spcPts val="0"/>
              </a:spcBef>
              <a:spcAft>
                <a:spcPts val="0"/>
              </a:spcAft>
              <a:buNone/>
            </a:pPr>
            <a:r>
              <a:t/>
            </a:r>
            <a:endParaRPr b="1" sz="1000">
              <a:solidFill>
                <a:schemeClr val="dk1"/>
              </a:solidFill>
              <a:latin typeface="Lato"/>
              <a:ea typeface="Lato"/>
              <a:cs typeface="Lato"/>
              <a:sym typeface="Lato"/>
            </a:endParaRPr>
          </a:p>
          <a:p>
            <a:pPr indent="0" lvl="0" marL="0" rtl="0" algn="just">
              <a:spcBef>
                <a:spcPts val="0"/>
              </a:spcBef>
              <a:spcAft>
                <a:spcPts val="0"/>
              </a:spcAft>
              <a:buNone/>
            </a:pPr>
            <a:r>
              <a:rPr b="1" lang="en" sz="1000">
                <a:solidFill>
                  <a:schemeClr val="dk1"/>
                </a:solidFill>
                <a:latin typeface="Lato"/>
                <a:ea typeface="Lato"/>
                <a:cs typeface="Lato"/>
                <a:sym typeface="Lato"/>
              </a:rPr>
              <a:t>PX4- BSD 3-clause license.</a:t>
            </a:r>
            <a:endParaRPr b="1" sz="1000">
              <a:solidFill>
                <a:schemeClr val="dk1"/>
              </a:solidFill>
              <a:latin typeface="Lato"/>
              <a:ea typeface="Lato"/>
              <a:cs typeface="Lato"/>
              <a:sym typeface="Lato"/>
            </a:endParaRPr>
          </a:p>
          <a:p>
            <a:pPr indent="0" lvl="0" marL="0" rtl="0" algn="just">
              <a:spcBef>
                <a:spcPts val="0"/>
              </a:spcBef>
              <a:spcAft>
                <a:spcPts val="0"/>
              </a:spcAft>
              <a:buNone/>
            </a:pPr>
            <a:r>
              <a:t/>
            </a:r>
            <a:endParaRPr b="1" sz="1000">
              <a:solidFill>
                <a:schemeClr val="dk1"/>
              </a:solidFill>
              <a:latin typeface="Lato"/>
              <a:ea typeface="Lato"/>
              <a:cs typeface="Lato"/>
              <a:sym typeface="Lato"/>
            </a:endParaRPr>
          </a:p>
          <a:p>
            <a:pPr indent="0" lvl="0" marL="0" rtl="0" algn="just">
              <a:spcBef>
                <a:spcPts val="0"/>
              </a:spcBef>
              <a:spcAft>
                <a:spcPts val="0"/>
              </a:spcAft>
              <a:buNone/>
            </a:pPr>
            <a:r>
              <a:t/>
            </a:r>
            <a:endParaRPr b="1" sz="1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Brushless Motors</a:t>
            </a:r>
            <a:endParaRPr/>
          </a:p>
        </p:txBody>
      </p:sp>
      <p:sp>
        <p:nvSpPr>
          <p:cNvPr id="113" name="Google Shape;113;p21"/>
          <p:cNvSpPr txBox="1"/>
          <p:nvPr>
            <p:ph idx="1" type="body"/>
          </p:nvPr>
        </p:nvSpPr>
        <p:spPr>
          <a:xfrm>
            <a:off x="295300" y="2104375"/>
            <a:ext cx="5318100" cy="1894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2100"/>
              <a:t>These are essential for the </a:t>
            </a:r>
            <a:r>
              <a:rPr lang="en" sz="2100"/>
              <a:t>propellers rotation. Thus, they are helpful in controlling the direction and thrust force for propelling the drone. Brushless motors are 10% more efficient than brushed motors.</a:t>
            </a:r>
            <a:endParaRPr sz="2100"/>
          </a:p>
        </p:txBody>
      </p:sp>
      <p:pic>
        <p:nvPicPr>
          <p:cNvPr id="114" name="Google Shape;114;p21"/>
          <p:cNvPicPr preferRelativeResize="0"/>
          <p:nvPr/>
        </p:nvPicPr>
        <p:blipFill>
          <a:blip r:embed="rId3">
            <a:alphaModFix/>
          </a:blip>
          <a:stretch>
            <a:fillRect/>
          </a:stretch>
        </p:blipFill>
        <p:spPr>
          <a:xfrm>
            <a:off x="5903901" y="2010776"/>
            <a:ext cx="2286975" cy="24567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