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3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7" y="548365"/>
            <a:ext cx="15784354" cy="1990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558" y="2524858"/>
            <a:ext cx="7742053" cy="1237394"/>
          </a:xfrm>
        </p:spPr>
        <p:txBody>
          <a:bodyPr anchor="b"/>
          <a:lstStyle>
            <a:lvl1pPr marL="0" indent="0">
              <a:buNone/>
              <a:defRPr sz="3602" b="1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558" y="3762252"/>
            <a:ext cx="7742053" cy="5533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64729" y="2524858"/>
            <a:ext cx="7780181" cy="1237394"/>
          </a:xfrm>
        </p:spPr>
        <p:txBody>
          <a:bodyPr anchor="b"/>
          <a:lstStyle>
            <a:lvl1pPr marL="0" indent="0">
              <a:buNone/>
              <a:defRPr sz="3602" b="1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64729" y="3762252"/>
            <a:ext cx="7780181" cy="5533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2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7" y="686647"/>
            <a:ext cx="5902452" cy="2403263"/>
          </a:xfrm>
        </p:spPr>
        <p:txBody>
          <a:bodyPr anchor="b"/>
          <a:lstStyle>
            <a:lvl1pPr>
              <a:defRPr sz="48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181" y="1482967"/>
            <a:ext cx="9264729" cy="7319463"/>
          </a:xfrm>
        </p:spPr>
        <p:txBody>
          <a:bodyPr/>
          <a:lstStyle>
            <a:lvl1pPr>
              <a:defRPr sz="4803"/>
            </a:lvl1pPr>
            <a:lvl2pPr>
              <a:defRPr sz="4203"/>
            </a:lvl2pPr>
            <a:lvl3pPr>
              <a:defRPr sz="3602"/>
            </a:lvl3pPr>
            <a:lvl4pPr>
              <a:defRPr sz="3002"/>
            </a:lvl4pPr>
            <a:lvl5pPr>
              <a:defRPr sz="3002"/>
            </a:lvl5pPr>
            <a:lvl6pPr>
              <a:defRPr sz="3002"/>
            </a:lvl6pPr>
            <a:lvl7pPr>
              <a:defRPr sz="3002"/>
            </a:lvl7pPr>
            <a:lvl8pPr>
              <a:defRPr sz="3002"/>
            </a:lvl8pPr>
            <a:lvl9pPr>
              <a:defRPr sz="30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557" y="3089910"/>
            <a:ext cx="5902452" cy="5724440"/>
          </a:xfrm>
        </p:spPr>
        <p:txBody>
          <a:bodyPr/>
          <a:lstStyle>
            <a:lvl1pPr marL="0" indent="0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9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57" y="686647"/>
            <a:ext cx="5902452" cy="2403263"/>
          </a:xfrm>
        </p:spPr>
        <p:txBody>
          <a:bodyPr anchor="b"/>
          <a:lstStyle>
            <a:lvl1pPr>
              <a:defRPr sz="480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80181" y="1482967"/>
            <a:ext cx="9264729" cy="7319463"/>
          </a:xfrm>
        </p:spPr>
        <p:txBody>
          <a:bodyPr/>
          <a:lstStyle>
            <a:lvl1pPr marL="0" indent="0">
              <a:buNone/>
              <a:defRPr sz="4803"/>
            </a:lvl1pPr>
            <a:lvl2pPr marL="686257" indent="0">
              <a:buNone/>
              <a:defRPr sz="4203"/>
            </a:lvl2pPr>
            <a:lvl3pPr marL="1372514" indent="0">
              <a:buNone/>
              <a:defRPr sz="3602"/>
            </a:lvl3pPr>
            <a:lvl4pPr marL="2058772" indent="0">
              <a:buNone/>
              <a:defRPr sz="3002"/>
            </a:lvl4pPr>
            <a:lvl5pPr marL="2745029" indent="0">
              <a:buNone/>
              <a:defRPr sz="3002"/>
            </a:lvl5pPr>
            <a:lvl6pPr marL="3431286" indent="0">
              <a:buNone/>
              <a:defRPr sz="3002"/>
            </a:lvl6pPr>
            <a:lvl7pPr marL="4117543" indent="0">
              <a:buNone/>
              <a:defRPr sz="3002"/>
            </a:lvl7pPr>
            <a:lvl8pPr marL="4803800" indent="0">
              <a:buNone/>
              <a:defRPr sz="3002"/>
            </a:lvl8pPr>
            <a:lvl9pPr marL="5490058" indent="0">
              <a:buNone/>
              <a:defRPr sz="300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557" y="3089910"/>
            <a:ext cx="5902452" cy="5724440"/>
          </a:xfrm>
        </p:spPr>
        <p:txBody>
          <a:bodyPr/>
          <a:lstStyle>
            <a:lvl1pPr marL="0" indent="0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3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8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96439" y="548363"/>
            <a:ext cx="3946088" cy="8728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8173" y="548363"/>
            <a:ext cx="11609507" cy="8728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3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10286997"/>
                </a:moveTo>
                <a:lnTo>
                  <a:pt x="9143999" y="10286997"/>
                </a:lnTo>
                <a:lnTo>
                  <a:pt x="9143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588" y="1685623"/>
            <a:ext cx="13725525" cy="3585821"/>
          </a:xfrm>
        </p:spPr>
        <p:txBody>
          <a:bodyPr anchor="b"/>
          <a:lstStyle>
            <a:lvl1pPr algn="ctr">
              <a:defRPr sz="900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7588" y="5409728"/>
            <a:ext cx="13725525" cy="2486709"/>
          </a:xfrm>
        </p:spPr>
        <p:txBody>
          <a:bodyPr/>
          <a:lstStyle>
            <a:lvl1pPr marL="0" indent="0" algn="ctr">
              <a:buNone/>
              <a:defRPr sz="3602"/>
            </a:lvl1pPr>
            <a:lvl2pPr marL="686257" indent="0" algn="ctr">
              <a:buNone/>
              <a:defRPr sz="3002"/>
            </a:lvl2pPr>
            <a:lvl3pPr marL="1372514" indent="0" algn="ctr">
              <a:buNone/>
              <a:defRPr sz="2702"/>
            </a:lvl3pPr>
            <a:lvl4pPr marL="2058772" indent="0" algn="ctr">
              <a:buNone/>
              <a:defRPr sz="2402"/>
            </a:lvl4pPr>
            <a:lvl5pPr marL="2745029" indent="0" algn="ctr">
              <a:buNone/>
              <a:defRPr sz="2402"/>
            </a:lvl5pPr>
            <a:lvl6pPr marL="3431286" indent="0" algn="ctr">
              <a:buNone/>
              <a:defRPr sz="2402"/>
            </a:lvl6pPr>
            <a:lvl7pPr marL="4117543" indent="0" algn="ctr">
              <a:buNone/>
              <a:defRPr sz="2402"/>
            </a:lvl7pPr>
            <a:lvl8pPr marL="4803800" indent="0" algn="ctr">
              <a:buNone/>
              <a:defRPr sz="2402"/>
            </a:lvl8pPr>
            <a:lvl9pPr marL="5490058" indent="0" algn="ctr">
              <a:buNone/>
              <a:defRPr sz="240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41" y="2567774"/>
            <a:ext cx="15784354" cy="4284388"/>
          </a:xfrm>
        </p:spPr>
        <p:txBody>
          <a:bodyPr anchor="b"/>
          <a:lstStyle>
            <a:lvl1pPr>
              <a:defRPr sz="900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641" y="6892694"/>
            <a:ext cx="15784354" cy="2253059"/>
          </a:xfrm>
        </p:spPr>
        <p:txBody>
          <a:bodyPr/>
          <a:lstStyle>
            <a:lvl1pPr marL="0" indent="0">
              <a:buNone/>
              <a:defRPr sz="3602">
                <a:solidFill>
                  <a:schemeClr val="tx1">
                    <a:tint val="75000"/>
                  </a:schemeClr>
                </a:solidFill>
              </a:defRPr>
            </a:lvl1pPr>
            <a:lvl2pPr marL="686257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8173" y="2741818"/>
            <a:ext cx="7777798" cy="6535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4729" y="2741818"/>
            <a:ext cx="7777798" cy="6535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8097" y="1929117"/>
            <a:ext cx="4026535" cy="125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8340" y="4660112"/>
            <a:ext cx="9804018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8296125" cy="102997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2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1039988" y="-4634"/>
            <a:ext cx="1990548" cy="897511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702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5669758" y="9269731"/>
            <a:ext cx="2224697" cy="10203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702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11974338" y="7805391"/>
            <a:ext cx="6321787" cy="2494309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2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6286" y="22795"/>
            <a:ext cx="3300717" cy="5003050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12924870" y="4920968"/>
            <a:ext cx="5297566" cy="5378731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2702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73" y="548365"/>
            <a:ext cx="15784354" cy="199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8173" y="2741818"/>
            <a:ext cx="15784354" cy="6535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8173" y="9546297"/>
            <a:ext cx="41176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351" kern="1200" cap="all" spc="3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2107" y="9546297"/>
            <a:ext cx="6176486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351" kern="1200" cap="all" spc="3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869319" y="9546297"/>
            <a:ext cx="217320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351" kern="1200" cap="all" spc="3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372514" rtl="0" eaLnBrk="1" latinLnBrk="0" hangingPunct="1">
        <a:lnSpc>
          <a:spcPct val="100000"/>
        </a:lnSpc>
        <a:spcBef>
          <a:spcPct val="0"/>
        </a:spcBef>
        <a:buNone/>
        <a:defRPr sz="6604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3129" indent="-343129" algn="l" defTabSz="1372514" rtl="0" eaLnBrk="1" latinLnBrk="0" hangingPunct="1">
        <a:lnSpc>
          <a:spcPct val="110000"/>
        </a:lnSpc>
        <a:spcBef>
          <a:spcPts val="1501"/>
        </a:spcBef>
        <a:buClr>
          <a:schemeClr val="accent5"/>
        </a:buClr>
        <a:buFont typeface="Avenir Next LT Pro" panose="020B0504020202020204" pitchFamily="34" charset="0"/>
        <a:buChar char="+"/>
        <a:defRPr sz="4203" kern="1200">
          <a:solidFill>
            <a:schemeClr val="tx2"/>
          </a:solidFill>
          <a:latin typeface="+mn-lt"/>
          <a:ea typeface="+mn-ea"/>
          <a:cs typeface="+mn-cs"/>
        </a:defRPr>
      </a:lvl1pPr>
      <a:lvl2pPr marL="1029386" indent="-343129" algn="l" defTabSz="1372514" rtl="0" eaLnBrk="1" latinLnBrk="0" hangingPunct="1">
        <a:lnSpc>
          <a:spcPct val="110000"/>
        </a:lnSpc>
        <a:spcBef>
          <a:spcPts val="751"/>
        </a:spcBef>
        <a:buClr>
          <a:schemeClr val="accent5"/>
        </a:buClr>
        <a:buFont typeface="Avenir Next LT Pro" panose="020B0504020202020204" pitchFamily="34" charset="0"/>
        <a:buChar char="+"/>
        <a:defRPr sz="3602" kern="1200">
          <a:solidFill>
            <a:schemeClr val="tx2"/>
          </a:solidFill>
          <a:latin typeface="+mn-lt"/>
          <a:ea typeface="+mn-ea"/>
          <a:cs typeface="+mn-cs"/>
        </a:defRPr>
      </a:lvl2pPr>
      <a:lvl3pPr marL="1715643" indent="-343129" algn="l" defTabSz="1372514" rtl="0" eaLnBrk="1" latinLnBrk="0" hangingPunct="1">
        <a:lnSpc>
          <a:spcPct val="110000"/>
        </a:lnSpc>
        <a:spcBef>
          <a:spcPts val="751"/>
        </a:spcBef>
        <a:buClr>
          <a:schemeClr val="accent5"/>
        </a:buClr>
        <a:buFont typeface="Avenir Next LT Pro" panose="020B0504020202020204" pitchFamily="34" charset="0"/>
        <a:buChar char="+"/>
        <a:defRPr sz="3002" kern="1200">
          <a:solidFill>
            <a:schemeClr val="tx2"/>
          </a:solidFill>
          <a:latin typeface="+mn-lt"/>
          <a:ea typeface="+mn-ea"/>
          <a:cs typeface="+mn-cs"/>
        </a:defRPr>
      </a:lvl3pPr>
      <a:lvl4pPr marL="2401900" indent="-343129" algn="l" defTabSz="1372514" rtl="0" eaLnBrk="1" latinLnBrk="0" hangingPunct="1">
        <a:lnSpc>
          <a:spcPct val="110000"/>
        </a:lnSpc>
        <a:spcBef>
          <a:spcPts val="751"/>
        </a:spcBef>
        <a:buClr>
          <a:schemeClr val="accent5"/>
        </a:buClr>
        <a:buFont typeface="Avenir Next LT Pro" panose="020B0504020202020204" pitchFamily="34" charset="0"/>
        <a:buChar char="+"/>
        <a:defRPr sz="2702" kern="1200">
          <a:solidFill>
            <a:schemeClr val="tx2"/>
          </a:solidFill>
          <a:latin typeface="+mn-lt"/>
          <a:ea typeface="+mn-ea"/>
          <a:cs typeface="+mn-cs"/>
        </a:defRPr>
      </a:lvl4pPr>
      <a:lvl5pPr marL="3088157" indent="-343129" algn="l" defTabSz="1372514" rtl="0" eaLnBrk="1" latinLnBrk="0" hangingPunct="1">
        <a:lnSpc>
          <a:spcPct val="110000"/>
        </a:lnSpc>
        <a:spcBef>
          <a:spcPts val="751"/>
        </a:spcBef>
        <a:buClr>
          <a:schemeClr val="accent5"/>
        </a:buClr>
        <a:buFont typeface="Avenir Next LT Pro" panose="020B0504020202020204" pitchFamily="34" charset="0"/>
        <a:buChar char="+"/>
        <a:defRPr sz="2702" kern="1200">
          <a:solidFill>
            <a:schemeClr val="tx2"/>
          </a:solidFill>
          <a:latin typeface="+mn-lt"/>
          <a:ea typeface="+mn-ea"/>
          <a:cs typeface="+mn-cs"/>
        </a:defRPr>
      </a:lvl5pPr>
      <a:lvl6pPr marL="3774415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460672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5146929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833186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anshu-three/NQUEENS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C91652-33FB-D21C-9BDA-2790CFD618FA}"/>
              </a:ext>
            </a:extLst>
          </p:cNvPr>
          <p:cNvSpPr txBox="1"/>
          <p:nvPr/>
        </p:nvSpPr>
        <p:spPr>
          <a:xfrm>
            <a:off x="1" y="830661"/>
            <a:ext cx="18300698" cy="1672731"/>
          </a:xfrm>
          <a:prstGeom prst="rect">
            <a:avLst/>
          </a:prstGeom>
        </p:spPr>
        <p:txBody>
          <a:bodyPr vert="horz" lIns="137255" tIns="68628" rIns="137255" bIns="68628" rtlCol="0" anchor="b">
            <a:normAutofit fontScale="77500" lnSpcReduction="20000"/>
          </a:bodyPr>
          <a:lstStyle/>
          <a:p>
            <a:pPr algn="ctr" defTabSz="1372514">
              <a:lnSpc>
                <a:spcPct val="90000"/>
              </a:lnSpc>
              <a:spcBef>
                <a:spcPct val="0"/>
              </a:spcBef>
              <a:spcAft>
                <a:spcPts val="901"/>
              </a:spcAft>
            </a:pPr>
            <a:r>
              <a:rPr lang="en-US" sz="7805" b="1" u="sng" dirty="0">
                <a:solidFill>
                  <a:prstClr val="black"/>
                </a:solidFill>
                <a:latin typeface="Posterama"/>
              </a:rPr>
              <a:t>CSES003 </a:t>
            </a:r>
          </a:p>
          <a:p>
            <a:pPr algn="ctr" defTabSz="1372514">
              <a:lnSpc>
                <a:spcPct val="90000"/>
              </a:lnSpc>
              <a:spcBef>
                <a:spcPct val="0"/>
              </a:spcBef>
              <a:spcAft>
                <a:spcPts val="901"/>
              </a:spcAft>
            </a:pPr>
            <a:r>
              <a:rPr lang="en-US" sz="7805" b="1" u="sng" dirty="0">
                <a:solidFill>
                  <a:prstClr val="black"/>
                </a:solidFill>
                <a:latin typeface="Posterama"/>
              </a:rPr>
              <a:t>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E0CCB-3F80-A04D-A902-E9B58A099864}"/>
              </a:ext>
            </a:extLst>
          </p:cNvPr>
          <p:cNvSpPr txBox="1"/>
          <p:nvPr/>
        </p:nvSpPr>
        <p:spPr>
          <a:xfrm>
            <a:off x="1" y="2764088"/>
            <a:ext cx="18300698" cy="1415661"/>
          </a:xfrm>
          <a:prstGeom prst="rect">
            <a:avLst/>
          </a:prstGeom>
        </p:spPr>
        <p:txBody>
          <a:bodyPr vert="horz" lIns="137255" tIns="68628" rIns="137255" bIns="68628" rtlCol="0">
            <a:normAutofit lnSpcReduction="10000"/>
          </a:bodyPr>
          <a:lstStyle/>
          <a:p>
            <a:pPr algn="ctr" defTabSz="1372514">
              <a:lnSpc>
                <a:spcPct val="90000"/>
              </a:lnSpc>
              <a:spcBef>
                <a:spcPts val="1501"/>
              </a:spcBef>
            </a:pPr>
            <a:r>
              <a:rPr lang="en-US" sz="3602" b="1" dirty="0">
                <a:solidFill>
                  <a:prstClr val="black"/>
                </a:solidFill>
                <a:latin typeface="Avenir Next LT Pro"/>
              </a:rPr>
              <a:t>Title :- </a:t>
            </a:r>
            <a:r>
              <a:rPr lang="en-US" sz="4500" b="1" spc="30" dirty="0">
                <a:latin typeface="Cambria"/>
                <a:cs typeface="Cambria"/>
              </a:rPr>
              <a:t>Visualizing </a:t>
            </a:r>
            <a:r>
              <a:rPr lang="en-US" sz="4500" b="1" spc="-95" dirty="0">
                <a:latin typeface="Cambria"/>
                <a:cs typeface="Cambria"/>
              </a:rPr>
              <a:t>the </a:t>
            </a:r>
            <a:r>
              <a:rPr lang="en-US" sz="4500" b="1" spc="-90" dirty="0">
                <a:latin typeface="Cambria"/>
                <a:cs typeface="Cambria"/>
              </a:rPr>
              <a:t> </a:t>
            </a:r>
            <a:r>
              <a:rPr lang="en-US" sz="4500" b="1" spc="335" dirty="0">
                <a:latin typeface="Cambria"/>
                <a:cs typeface="Cambria"/>
              </a:rPr>
              <a:t>N-Queen </a:t>
            </a:r>
            <a:r>
              <a:rPr lang="en-US" sz="4500" b="1" spc="340" dirty="0">
                <a:latin typeface="Cambria"/>
                <a:cs typeface="Cambria"/>
              </a:rPr>
              <a:t> </a:t>
            </a:r>
            <a:r>
              <a:rPr lang="en-US" sz="4500" b="1" spc="-35" dirty="0">
                <a:latin typeface="Cambria"/>
                <a:cs typeface="Cambria"/>
              </a:rPr>
              <a:t>Problem </a:t>
            </a:r>
            <a:r>
              <a:rPr lang="en-US" sz="4500" b="1" spc="-30" dirty="0">
                <a:latin typeface="Cambria"/>
                <a:cs typeface="Cambria"/>
              </a:rPr>
              <a:t> </a:t>
            </a:r>
            <a:r>
              <a:rPr lang="en-US" sz="4500" b="1" spc="80" dirty="0">
                <a:latin typeface="Cambria"/>
                <a:cs typeface="Cambria"/>
              </a:rPr>
              <a:t>Solution</a:t>
            </a:r>
            <a:endParaRPr lang="en-US" sz="4500" dirty="0">
              <a:latin typeface="Cambria"/>
              <a:cs typeface="Cambria"/>
            </a:endParaRPr>
          </a:p>
          <a:p>
            <a:pPr algn="ctr" defTabSz="1372514">
              <a:lnSpc>
                <a:spcPct val="90000"/>
              </a:lnSpc>
              <a:spcBef>
                <a:spcPts val="1501"/>
              </a:spcBef>
            </a:pPr>
            <a:r>
              <a:rPr lang="en-US" sz="3602" b="1" dirty="0">
                <a:solidFill>
                  <a:prstClr val="black"/>
                </a:solidFill>
                <a:latin typeface="Avenir Next LT Pro"/>
              </a:rPr>
              <a:t> </a:t>
            </a:r>
            <a:endParaRPr lang="en-US" sz="3602" b="1" u="sng" dirty="0">
              <a:solidFill>
                <a:prstClr val="black"/>
              </a:solidFill>
              <a:latin typeface="Avenir Next LT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2C45E-878D-0DF4-6A6A-4D7858F54DB7}"/>
              </a:ext>
            </a:extLst>
          </p:cNvPr>
          <p:cNvSpPr txBox="1"/>
          <p:nvPr/>
        </p:nvSpPr>
        <p:spPr>
          <a:xfrm>
            <a:off x="0" y="4179748"/>
            <a:ext cx="18300700" cy="258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2514"/>
            <a:r>
              <a:rPr lang="en-US" sz="2702" dirty="0">
                <a:solidFill>
                  <a:prstClr val="black"/>
                </a:solidFill>
                <a:latin typeface="Avenir Next LT Pro"/>
              </a:rPr>
              <a:t>        Name :- Deepanshu Singh	</a:t>
            </a:r>
          </a:p>
          <a:p>
            <a:pPr algn="ctr" defTabSz="1372514"/>
            <a:r>
              <a:rPr lang="en-US" sz="2702" dirty="0">
                <a:solidFill>
                  <a:prstClr val="black"/>
                </a:solidFill>
                <a:latin typeface="Avenir Next LT Pro"/>
              </a:rPr>
              <a:t>Reg No. :- 12212527</a:t>
            </a:r>
          </a:p>
          <a:p>
            <a:pPr algn="ctr" defTabSz="1372514"/>
            <a:r>
              <a:rPr lang="en-US" sz="2702" dirty="0">
                <a:solidFill>
                  <a:prstClr val="black"/>
                </a:solidFill>
                <a:latin typeface="Avenir Next LT Pro"/>
              </a:rPr>
              <a:t>Section :- PK01</a:t>
            </a:r>
          </a:p>
          <a:p>
            <a:pPr algn="ctr" defTabSz="1372514"/>
            <a:endParaRPr lang="en-US" sz="2702" dirty="0">
              <a:solidFill>
                <a:prstClr val="black"/>
              </a:solidFill>
              <a:latin typeface="Avenir Next LT Pro"/>
            </a:endParaRPr>
          </a:p>
          <a:p>
            <a:pPr algn="ctr" defTabSz="1372514"/>
            <a:endParaRPr lang="en-US" sz="2702" dirty="0">
              <a:solidFill>
                <a:prstClr val="black"/>
              </a:solidFill>
              <a:latin typeface="Avenir Next LT Pro"/>
            </a:endParaRPr>
          </a:p>
          <a:p>
            <a:pPr algn="ctr" defTabSz="1372514"/>
            <a:r>
              <a:rPr lang="en-US" sz="2702" u="sng" dirty="0">
                <a:solidFill>
                  <a:prstClr val="black"/>
                </a:solidFill>
                <a:latin typeface="Avenir Next LT Pro"/>
              </a:rPr>
              <a:t>GitHub link</a:t>
            </a:r>
            <a:r>
              <a:rPr lang="en-US" sz="2702" dirty="0">
                <a:solidFill>
                  <a:prstClr val="black"/>
                </a:solidFill>
                <a:latin typeface="Avenir Next LT Pro"/>
              </a:rPr>
              <a:t>:-  </a:t>
            </a:r>
            <a:r>
              <a:rPr lang="en-US" sz="2702" dirty="0">
                <a:solidFill>
                  <a:prstClr val="black"/>
                </a:solidFill>
                <a:latin typeface="Avenir Next LT Pro"/>
                <a:hlinkClick r:id="rId2"/>
              </a:rPr>
              <a:t>https://github.com/Deepanshu-three/NQUEENS</a:t>
            </a:r>
            <a:endParaRPr lang="en-US" sz="2702" dirty="0">
              <a:solidFill>
                <a:prstClr val="black"/>
              </a:solidFill>
              <a:latin typeface="Avenir Next LT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05B2F-361B-05E7-8397-17E10570EA81}"/>
              </a:ext>
            </a:extLst>
          </p:cNvPr>
          <p:cNvSpPr txBox="1"/>
          <p:nvPr/>
        </p:nvSpPr>
        <p:spPr>
          <a:xfrm>
            <a:off x="14436673" y="7743639"/>
            <a:ext cx="281448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2514"/>
            <a:r>
              <a:rPr lang="en-US" sz="2702" dirty="0">
                <a:solidFill>
                  <a:prstClr val="black"/>
                </a:solidFill>
                <a:latin typeface="Avenir Next LT Pro"/>
              </a:rPr>
              <a:t>Submitted to:-</a:t>
            </a:r>
          </a:p>
          <a:p>
            <a:pPr defTabSz="1372514"/>
            <a:r>
              <a:rPr lang="en-US" sz="2702" b="1" dirty="0">
                <a:solidFill>
                  <a:prstClr val="black"/>
                </a:solidFill>
                <a:latin typeface="Avenir Next LT Pro"/>
              </a:rPr>
              <a:t>Mr. Rahul Singh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7A06D-69EF-72EA-681E-66204CFCDD6F}"/>
              </a:ext>
            </a:extLst>
          </p:cNvPr>
          <p:cNvSpPr txBox="1"/>
          <p:nvPr/>
        </p:nvSpPr>
        <p:spPr>
          <a:xfrm>
            <a:off x="253515" y="7743640"/>
            <a:ext cx="3140603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72514"/>
            <a:r>
              <a:rPr lang="en-US" sz="2702" dirty="0">
                <a:solidFill>
                  <a:prstClr val="black"/>
                </a:solidFill>
                <a:latin typeface="Avenir Next LT Pro"/>
              </a:rPr>
              <a:t>Submitted by :-</a:t>
            </a:r>
          </a:p>
          <a:p>
            <a:pPr defTabSz="1372514"/>
            <a:r>
              <a:rPr lang="en-US" sz="2702" b="1" dirty="0">
                <a:solidFill>
                  <a:prstClr val="black"/>
                </a:solidFill>
                <a:latin typeface="Avenir Next LT Pro"/>
              </a:rPr>
              <a:t>Deepanshu Singh</a:t>
            </a:r>
          </a:p>
        </p:txBody>
      </p:sp>
    </p:spTree>
    <p:extLst>
      <p:ext uri="{BB962C8B-B14F-4D97-AF65-F5344CB8AC3E}">
        <p14:creationId xmlns:p14="http://schemas.microsoft.com/office/powerpoint/2010/main" val="5895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7974" y="5121871"/>
              <a:ext cx="4888573" cy="307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1835" y="5883871"/>
              <a:ext cx="3833012" cy="308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5134" y="5883871"/>
              <a:ext cx="3842499" cy="3072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44118" y="5897080"/>
              <a:ext cx="676910" cy="234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4136" y="6264871"/>
              <a:ext cx="947280" cy="308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20652" y="6264871"/>
              <a:ext cx="2308885" cy="308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6863" y="6645872"/>
              <a:ext cx="5718695" cy="3088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78003" y="2406599"/>
            <a:ext cx="6722745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spc="484" dirty="0">
                <a:latin typeface="Times New Roman"/>
                <a:cs typeface="Times New Roman"/>
              </a:rPr>
              <a:t>Conclusion</a:t>
            </a:r>
            <a:endParaRPr sz="10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algn="ctr">
              <a:lnSpc>
                <a:spcPct val="102000"/>
              </a:lnSpc>
              <a:spcBef>
                <a:spcPts val="65"/>
              </a:spcBef>
            </a:pPr>
            <a:r>
              <a:rPr spc="-85" dirty="0"/>
              <a:t>In</a:t>
            </a:r>
            <a:r>
              <a:rPr spc="-215" dirty="0"/>
              <a:t> </a:t>
            </a:r>
            <a:r>
              <a:rPr spc="90" dirty="0"/>
              <a:t>c</a:t>
            </a:r>
            <a:r>
              <a:rPr spc="105" dirty="0"/>
              <a:t>on</a:t>
            </a:r>
            <a:r>
              <a:rPr spc="70" dirty="0"/>
              <a:t>c</a:t>
            </a:r>
            <a:r>
              <a:rPr spc="-25" dirty="0"/>
              <a:t>lusion,</a:t>
            </a:r>
            <a:r>
              <a:rPr spc="-215" dirty="0"/>
              <a:t> </a:t>
            </a:r>
            <a:r>
              <a:rPr spc="65" dirty="0"/>
              <a:t>the</a:t>
            </a:r>
            <a:r>
              <a:rPr spc="-215" dirty="0"/>
              <a:t> </a:t>
            </a:r>
            <a:r>
              <a:rPr spc="45" dirty="0"/>
              <a:t>J</a:t>
            </a:r>
            <a:r>
              <a:rPr spc="40" dirty="0"/>
              <a:t>a</a:t>
            </a:r>
            <a:r>
              <a:rPr spc="-150" dirty="0"/>
              <a:t>v</a:t>
            </a:r>
            <a:r>
              <a:rPr spc="-15" dirty="0"/>
              <a:t>a</a:t>
            </a:r>
            <a:r>
              <a:rPr spc="-215" dirty="0"/>
              <a:t> </a:t>
            </a:r>
            <a:r>
              <a:rPr spc="-180" dirty="0"/>
              <a:t>S</a:t>
            </a:r>
            <a:r>
              <a:rPr spc="70" dirty="0"/>
              <a:t>wing-b</a:t>
            </a:r>
            <a:r>
              <a:rPr spc="25" dirty="0"/>
              <a:t>ased</a:t>
            </a:r>
            <a:r>
              <a:rPr spc="-215" dirty="0"/>
              <a:t> </a:t>
            </a:r>
            <a:r>
              <a:rPr spc="40" dirty="0"/>
              <a:t>solution</a:t>
            </a:r>
            <a:r>
              <a:rPr spc="-215" dirty="0"/>
              <a:t> </a:t>
            </a:r>
            <a:r>
              <a:rPr spc="55" dirty="0"/>
              <a:t>p</a:t>
            </a:r>
            <a:r>
              <a:rPr spc="5" dirty="0"/>
              <a:t>r</a:t>
            </a:r>
            <a:r>
              <a:rPr spc="35" dirty="0"/>
              <a:t>esen</a:t>
            </a:r>
            <a:r>
              <a:rPr spc="-30" dirty="0"/>
              <a:t>t</a:t>
            </a:r>
            <a:r>
              <a:rPr spc="90" dirty="0"/>
              <a:t>ed</a:t>
            </a:r>
            <a:r>
              <a:rPr spc="-215" dirty="0"/>
              <a:t> </a:t>
            </a:r>
            <a:r>
              <a:rPr spc="55" dirty="0"/>
              <a:t>in</a:t>
            </a:r>
            <a:r>
              <a:rPr spc="-215" dirty="0"/>
              <a:t> </a:t>
            </a:r>
            <a:r>
              <a:rPr spc="20" dirty="0"/>
              <a:t>this  </a:t>
            </a:r>
            <a:r>
              <a:rPr spc="55" dirty="0"/>
              <a:t>p</a:t>
            </a:r>
            <a:r>
              <a:rPr spc="5" dirty="0"/>
              <a:t>r</a:t>
            </a:r>
            <a:r>
              <a:rPr spc="35" dirty="0"/>
              <a:t>esentation</a:t>
            </a:r>
            <a:r>
              <a:rPr spc="-215" dirty="0"/>
              <a:t> </a:t>
            </a:r>
            <a:r>
              <a:rPr spc="55" dirty="0"/>
              <a:t>p</a:t>
            </a:r>
            <a:r>
              <a:rPr spc="5" dirty="0"/>
              <a:t>r</a:t>
            </a:r>
            <a:r>
              <a:rPr spc="20" dirty="0"/>
              <a:t>o</a:t>
            </a:r>
            <a:r>
              <a:rPr dirty="0"/>
              <a:t>vides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215" dirty="0"/>
              <a:t> </a:t>
            </a:r>
            <a:r>
              <a:rPr spc="-15" dirty="0"/>
              <a:t>visual</a:t>
            </a:r>
            <a:r>
              <a:rPr spc="-215" dirty="0"/>
              <a:t> </a:t>
            </a:r>
            <a:r>
              <a:rPr spc="85" dirty="0"/>
              <a:t>and</a:t>
            </a:r>
            <a:r>
              <a:rPr spc="-215" dirty="0"/>
              <a:t> </a:t>
            </a:r>
            <a:r>
              <a:rPr spc="50" dirty="0"/>
              <a:t>in</a:t>
            </a:r>
            <a:r>
              <a:rPr spc="-5" dirty="0"/>
              <a:t>t</a:t>
            </a:r>
            <a:r>
              <a:rPr spc="35" dirty="0"/>
              <a:t>e</a:t>
            </a:r>
            <a:r>
              <a:rPr spc="-175" dirty="0"/>
              <a:t>r</a:t>
            </a:r>
            <a:r>
              <a:rPr spc="55" dirty="0"/>
              <a:t>ac</a:t>
            </a:r>
            <a:r>
              <a:rPr spc="-20" dirty="0"/>
              <a:t>ti</a:t>
            </a:r>
            <a:r>
              <a:rPr spc="-80" dirty="0"/>
              <a:t>v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60" dirty="0"/>
              <a:t>app</a:t>
            </a:r>
            <a:r>
              <a:rPr spc="5" dirty="0"/>
              <a:t>r</a:t>
            </a:r>
            <a:r>
              <a:rPr spc="50" dirty="0"/>
              <a:t>o</a:t>
            </a:r>
            <a:r>
              <a:rPr spc="55" dirty="0"/>
              <a:t>a</a:t>
            </a:r>
            <a:r>
              <a:rPr spc="25" dirty="0"/>
              <a:t>c</a:t>
            </a:r>
            <a:r>
              <a:rPr spc="120" dirty="0"/>
              <a:t>h</a:t>
            </a:r>
            <a:r>
              <a:rPr spc="-215" dirty="0"/>
              <a:t> </a:t>
            </a:r>
            <a:r>
              <a:rPr spc="-15" dirty="0"/>
              <a:t>t</a:t>
            </a:r>
            <a:r>
              <a:rPr spc="45" dirty="0"/>
              <a:t>o  </a:t>
            </a:r>
            <a:r>
              <a:rPr spc="20" dirty="0"/>
              <a:t>solving </a:t>
            </a:r>
            <a:r>
              <a:rPr spc="65" dirty="0"/>
              <a:t>the N-Queen </a:t>
            </a:r>
            <a:r>
              <a:rPr spc="20" dirty="0"/>
              <a:t>problem. The </a:t>
            </a:r>
            <a:r>
              <a:rPr spc="75" dirty="0"/>
              <a:t>combination </a:t>
            </a:r>
            <a:r>
              <a:rPr spc="20" dirty="0"/>
              <a:t>of </a:t>
            </a:r>
            <a:r>
              <a:rPr spc="25" dirty="0"/>
              <a:t> </a:t>
            </a:r>
            <a:r>
              <a:rPr spc="140" dirty="0"/>
              <a:t>b</a:t>
            </a:r>
            <a:r>
              <a:rPr spc="55" dirty="0"/>
              <a:t>a</a:t>
            </a:r>
            <a:r>
              <a:rPr spc="25" dirty="0"/>
              <a:t>c</a:t>
            </a:r>
            <a:r>
              <a:rPr spc="35" dirty="0"/>
              <a:t>kt</a:t>
            </a:r>
            <a:r>
              <a:rPr spc="-175" dirty="0"/>
              <a:t>r</a:t>
            </a:r>
            <a:r>
              <a:rPr spc="55" dirty="0"/>
              <a:t>a</a:t>
            </a:r>
            <a:r>
              <a:rPr spc="25" dirty="0"/>
              <a:t>c</a:t>
            </a:r>
            <a:r>
              <a:rPr spc="80" dirty="0"/>
              <a:t>king</a:t>
            </a:r>
            <a:r>
              <a:rPr spc="-215" dirty="0"/>
              <a:t> </a:t>
            </a:r>
            <a:r>
              <a:rPr spc="30" dirty="0"/>
              <a:t>algo</a:t>
            </a:r>
            <a:r>
              <a:rPr spc="5" dirty="0"/>
              <a:t>r</a:t>
            </a:r>
            <a:r>
              <a:rPr spc="65" dirty="0"/>
              <a:t>ithms</a:t>
            </a:r>
            <a:r>
              <a:rPr spc="-370" dirty="0"/>
              <a:t>,</a:t>
            </a:r>
            <a:r>
              <a:rPr spc="-215" dirty="0"/>
              <a:t> </a:t>
            </a:r>
            <a:r>
              <a:rPr spc="55" dirty="0"/>
              <a:t>optimization</a:t>
            </a:r>
            <a:r>
              <a:rPr spc="-215" dirty="0"/>
              <a:t> </a:t>
            </a:r>
            <a:r>
              <a:rPr spc="-15" dirty="0"/>
              <a:t>t</a:t>
            </a:r>
            <a:r>
              <a:rPr spc="80" dirty="0"/>
              <a:t>e</a:t>
            </a:r>
            <a:r>
              <a:rPr spc="50" dirty="0"/>
              <a:t>c</a:t>
            </a:r>
            <a:r>
              <a:rPr spc="65" dirty="0"/>
              <a:t>hniques</a:t>
            </a:r>
            <a:r>
              <a:rPr spc="-370" dirty="0"/>
              <a:t>,</a:t>
            </a:r>
            <a:r>
              <a:rPr spc="-215" dirty="0"/>
              <a:t> </a:t>
            </a:r>
            <a:r>
              <a:rPr spc="85" dirty="0"/>
              <a:t>and</a:t>
            </a:r>
            <a:r>
              <a:rPr spc="-215" dirty="0"/>
              <a:t> </a:t>
            </a:r>
            <a:r>
              <a:rPr spc="45" dirty="0"/>
              <a:t>J</a:t>
            </a:r>
            <a:r>
              <a:rPr spc="40" dirty="0"/>
              <a:t>a</a:t>
            </a:r>
            <a:r>
              <a:rPr spc="-150" dirty="0"/>
              <a:t>v</a:t>
            </a:r>
            <a:r>
              <a:rPr spc="-10" dirty="0"/>
              <a:t>a  </a:t>
            </a:r>
            <a:r>
              <a:rPr spc="55" dirty="0"/>
              <a:t>Swing </a:t>
            </a:r>
            <a:r>
              <a:rPr spc="35" dirty="0"/>
              <a:t>makes </a:t>
            </a:r>
            <a:r>
              <a:rPr spc="20" dirty="0"/>
              <a:t>this </a:t>
            </a:r>
            <a:r>
              <a:rPr spc="40" dirty="0"/>
              <a:t>solution </a:t>
            </a:r>
            <a:r>
              <a:rPr spc="-15" dirty="0"/>
              <a:t>a </a:t>
            </a:r>
            <a:r>
              <a:rPr spc="10" dirty="0"/>
              <a:t>valuable </a:t>
            </a:r>
            <a:r>
              <a:rPr spc="25" dirty="0"/>
              <a:t>tool </a:t>
            </a:r>
            <a:r>
              <a:rPr spc="-15" dirty="0"/>
              <a:t>for </a:t>
            </a:r>
            <a:r>
              <a:rPr spc="65" dirty="0"/>
              <a:t>understanding </a:t>
            </a:r>
            <a:r>
              <a:rPr spc="-850" dirty="0"/>
              <a:t> </a:t>
            </a:r>
            <a:r>
              <a:rPr spc="85" dirty="0"/>
              <a:t>and</a:t>
            </a:r>
            <a:r>
              <a:rPr spc="-215" dirty="0"/>
              <a:t> </a:t>
            </a:r>
            <a:r>
              <a:rPr spc="-5" dirty="0"/>
              <a:t>e</a:t>
            </a:r>
            <a:r>
              <a:rPr spc="5" dirty="0"/>
              <a:t>xplo</a:t>
            </a:r>
            <a:r>
              <a:rPr spc="-20" dirty="0"/>
              <a:t>r</a:t>
            </a:r>
            <a:r>
              <a:rPr spc="95" dirty="0"/>
              <a:t>ing</a:t>
            </a:r>
            <a:r>
              <a:rPr spc="-215" dirty="0"/>
              <a:t> </a:t>
            </a:r>
            <a:r>
              <a:rPr spc="65" dirty="0"/>
              <a:t>the</a:t>
            </a:r>
            <a:r>
              <a:rPr spc="-215" dirty="0"/>
              <a:t> </a:t>
            </a:r>
            <a:r>
              <a:rPr spc="5" dirty="0"/>
              <a:t>N</a:t>
            </a:r>
            <a:r>
              <a:rPr spc="15" dirty="0"/>
              <a:t>-</a:t>
            </a:r>
            <a:r>
              <a:rPr spc="90" dirty="0"/>
              <a:t>Queen</a:t>
            </a:r>
            <a:r>
              <a:rPr spc="-215" dirty="0"/>
              <a:t> </a:t>
            </a:r>
            <a:r>
              <a:rPr spc="55" dirty="0"/>
              <a:t>p</a:t>
            </a:r>
            <a:r>
              <a:rPr spc="5" dirty="0"/>
              <a:t>r</a:t>
            </a:r>
            <a:r>
              <a:rPr spc="95" dirty="0"/>
              <a:t>oblem</a:t>
            </a:r>
            <a:r>
              <a:rPr spc="-37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5159" y="2530856"/>
            <a:ext cx="712597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-7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950" spc="77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4950" spc="26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950" spc="885" dirty="0">
                <a:solidFill>
                  <a:srgbClr val="FFFFFF"/>
                </a:solidFill>
                <a:latin typeface="Times New Roman"/>
                <a:cs typeface="Times New Roman"/>
              </a:rPr>
              <a:t>nk</a:t>
            </a:r>
            <a:r>
              <a:rPr sz="14950" spc="61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950" spc="-670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14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5152" y="5084808"/>
            <a:ext cx="6273597" cy="1329531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lang="en-IN" sz="4400" dirty="0">
                <a:solidFill>
                  <a:schemeClr val="bg1"/>
                </a:solidFill>
                <a:latin typeface="Verdana"/>
                <a:cs typeface="Verdana"/>
              </a:rPr>
              <a:t>12212527</a:t>
            </a:r>
          </a:p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lang="en-IN" sz="4400" dirty="0">
                <a:solidFill>
                  <a:schemeClr val="bg1"/>
                </a:solidFill>
                <a:latin typeface="Verdana"/>
                <a:cs typeface="Verdana"/>
              </a:rPr>
              <a:t>Deepanshu Singh</a:t>
            </a:r>
            <a:endParaRPr sz="4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2150" y="1873250"/>
            <a:ext cx="9568815" cy="6145913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algn="ctr">
              <a:lnSpc>
                <a:spcPts val="11920"/>
              </a:lnSpc>
              <a:spcBef>
                <a:spcPts val="325"/>
              </a:spcBef>
            </a:pPr>
            <a:r>
              <a:rPr sz="9950" b="1" spc="30" dirty="0">
                <a:solidFill>
                  <a:srgbClr val="FFFFFF"/>
                </a:solidFill>
                <a:latin typeface="Cambria"/>
                <a:cs typeface="Cambria"/>
              </a:rPr>
              <a:t>Visualizing </a:t>
            </a:r>
            <a:r>
              <a:rPr sz="9950" b="1" spc="-9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9950" b="1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950" b="1" spc="335" dirty="0">
                <a:solidFill>
                  <a:srgbClr val="FFFFFF"/>
                </a:solidFill>
                <a:latin typeface="Cambria"/>
                <a:cs typeface="Cambria"/>
              </a:rPr>
              <a:t>N-Queen </a:t>
            </a:r>
            <a:r>
              <a:rPr sz="9950" b="1" spc="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950" b="1" spc="-35" dirty="0">
                <a:solidFill>
                  <a:srgbClr val="FFFFFF"/>
                </a:solidFill>
                <a:latin typeface="Cambria"/>
                <a:cs typeface="Cambria"/>
              </a:rPr>
              <a:t>Problem </a:t>
            </a:r>
            <a:r>
              <a:rPr sz="995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950" b="1" spc="80" dirty="0">
                <a:solidFill>
                  <a:srgbClr val="FFFFFF"/>
                </a:solidFill>
                <a:latin typeface="Cambria"/>
                <a:cs typeface="Cambria"/>
              </a:rPr>
              <a:t>Solution</a:t>
            </a:r>
            <a:endParaRPr sz="995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6467474" cy="8001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6843" y="2869311"/>
            <a:ext cx="2828505" cy="30726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854116" y="3644506"/>
            <a:ext cx="197485" cy="233679"/>
            <a:chOff x="11854116" y="3644506"/>
            <a:chExt cx="197485" cy="233679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54116" y="3644506"/>
              <a:ext cx="196913" cy="2330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54116" y="3644506"/>
              <a:ext cx="196913" cy="23307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4416659" y="3644506"/>
            <a:ext cx="785495" cy="233679"/>
          </a:xfrm>
          <a:custGeom>
            <a:avLst/>
            <a:gdLst/>
            <a:ahLst/>
            <a:cxnLst/>
            <a:rect l="l" t="t" r="r" b="b"/>
            <a:pathLst>
              <a:path w="785494" h="233679">
                <a:moveTo>
                  <a:pt x="196850" y="0"/>
                </a:moveTo>
                <a:lnTo>
                  <a:pt x="160909" y="0"/>
                </a:lnTo>
                <a:lnTo>
                  <a:pt x="160909" y="166268"/>
                </a:lnTo>
                <a:lnTo>
                  <a:pt x="81953" y="66878"/>
                </a:lnTo>
                <a:lnTo>
                  <a:pt x="28829" y="0"/>
                </a:lnTo>
                <a:lnTo>
                  <a:pt x="0" y="0"/>
                </a:lnTo>
                <a:lnTo>
                  <a:pt x="0" y="233070"/>
                </a:lnTo>
                <a:lnTo>
                  <a:pt x="36322" y="233070"/>
                </a:lnTo>
                <a:lnTo>
                  <a:pt x="36322" y="66878"/>
                </a:lnTo>
                <a:lnTo>
                  <a:pt x="168021" y="233070"/>
                </a:lnTo>
                <a:lnTo>
                  <a:pt x="196850" y="233070"/>
                </a:lnTo>
                <a:lnTo>
                  <a:pt x="196850" y="166268"/>
                </a:lnTo>
                <a:lnTo>
                  <a:pt x="196850" y="0"/>
                </a:lnTo>
                <a:close/>
              </a:path>
              <a:path w="785494" h="233679">
                <a:moveTo>
                  <a:pt x="483743" y="233070"/>
                </a:moveTo>
                <a:lnTo>
                  <a:pt x="433362" y="168275"/>
                </a:lnTo>
                <a:lnTo>
                  <a:pt x="412750" y="141744"/>
                </a:lnTo>
                <a:lnTo>
                  <a:pt x="433235" y="115290"/>
                </a:lnTo>
                <a:lnTo>
                  <a:pt x="479933" y="55029"/>
                </a:lnTo>
                <a:lnTo>
                  <a:pt x="438912" y="55029"/>
                </a:lnTo>
                <a:lnTo>
                  <a:pt x="392430" y="115290"/>
                </a:lnTo>
                <a:lnTo>
                  <a:pt x="346075" y="55029"/>
                </a:lnTo>
                <a:lnTo>
                  <a:pt x="304419" y="55029"/>
                </a:lnTo>
                <a:lnTo>
                  <a:pt x="371602" y="141744"/>
                </a:lnTo>
                <a:lnTo>
                  <a:pt x="301244" y="233070"/>
                </a:lnTo>
                <a:lnTo>
                  <a:pt x="342900" y="233070"/>
                </a:lnTo>
                <a:lnTo>
                  <a:pt x="392303" y="168275"/>
                </a:lnTo>
                <a:lnTo>
                  <a:pt x="441833" y="233070"/>
                </a:lnTo>
                <a:lnTo>
                  <a:pt x="483743" y="233070"/>
                </a:lnTo>
                <a:close/>
              </a:path>
              <a:path w="785494" h="233679">
                <a:moveTo>
                  <a:pt x="784987" y="0"/>
                </a:moveTo>
                <a:lnTo>
                  <a:pt x="749046" y="0"/>
                </a:lnTo>
                <a:lnTo>
                  <a:pt x="749046" y="166268"/>
                </a:lnTo>
                <a:lnTo>
                  <a:pt x="670090" y="66878"/>
                </a:lnTo>
                <a:lnTo>
                  <a:pt x="616966" y="0"/>
                </a:lnTo>
                <a:lnTo>
                  <a:pt x="588137" y="0"/>
                </a:lnTo>
                <a:lnTo>
                  <a:pt x="588137" y="233070"/>
                </a:lnTo>
                <a:lnTo>
                  <a:pt x="624332" y="233070"/>
                </a:lnTo>
                <a:lnTo>
                  <a:pt x="624332" y="66878"/>
                </a:lnTo>
                <a:lnTo>
                  <a:pt x="756158" y="233070"/>
                </a:lnTo>
                <a:lnTo>
                  <a:pt x="784987" y="233070"/>
                </a:lnTo>
                <a:lnTo>
                  <a:pt x="784987" y="166268"/>
                </a:lnTo>
                <a:lnTo>
                  <a:pt x="784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553179" y="1484668"/>
            <a:ext cx="5828030" cy="399287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32715">
              <a:lnSpc>
                <a:spcPct val="101299"/>
              </a:lnSpc>
              <a:spcBef>
                <a:spcPts val="60"/>
              </a:spcBef>
            </a:pPr>
            <a:r>
              <a:rPr sz="3950" spc="20" dirty="0">
                <a:latin typeface="Cambria"/>
                <a:cs typeface="Cambria"/>
              </a:rPr>
              <a:t>Visualizing</a:t>
            </a:r>
            <a:r>
              <a:rPr sz="3950" spc="-10" dirty="0">
                <a:latin typeface="Cambria"/>
                <a:cs typeface="Cambria"/>
              </a:rPr>
              <a:t> </a:t>
            </a:r>
            <a:r>
              <a:rPr sz="3950" spc="-30" dirty="0">
                <a:latin typeface="Cambria"/>
                <a:cs typeface="Cambria"/>
              </a:rPr>
              <a:t>the</a:t>
            </a:r>
            <a:r>
              <a:rPr sz="3950" spc="35" dirty="0">
                <a:latin typeface="Cambria"/>
                <a:cs typeface="Cambria"/>
              </a:rPr>
              <a:t> </a:t>
            </a:r>
            <a:r>
              <a:rPr sz="3950" spc="145" dirty="0">
                <a:latin typeface="Cambria"/>
                <a:cs typeface="Cambria"/>
              </a:rPr>
              <a:t>N-Queen </a:t>
            </a:r>
            <a:r>
              <a:rPr sz="3950" spc="-855" dirty="0">
                <a:latin typeface="Cambria"/>
                <a:cs typeface="Cambria"/>
              </a:rPr>
              <a:t> </a:t>
            </a:r>
            <a:r>
              <a:rPr sz="3950" spc="-5" dirty="0">
                <a:latin typeface="Cambria"/>
                <a:cs typeface="Cambria"/>
              </a:rPr>
              <a:t>Problem</a:t>
            </a:r>
            <a:endParaRPr sz="3950">
              <a:latin typeface="Cambria"/>
              <a:cs typeface="Cambria"/>
            </a:endParaRPr>
          </a:p>
          <a:p>
            <a:pPr marL="12700" marR="5080">
              <a:lnSpc>
                <a:spcPct val="102000"/>
              </a:lnSpc>
              <a:spcBef>
                <a:spcPts val="670"/>
              </a:spcBef>
            </a:pPr>
            <a:r>
              <a:rPr sz="2450" b="0" spc="20" dirty="0">
                <a:latin typeface="Verdana"/>
                <a:cs typeface="Verdana"/>
              </a:rPr>
              <a:t>The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5" dirty="0">
                <a:latin typeface="Verdana"/>
                <a:cs typeface="Verdana"/>
              </a:rPr>
              <a:t>N</a:t>
            </a:r>
            <a:r>
              <a:rPr sz="2450" b="0" spc="15" dirty="0">
                <a:latin typeface="Verdana"/>
                <a:cs typeface="Verdana"/>
              </a:rPr>
              <a:t>-</a:t>
            </a:r>
            <a:r>
              <a:rPr sz="2450" b="0" spc="90" dirty="0">
                <a:latin typeface="Verdana"/>
                <a:cs typeface="Verdana"/>
              </a:rPr>
              <a:t>Queen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55" dirty="0">
                <a:latin typeface="Verdana"/>
                <a:cs typeface="Verdana"/>
              </a:rPr>
              <a:t>p</a:t>
            </a:r>
            <a:r>
              <a:rPr sz="2450" b="0" spc="5" dirty="0">
                <a:latin typeface="Verdana"/>
                <a:cs typeface="Verdana"/>
              </a:rPr>
              <a:t>r</a:t>
            </a:r>
            <a:r>
              <a:rPr sz="2450" b="0" spc="95" dirty="0">
                <a:latin typeface="Verdana"/>
                <a:cs typeface="Verdana"/>
              </a:rPr>
              <a:t>oblem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40" dirty="0">
                <a:latin typeface="Verdana"/>
                <a:cs typeface="Verdana"/>
              </a:rPr>
              <a:t>is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5" dirty="0">
                <a:latin typeface="Verdana"/>
                <a:cs typeface="Verdana"/>
              </a:rPr>
              <a:t>a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95" dirty="0">
                <a:latin typeface="Verdana"/>
                <a:cs typeface="Verdana"/>
              </a:rPr>
              <a:t>c</a:t>
            </a:r>
            <a:r>
              <a:rPr sz="2450" b="0" spc="-10" dirty="0">
                <a:latin typeface="Verdana"/>
                <a:cs typeface="Verdana"/>
              </a:rPr>
              <a:t>lassic  </a:t>
            </a:r>
            <a:r>
              <a:rPr sz="2450" b="0" spc="30" dirty="0">
                <a:latin typeface="Verdana"/>
                <a:cs typeface="Verdana"/>
              </a:rPr>
              <a:t>algo</a:t>
            </a:r>
            <a:r>
              <a:rPr sz="2450" b="0" spc="5" dirty="0">
                <a:latin typeface="Verdana"/>
                <a:cs typeface="Verdana"/>
              </a:rPr>
              <a:t>r</a:t>
            </a:r>
            <a:r>
              <a:rPr sz="2450" b="0" spc="80" dirty="0">
                <a:latin typeface="Verdana"/>
                <a:cs typeface="Verdana"/>
              </a:rPr>
              <a:t>ithmic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95" dirty="0">
                <a:latin typeface="Verdana"/>
                <a:cs typeface="Verdana"/>
              </a:rPr>
              <a:t>c</a:t>
            </a:r>
            <a:r>
              <a:rPr sz="2450" b="0" spc="55" dirty="0">
                <a:latin typeface="Verdana"/>
                <a:cs typeface="Verdana"/>
              </a:rPr>
              <a:t>hallenge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45" dirty="0">
                <a:latin typeface="Verdana"/>
                <a:cs typeface="Verdana"/>
              </a:rPr>
              <a:t>that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35" dirty="0">
                <a:latin typeface="Verdana"/>
                <a:cs typeface="Verdana"/>
              </a:rPr>
              <a:t>i</a:t>
            </a:r>
            <a:r>
              <a:rPr sz="2450" b="0" spc="55" dirty="0">
                <a:latin typeface="Verdana"/>
                <a:cs typeface="Verdana"/>
              </a:rPr>
              <a:t>n</a:t>
            </a:r>
            <a:r>
              <a:rPr sz="2450" b="0" spc="-150" dirty="0">
                <a:latin typeface="Verdana"/>
                <a:cs typeface="Verdana"/>
              </a:rPr>
              <a:t>v</a:t>
            </a:r>
            <a:r>
              <a:rPr sz="2450" b="0" spc="-15" dirty="0">
                <a:latin typeface="Verdana"/>
                <a:cs typeface="Verdana"/>
              </a:rPr>
              <a:t>ol</a:t>
            </a:r>
            <a:r>
              <a:rPr sz="2450" b="0" spc="-65" dirty="0">
                <a:latin typeface="Verdana"/>
                <a:cs typeface="Verdana"/>
              </a:rPr>
              <a:t>v</a:t>
            </a:r>
            <a:r>
              <a:rPr sz="2450" b="0" spc="-15" dirty="0">
                <a:latin typeface="Verdana"/>
                <a:cs typeface="Verdana"/>
              </a:rPr>
              <a:t>es  </a:t>
            </a:r>
            <a:r>
              <a:rPr sz="2450" b="0" spc="60" dirty="0">
                <a:latin typeface="Verdana"/>
                <a:cs typeface="Verdana"/>
              </a:rPr>
              <a:t>pla</a:t>
            </a:r>
            <a:r>
              <a:rPr sz="2450" b="0" spc="40" dirty="0">
                <a:latin typeface="Verdana"/>
                <a:cs typeface="Verdana"/>
              </a:rPr>
              <a:t>c</a:t>
            </a:r>
            <a:r>
              <a:rPr sz="2450" b="0" spc="95" dirty="0">
                <a:latin typeface="Verdana"/>
                <a:cs typeface="Verdana"/>
              </a:rPr>
              <a:t>ing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175" dirty="0">
                <a:latin typeface="Verdana"/>
                <a:cs typeface="Verdana"/>
              </a:rPr>
              <a:t>N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60" dirty="0">
                <a:latin typeface="Verdana"/>
                <a:cs typeface="Verdana"/>
              </a:rPr>
              <a:t>queens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90" dirty="0">
                <a:latin typeface="Verdana"/>
                <a:cs typeface="Verdana"/>
              </a:rPr>
              <a:t>on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55" dirty="0">
                <a:latin typeface="Verdana"/>
                <a:cs typeface="Verdana"/>
              </a:rPr>
              <a:t>an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175" dirty="0">
                <a:latin typeface="Verdana"/>
                <a:cs typeface="Verdana"/>
              </a:rPr>
              <a:t>N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30" dirty="0">
                <a:latin typeface="Verdana"/>
                <a:cs typeface="Verdana"/>
              </a:rPr>
              <a:t>x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114" dirty="0">
                <a:latin typeface="Verdana"/>
                <a:cs typeface="Verdana"/>
              </a:rPr>
              <a:t>N  </a:t>
            </a:r>
            <a:r>
              <a:rPr sz="2450" b="0" spc="95" dirty="0">
                <a:latin typeface="Verdana"/>
                <a:cs typeface="Verdana"/>
              </a:rPr>
              <a:t>c</a:t>
            </a:r>
            <a:r>
              <a:rPr sz="2450" b="0" spc="35" dirty="0">
                <a:latin typeface="Verdana"/>
                <a:cs typeface="Verdana"/>
              </a:rPr>
              <a:t>hessb</a:t>
            </a:r>
            <a:r>
              <a:rPr sz="2450" b="0" spc="30" dirty="0">
                <a:latin typeface="Verdana"/>
                <a:cs typeface="Verdana"/>
              </a:rPr>
              <a:t>o</a:t>
            </a:r>
            <a:r>
              <a:rPr sz="2450" b="0" spc="-40" dirty="0">
                <a:latin typeface="Verdana"/>
                <a:cs typeface="Verdana"/>
              </a:rPr>
              <a:t>a</a:t>
            </a:r>
            <a:r>
              <a:rPr sz="2450" b="0" spc="-65" dirty="0">
                <a:latin typeface="Verdana"/>
                <a:cs typeface="Verdana"/>
              </a:rPr>
              <a:t>r</a:t>
            </a:r>
            <a:r>
              <a:rPr sz="2450" b="0" spc="150" dirty="0">
                <a:latin typeface="Verdana"/>
                <a:cs typeface="Verdana"/>
              </a:rPr>
              <a:t>d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55" dirty="0">
                <a:latin typeface="Verdana"/>
                <a:cs typeface="Verdana"/>
              </a:rPr>
              <a:t>su</a:t>
            </a:r>
            <a:r>
              <a:rPr sz="2450" b="0" spc="30" dirty="0">
                <a:latin typeface="Verdana"/>
                <a:cs typeface="Verdana"/>
              </a:rPr>
              <a:t>c</a:t>
            </a:r>
            <a:r>
              <a:rPr sz="2450" b="0" spc="120" dirty="0">
                <a:latin typeface="Verdana"/>
                <a:cs typeface="Verdana"/>
              </a:rPr>
              <a:t>h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45" dirty="0">
                <a:latin typeface="Verdana"/>
                <a:cs typeface="Verdana"/>
              </a:rPr>
              <a:t>that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90" dirty="0">
                <a:latin typeface="Verdana"/>
                <a:cs typeface="Verdana"/>
              </a:rPr>
              <a:t>no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10" dirty="0">
                <a:latin typeface="Verdana"/>
                <a:cs typeface="Verdana"/>
              </a:rPr>
              <a:t>t</a:t>
            </a:r>
            <a:r>
              <a:rPr sz="2450" b="0" spc="130" dirty="0">
                <a:latin typeface="Verdana"/>
                <a:cs typeface="Verdana"/>
              </a:rPr>
              <a:t>w</a:t>
            </a:r>
            <a:r>
              <a:rPr sz="2450" b="0" spc="60" dirty="0">
                <a:latin typeface="Verdana"/>
                <a:cs typeface="Verdana"/>
              </a:rPr>
              <a:t>o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55" dirty="0">
                <a:latin typeface="Verdana"/>
                <a:cs typeface="Verdana"/>
              </a:rPr>
              <a:t>queens  </a:t>
            </a:r>
            <a:r>
              <a:rPr sz="2450" b="0" spc="15" dirty="0">
                <a:latin typeface="Verdana"/>
                <a:cs typeface="Verdana"/>
              </a:rPr>
              <a:t>a</a:t>
            </a:r>
            <a:r>
              <a:rPr sz="2450" b="0" spc="-25" dirty="0">
                <a:latin typeface="Verdana"/>
                <a:cs typeface="Verdana"/>
              </a:rPr>
              <a:t>t</a:t>
            </a:r>
            <a:r>
              <a:rPr sz="2450" b="0" spc="45" dirty="0">
                <a:latin typeface="Verdana"/>
                <a:cs typeface="Verdana"/>
              </a:rPr>
              <a:t>ta</a:t>
            </a:r>
            <a:r>
              <a:rPr sz="2450" b="0" spc="25" dirty="0">
                <a:latin typeface="Verdana"/>
                <a:cs typeface="Verdana"/>
              </a:rPr>
              <a:t>c</a:t>
            </a:r>
            <a:r>
              <a:rPr sz="2450" b="0" spc="35" dirty="0">
                <a:latin typeface="Verdana"/>
                <a:cs typeface="Verdana"/>
              </a:rPr>
              <a:t>k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5" dirty="0">
                <a:latin typeface="Verdana"/>
                <a:cs typeface="Verdana"/>
              </a:rPr>
              <a:t>e</a:t>
            </a:r>
            <a:r>
              <a:rPr sz="2450" b="0" spc="55" dirty="0">
                <a:latin typeface="Verdana"/>
                <a:cs typeface="Verdana"/>
              </a:rPr>
              <a:t>a</a:t>
            </a:r>
            <a:r>
              <a:rPr sz="2450" b="0" spc="25" dirty="0">
                <a:latin typeface="Verdana"/>
                <a:cs typeface="Verdana"/>
              </a:rPr>
              <a:t>c</a:t>
            </a:r>
            <a:r>
              <a:rPr sz="2450" b="0" spc="120" dirty="0">
                <a:latin typeface="Verdana"/>
                <a:cs typeface="Verdana"/>
              </a:rPr>
              <a:t>h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40" dirty="0">
                <a:latin typeface="Verdana"/>
                <a:cs typeface="Verdana"/>
              </a:rPr>
              <a:t>othe</a:t>
            </a:r>
            <a:r>
              <a:rPr sz="2450" b="0" spc="5" dirty="0">
                <a:latin typeface="Verdana"/>
                <a:cs typeface="Verdana"/>
              </a:rPr>
              <a:t>r</a:t>
            </a:r>
            <a:r>
              <a:rPr sz="2450" b="0" spc="-370" dirty="0">
                <a:latin typeface="Verdana"/>
                <a:cs typeface="Verdana"/>
              </a:rPr>
              <a:t>.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5" dirty="0">
                <a:latin typeface="Verdana"/>
                <a:cs typeface="Verdana"/>
              </a:rPr>
              <a:t>This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15" dirty="0">
                <a:latin typeface="Verdana"/>
                <a:cs typeface="Verdana"/>
              </a:rPr>
              <a:t>slide  </a:t>
            </a:r>
            <a:r>
              <a:rPr sz="2450" b="0" spc="25" dirty="0">
                <a:latin typeface="Verdana"/>
                <a:cs typeface="Verdana"/>
              </a:rPr>
              <a:t>int</a:t>
            </a:r>
            <a:r>
              <a:rPr sz="2450" b="0" spc="-10" dirty="0">
                <a:latin typeface="Verdana"/>
                <a:cs typeface="Verdana"/>
              </a:rPr>
              <a:t>r</a:t>
            </a:r>
            <a:r>
              <a:rPr sz="2450" b="0" spc="114" dirty="0">
                <a:latin typeface="Verdana"/>
                <a:cs typeface="Verdana"/>
              </a:rPr>
              <a:t>odu</a:t>
            </a:r>
            <a:r>
              <a:rPr sz="2450" b="0" spc="70" dirty="0">
                <a:latin typeface="Verdana"/>
                <a:cs typeface="Verdana"/>
              </a:rPr>
              <a:t>c</a:t>
            </a:r>
            <a:r>
              <a:rPr sz="2450" b="0" spc="-20" dirty="0">
                <a:latin typeface="Verdana"/>
                <a:cs typeface="Verdana"/>
              </a:rPr>
              <a:t>es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65" dirty="0">
                <a:latin typeface="Verdana"/>
                <a:cs typeface="Verdana"/>
              </a:rPr>
              <a:t>the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55" dirty="0">
                <a:latin typeface="Verdana"/>
                <a:cs typeface="Verdana"/>
              </a:rPr>
              <a:t>p</a:t>
            </a:r>
            <a:r>
              <a:rPr sz="2450" b="0" spc="5" dirty="0">
                <a:latin typeface="Verdana"/>
                <a:cs typeface="Verdana"/>
              </a:rPr>
              <a:t>r</a:t>
            </a:r>
            <a:r>
              <a:rPr sz="2450" b="0" spc="95" dirty="0">
                <a:latin typeface="Verdana"/>
                <a:cs typeface="Verdana"/>
              </a:rPr>
              <a:t>oblem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85" dirty="0">
                <a:latin typeface="Verdana"/>
                <a:cs typeface="Verdana"/>
              </a:rPr>
              <a:t>and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5" dirty="0">
                <a:latin typeface="Verdana"/>
                <a:cs typeface="Verdana"/>
              </a:rPr>
              <a:t>its  </a:t>
            </a:r>
            <a:r>
              <a:rPr sz="2450" b="0" spc="45" dirty="0">
                <a:latin typeface="Verdana"/>
                <a:cs typeface="Verdana"/>
              </a:rPr>
              <a:t>signiﬁcance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55" dirty="0">
                <a:latin typeface="Verdana"/>
                <a:cs typeface="Verdana"/>
              </a:rPr>
              <a:t>in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75" dirty="0">
                <a:latin typeface="Verdana"/>
                <a:cs typeface="Verdana"/>
              </a:rPr>
              <a:t>computer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0" dirty="0">
                <a:latin typeface="Verdana"/>
                <a:cs typeface="Verdana"/>
              </a:rPr>
              <a:t>science.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388" y="1419873"/>
            <a:ext cx="4343400" cy="1240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3950" spc="10" dirty="0">
                <a:latin typeface="Cambria"/>
                <a:cs typeface="Cambria"/>
              </a:rPr>
              <a:t>Understanding</a:t>
            </a:r>
            <a:r>
              <a:rPr sz="3950" spc="-45" dirty="0">
                <a:latin typeface="Cambria"/>
                <a:cs typeface="Cambria"/>
              </a:rPr>
              <a:t> </a:t>
            </a:r>
            <a:r>
              <a:rPr sz="3950" spc="-30" dirty="0">
                <a:latin typeface="Cambria"/>
                <a:cs typeface="Cambria"/>
              </a:rPr>
              <a:t>the</a:t>
            </a:r>
            <a:endParaRPr sz="395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3950" spc="-5" dirty="0">
                <a:latin typeface="Cambria"/>
                <a:cs typeface="Cambria"/>
              </a:rPr>
              <a:t>Problem</a:t>
            </a:r>
            <a:endParaRPr sz="395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6047" y="3401403"/>
            <a:ext cx="197485" cy="233679"/>
            <a:chOff x="7446047" y="3401403"/>
            <a:chExt cx="197485" cy="2336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7" y="3401403"/>
              <a:ext cx="196913" cy="2330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7" y="3401403"/>
              <a:ext cx="196913" cy="23305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25" y="3839552"/>
            <a:ext cx="785495" cy="233679"/>
          </a:xfrm>
          <a:custGeom>
            <a:avLst/>
            <a:gdLst/>
            <a:ahLst/>
            <a:cxnLst/>
            <a:rect l="l" t="t" r="r" b="b"/>
            <a:pathLst>
              <a:path w="785495" h="233679">
                <a:moveTo>
                  <a:pt x="196913" y="0"/>
                </a:moveTo>
                <a:lnTo>
                  <a:pt x="160921" y="0"/>
                </a:lnTo>
                <a:lnTo>
                  <a:pt x="160921" y="166268"/>
                </a:lnTo>
                <a:lnTo>
                  <a:pt x="81965" y="66878"/>
                </a:lnTo>
                <a:lnTo>
                  <a:pt x="28854" y="0"/>
                </a:lnTo>
                <a:lnTo>
                  <a:pt x="0" y="0"/>
                </a:lnTo>
                <a:lnTo>
                  <a:pt x="0" y="233057"/>
                </a:lnTo>
                <a:lnTo>
                  <a:pt x="36296" y="233057"/>
                </a:lnTo>
                <a:lnTo>
                  <a:pt x="36296" y="66878"/>
                </a:lnTo>
                <a:lnTo>
                  <a:pt x="168059" y="233057"/>
                </a:lnTo>
                <a:lnTo>
                  <a:pt x="196913" y="233057"/>
                </a:lnTo>
                <a:lnTo>
                  <a:pt x="196913" y="166268"/>
                </a:lnTo>
                <a:lnTo>
                  <a:pt x="196913" y="0"/>
                </a:lnTo>
                <a:close/>
              </a:path>
              <a:path w="785495" h="233679">
                <a:moveTo>
                  <a:pt x="483781" y="233057"/>
                </a:moveTo>
                <a:lnTo>
                  <a:pt x="433400" y="168262"/>
                </a:lnTo>
                <a:lnTo>
                  <a:pt x="412788" y="141732"/>
                </a:lnTo>
                <a:lnTo>
                  <a:pt x="433260" y="115290"/>
                </a:lnTo>
                <a:lnTo>
                  <a:pt x="479945" y="55029"/>
                </a:lnTo>
                <a:lnTo>
                  <a:pt x="438962" y="55029"/>
                </a:lnTo>
                <a:lnTo>
                  <a:pt x="392404" y="115290"/>
                </a:lnTo>
                <a:lnTo>
                  <a:pt x="346036" y="55029"/>
                </a:lnTo>
                <a:lnTo>
                  <a:pt x="304444" y="55029"/>
                </a:lnTo>
                <a:lnTo>
                  <a:pt x="371640" y="141744"/>
                </a:lnTo>
                <a:lnTo>
                  <a:pt x="301294" y="233057"/>
                </a:lnTo>
                <a:lnTo>
                  <a:pt x="342963" y="233057"/>
                </a:lnTo>
                <a:lnTo>
                  <a:pt x="392366" y="168262"/>
                </a:lnTo>
                <a:lnTo>
                  <a:pt x="441807" y="233057"/>
                </a:lnTo>
                <a:lnTo>
                  <a:pt x="483781" y="233057"/>
                </a:lnTo>
                <a:close/>
              </a:path>
              <a:path w="785495" h="233679">
                <a:moveTo>
                  <a:pt x="785012" y="0"/>
                </a:moveTo>
                <a:lnTo>
                  <a:pt x="749020" y="0"/>
                </a:lnTo>
                <a:lnTo>
                  <a:pt x="749020" y="166268"/>
                </a:lnTo>
                <a:lnTo>
                  <a:pt x="670064" y="66878"/>
                </a:lnTo>
                <a:lnTo>
                  <a:pt x="616953" y="0"/>
                </a:lnTo>
                <a:lnTo>
                  <a:pt x="588098" y="0"/>
                </a:lnTo>
                <a:lnTo>
                  <a:pt x="588098" y="233057"/>
                </a:lnTo>
                <a:lnTo>
                  <a:pt x="624395" y="233057"/>
                </a:lnTo>
                <a:lnTo>
                  <a:pt x="624395" y="66878"/>
                </a:lnTo>
                <a:lnTo>
                  <a:pt x="756158" y="233057"/>
                </a:lnTo>
                <a:lnTo>
                  <a:pt x="785012" y="233057"/>
                </a:lnTo>
                <a:lnTo>
                  <a:pt x="785012" y="166268"/>
                </a:lnTo>
                <a:lnTo>
                  <a:pt x="785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7248" y="2808326"/>
            <a:ext cx="6141720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86360" algn="r">
              <a:lnSpc>
                <a:spcPct val="117800"/>
              </a:lnSpc>
              <a:spcBef>
                <a:spcPts val="80"/>
              </a:spcBef>
            </a:pPr>
            <a:r>
              <a:rPr sz="2450" spc="20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g</a:t>
            </a:r>
            <a:r>
              <a:rPr sz="2450" spc="105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N</a:t>
            </a:r>
            <a:r>
              <a:rPr sz="2450" spc="15" dirty="0">
                <a:latin typeface="Verdana"/>
                <a:cs typeface="Verdana"/>
              </a:rPr>
              <a:t>-</a:t>
            </a:r>
            <a:r>
              <a:rPr sz="2450" spc="90" dirty="0">
                <a:latin typeface="Verdana"/>
                <a:cs typeface="Verdana"/>
              </a:rPr>
              <a:t>Queen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oblem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45" dirty="0">
                <a:latin typeface="Verdana"/>
                <a:cs typeface="Verdana"/>
              </a:rPr>
              <a:t>o  </a:t>
            </a:r>
            <a:r>
              <a:rPr sz="2450" spc="80" dirty="0">
                <a:latin typeface="Verdana"/>
                <a:cs typeface="Verdana"/>
              </a:rPr>
              <a:t>ﬁnd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possible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solutions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whe</a:t>
            </a:r>
            <a:r>
              <a:rPr sz="2450" spc="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N  </a:t>
            </a:r>
            <a:r>
              <a:rPr sz="2450" spc="60" dirty="0">
                <a:latin typeface="Verdana"/>
                <a:cs typeface="Verdana"/>
              </a:rPr>
              <a:t>queens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be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pla</a:t>
            </a:r>
            <a:r>
              <a:rPr sz="2450" spc="35" dirty="0">
                <a:latin typeface="Verdana"/>
                <a:cs typeface="Verdana"/>
              </a:rPr>
              <a:t>c</a:t>
            </a:r>
            <a:r>
              <a:rPr sz="2450" spc="90" dirty="0">
                <a:latin typeface="Verdana"/>
                <a:cs typeface="Verdana"/>
              </a:rPr>
              <a:t>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30" dirty="0">
                <a:latin typeface="Verdana"/>
                <a:cs typeface="Verdana"/>
              </a:rPr>
              <a:t>x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N 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hessb</a:t>
            </a:r>
            <a:r>
              <a:rPr sz="2450" spc="30" dirty="0">
                <a:latin typeface="Verdana"/>
                <a:cs typeface="Verdana"/>
              </a:rPr>
              <a:t>o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without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</a:t>
            </a:r>
            <a:r>
              <a:rPr sz="2450" spc="30" dirty="0">
                <a:latin typeface="Verdana"/>
                <a:cs typeface="Verdana"/>
              </a:rPr>
              <a:t>n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queens  </a:t>
            </a:r>
            <a:r>
              <a:rPr sz="2450" spc="45" dirty="0">
                <a:latin typeface="Verdana"/>
                <a:cs typeface="Verdana"/>
              </a:rPr>
              <a:t>attacking </a:t>
            </a:r>
            <a:r>
              <a:rPr sz="2450" spc="50" dirty="0">
                <a:latin typeface="Verdana"/>
                <a:cs typeface="Verdana"/>
              </a:rPr>
              <a:t>each </a:t>
            </a:r>
            <a:r>
              <a:rPr sz="2450" spc="-35" dirty="0">
                <a:latin typeface="Verdana"/>
                <a:cs typeface="Verdana"/>
              </a:rPr>
              <a:t>other. </a:t>
            </a:r>
            <a:r>
              <a:rPr sz="2450" spc="-15" dirty="0">
                <a:latin typeface="Verdana"/>
                <a:cs typeface="Verdana"/>
              </a:rPr>
              <a:t>This </a:t>
            </a:r>
            <a:r>
              <a:rPr sz="2450" spc="-25" dirty="0">
                <a:latin typeface="Verdana"/>
                <a:cs typeface="Verdana"/>
              </a:rPr>
              <a:t>involves </a:t>
            </a:r>
            <a:r>
              <a:rPr sz="2450" spc="-2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ensu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that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no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queens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sha</a:t>
            </a:r>
            <a:r>
              <a:rPr sz="2450" spc="-4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  </a:t>
            </a:r>
            <a:r>
              <a:rPr sz="2450" spc="45" dirty="0">
                <a:latin typeface="Verdana"/>
                <a:cs typeface="Verdana"/>
              </a:rPr>
              <a:t>same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85" dirty="0">
                <a:latin typeface="Verdana"/>
                <a:cs typeface="Verdana"/>
              </a:rPr>
              <a:t>w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25" dirty="0">
                <a:latin typeface="Verdana"/>
                <a:cs typeface="Verdana"/>
              </a:rPr>
              <a:t>olumn,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diagonal.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6467474" cy="8001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06269" y="3631310"/>
            <a:ext cx="1736471" cy="308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6304915" cy="361187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z="3950" spc="20" dirty="0">
                <a:latin typeface="Cambria"/>
                <a:cs typeface="Cambria"/>
              </a:rPr>
              <a:t>Implementing</a:t>
            </a:r>
            <a:r>
              <a:rPr sz="3950" spc="25" dirty="0">
                <a:latin typeface="Cambria"/>
                <a:cs typeface="Cambria"/>
              </a:rPr>
              <a:t> </a:t>
            </a:r>
            <a:r>
              <a:rPr sz="3950" spc="-55" dirty="0">
                <a:latin typeface="Cambria"/>
                <a:cs typeface="Cambria"/>
              </a:rPr>
              <a:t>a</a:t>
            </a:r>
            <a:r>
              <a:rPr sz="3950" spc="5" dirty="0">
                <a:latin typeface="Cambria"/>
                <a:cs typeface="Cambria"/>
              </a:rPr>
              <a:t> </a:t>
            </a:r>
            <a:r>
              <a:rPr sz="3950" spc="-65" dirty="0">
                <a:latin typeface="Cambria"/>
                <a:cs typeface="Cambria"/>
              </a:rPr>
              <a:t>Java</a:t>
            </a:r>
            <a:r>
              <a:rPr sz="3950" spc="5" dirty="0">
                <a:latin typeface="Cambria"/>
                <a:cs typeface="Cambria"/>
              </a:rPr>
              <a:t> </a:t>
            </a:r>
            <a:r>
              <a:rPr sz="3950" spc="85" dirty="0">
                <a:latin typeface="Cambria"/>
                <a:cs typeface="Cambria"/>
              </a:rPr>
              <a:t>Swing </a:t>
            </a:r>
            <a:r>
              <a:rPr sz="3950" spc="-855" dirty="0">
                <a:latin typeface="Cambria"/>
                <a:cs typeface="Cambria"/>
              </a:rPr>
              <a:t> </a:t>
            </a:r>
            <a:r>
              <a:rPr sz="3950" spc="40" dirty="0">
                <a:latin typeface="Cambria"/>
                <a:cs typeface="Cambria"/>
              </a:rPr>
              <a:t>Solution</a:t>
            </a:r>
            <a:endParaRPr sz="3950">
              <a:latin typeface="Cambria"/>
              <a:cs typeface="Cambria"/>
            </a:endParaRPr>
          </a:p>
          <a:p>
            <a:pPr marL="12700" marR="246379">
              <a:lnSpc>
                <a:spcPct val="102000"/>
              </a:lnSpc>
              <a:spcBef>
                <a:spcPts val="670"/>
              </a:spcBef>
            </a:pPr>
            <a:r>
              <a:rPr sz="2450" b="0" spc="-15" dirty="0">
                <a:latin typeface="Verdana"/>
                <a:cs typeface="Verdana"/>
              </a:rPr>
              <a:t>This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20" dirty="0">
                <a:latin typeface="Verdana"/>
                <a:cs typeface="Verdana"/>
              </a:rPr>
              <a:t>slide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0" dirty="0">
                <a:latin typeface="Verdana"/>
                <a:cs typeface="Verdana"/>
              </a:rPr>
              <a:t>explores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5" dirty="0">
                <a:latin typeface="Verdana"/>
                <a:cs typeface="Verdana"/>
              </a:rPr>
              <a:t>a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20" dirty="0">
                <a:latin typeface="Verdana"/>
                <a:cs typeface="Verdana"/>
              </a:rPr>
              <a:t>Java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30" dirty="0">
                <a:latin typeface="Verdana"/>
                <a:cs typeface="Verdana"/>
              </a:rPr>
              <a:t>Swing-based </a:t>
            </a:r>
            <a:r>
              <a:rPr sz="2450" b="0" spc="-844" dirty="0">
                <a:latin typeface="Verdana"/>
                <a:cs typeface="Verdana"/>
              </a:rPr>
              <a:t> </a:t>
            </a:r>
            <a:r>
              <a:rPr sz="2450" b="0" spc="60" dirty="0">
                <a:latin typeface="Verdana"/>
                <a:cs typeface="Verdana"/>
              </a:rPr>
              <a:t>app</a:t>
            </a:r>
            <a:r>
              <a:rPr sz="2450" b="0" spc="5" dirty="0">
                <a:latin typeface="Verdana"/>
                <a:cs typeface="Verdana"/>
              </a:rPr>
              <a:t>r</a:t>
            </a:r>
            <a:r>
              <a:rPr sz="2450" b="0" spc="50" dirty="0">
                <a:latin typeface="Verdana"/>
                <a:cs typeface="Verdana"/>
              </a:rPr>
              <a:t>o</a:t>
            </a:r>
            <a:r>
              <a:rPr sz="2450" b="0" spc="55" dirty="0">
                <a:latin typeface="Verdana"/>
                <a:cs typeface="Verdana"/>
              </a:rPr>
              <a:t>a</a:t>
            </a:r>
            <a:r>
              <a:rPr sz="2450" b="0" spc="25" dirty="0">
                <a:latin typeface="Verdana"/>
                <a:cs typeface="Verdana"/>
              </a:rPr>
              <a:t>c</a:t>
            </a:r>
            <a:r>
              <a:rPr sz="2450" b="0" spc="120" dirty="0">
                <a:latin typeface="Verdana"/>
                <a:cs typeface="Verdana"/>
              </a:rPr>
              <a:t>h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5" dirty="0">
                <a:latin typeface="Verdana"/>
                <a:cs typeface="Verdana"/>
              </a:rPr>
              <a:t>t</a:t>
            </a:r>
            <a:r>
              <a:rPr sz="2450" b="0" spc="60" dirty="0">
                <a:latin typeface="Verdana"/>
                <a:cs typeface="Verdana"/>
              </a:rPr>
              <a:t>o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15" dirty="0">
                <a:latin typeface="Verdana"/>
                <a:cs typeface="Verdana"/>
              </a:rPr>
              <a:t>visualizing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65" dirty="0">
                <a:latin typeface="Verdana"/>
                <a:cs typeface="Verdana"/>
              </a:rPr>
              <a:t>the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25" dirty="0">
                <a:latin typeface="Verdana"/>
                <a:cs typeface="Verdana"/>
              </a:rPr>
              <a:t>solutions  </a:t>
            </a:r>
            <a:r>
              <a:rPr sz="2450" b="0" spc="-15" dirty="0">
                <a:latin typeface="Verdana"/>
                <a:cs typeface="Verdana"/>
              </a:rPr>
              <a:t>t</a:t>
            </a:r>
            <a:r>
              <a:rPr sz="2450" b="0" spc="60" dirty="0">
                <a:latin typeface="Verdana"/>
                <a:cs typeface="Verdana"/>
              </a:rPr>
              <a:t>o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65" dirty="0">
                <a:latin typeface="Verdana"/>
                <a:cs typeface="Verdana"/>
              </a:rPr>
              <a:t>the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5" dirty="0">
                <a:latin typeface="Verdana"/>
                <a:cs typeface="Verdana"/>
              </a:rPr>
              <a:t>N</a:t>
            </a:r>
            <a:r>
              <a:rPr sz="2450" b="0" spc="15" dirty="0">
                <a:latin typeface="Verdana"/>
                <a:cs typeface="Verdana"/>
              </a:rPr>
              <a:t>-</a:t>
            </a:r>
            <a:r>
              <a:rPr sz="2450" b="0" spc="90" dirty="0">
                <a:latin typeface="Verdana"/>
                <a:cs typeface="Verdana"/>
              </a:rPr>
              <a:t>Queen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55" dirty="0">
                <a:latin typeface="Verdana"/>
                <a:cs typeface="Verdana"/>
              </a:rPr>
              <a:t>p</a:t>
            </a:r>
            <a:r>
              <a:rPr sz="2450" b="0" spc="5" dirty="0">
                <a:latin typeface="Verdana"/>
                <a:cs typeface="Verdana"/>
              </a:rPr>
              <a:t>r</a:t>
            </a:r>
            <a:r>
              <a:rPr sz="2450" b="0" spc="20" dirty="0">
                <a:latin typeface="Verdana"/>
                <a:cs typeface="Verdana"/>
              </a:rPr>
              <a:t>oblem.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45" dirty="0">
                <a:latin typeface="Verdana"/>
                <a:cs typeface="Verdana"/>
              </a:rPr>
              <a:t>J</a:t>
            </a:r>
            <a:r>
              <a:rPr sz="2450" b="0" spc="40" dirty="0">
                <a:latin typeface="Verdana"/>
                <a:cs typeface="Verdana"/>
              </a:rPr>
              <a:t>a</a:t>
            </a:r>
            <a:r>
              <a:rPr sz="2450" b="0" spc="-150" dirty="0">
                <a:latin typeface="Verdana"/>
                <a:cs typeface="Verdana"/>
              </a:rPr>
              <a:t>v</a:t>
            </a:r>
            <a:r>
              <a:rPr sz="2450" b="0" spc="-15" dirty="0">
                <a:latin typeface="Verdana"/>
                <a:cs typeface="Verdana"/>
              </a:rPr>
              <a:t>a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80" dirty="0">
                <a:latin typeface="Verdana"/>
                <a:cs typeface="Verdana"/>
              </a:rPr>
              <a:t>S</a:t>
            </a:r>
            <a:r>
              <a:rPr sz="2450" b="0" spc="95" dirty="0">
                <a:latin typeface="Verdana"/>
                <a:cs typeface="Verdana"/>
              </a:rPr>
              <a:t>wing  </a:t>
            </a:r>
            <a:r>
              <a:rPr sz="2450" b="0" spc="-40" dirty="0">
                <a:latin typeface="Verdana"/>
                <a:cs typeface="Verdana"/>
              </a:rPr>
              <a:t>is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5" dirty="0">
                <a:latin typeface="Verdana"/>
                <a:cs typeface="Verdana"/>
              </a:rPr>
              <a:t>a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105" dirty="0">
                <a:latin typeface="Verdana"/>
                <a:cs typeface="Verdana"/>
              </a:rPr>
              <a:t>p</a:t>
            </a:r>
            <a:r>
              <a:rPr sz="2450" b="0" spc="65" dirty="0">
                <a:latin typeface="Verdana"/>
                <a:cs typeface="Verdana"/>
              </a:rPr>
              <a:t>o</a:t>
            </a:r>
            <a:r>
              <a:rPr sz="2450" b="0" spc="130" dirty="0">
                <a:latin typeface="Verdana"/>
                <a:cs typeface="Verdana"/>
              </a:rPr>
              <a:t>w</a:t>
            </a:r>
            <a:r>
              <a:rPr sz="2450" b="0" spc="10" dirty="0">
                <a:latin typeface="Verdana"/>
                <a:cs typeface="Verdana"/>
              </a:rPr>
              <a:t>erful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35" dirty="0">
                <a:latin typeface="Verdana"/>
                <a:cs typeface="Verdana"/>
              </a:rPr>
              <a:t>GUI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15" dirty="0">
                <a:latin typeface="Verdana"/>
                <a:cs typeface="Verdana"/>
              </a:rPr>
              <a:t>t</a:t>
            </a:r>
            <a:r>
              <a:rPr sz="2450" b="0" spc="30" dirty="0">
                <a:latin typeface="Verdana"/>
                <a:cs typeface="Verdana"/>
              </a:rPr>
              <a:t>oolkit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45" dirty="0">
                <a:latin typeface="Verdana"/>
                <a:cs typeface="Verdana"/>
              </a:rPr>
              <a:t>that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5" dirty="0">
                <a:latin typeface="Verdana"/>
                <a:cs typeface="Verdana"/>
              </a:rPr>
              <a:t>all</a:t>
            </a:r>
            <a:r>
              <a:rPr sz="2450" b="0" spc="-30" dirty="0">
                <a:latin typeface="Verdana"/>
                <a:cs typeface="Verdana"/>
              </a:rPr>
              <a:t>o</a:t>
            </a:r>
            <a:r>
              <a:rPr sz="2450" b="0" spc="155" dirty="0">
                <a:latin typeface="Verdana"/>
                <a:cs typeface="Verdana"/>
              </a:rPr>
              <a:t>w</a:t>
            </a:r>
            <a:r>
              <a:rPr sz="2450" b="0" spc="-70" dirty="0">
                <a:latin typeface="Verdana"/>
                <a:cs typeface="Verdana"/>
              </a:rPr>
              <a:t>s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50" dirty="0">
                <a:latin typeface="Verdana"/>
                <a:cs typeface="Verdana"/>
              </a:rPr>
              <a:t>f</a:t>
            </a:r>
            <a:r>
              <a:rPr sz="2450" b="0" dirty="0">
                <a:latin typeface="Verdana"/>
                <a:cs typeface="Verdana"/>
              </a:rPr>
              <a:t>or  </a:t>
            </a:r>
            <a:r>
              <a:rPr sz="2450" b="0" spc="65" dirty="0">
                <a:latin typeface="Verdana"/>
                <a:cs typeface="Verdana"/>
              </a:rPr>
              <a:t>the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35" dirty="0">
                <a:latin typeface="Verdana"/>
                <a:cs typeface="Verdana"/>
              </a:rPr>
              <a:t>c</a:t>
            </a:r>
            <a:r>
              <a:rPr sz="2450" b="0" spc="-10" dirty="0">
                <a:latin typeface="Verdana"/>
                <a:cs typeface="Verdana"/>
              </a:rPr>
              <a:t>r</a:t>
            </a:r>
            <a:r>
              <a:rPr sz="2450" b="0" spc="-5" dirty="0">
                <a:latin typeface="Verdana"/>
                <a:cs typeface="Verdana"/>
              </a:rPr>
              <a:t>e</a:t>
            </a:r>
            <a:r>
              <a:rPr sz="2450" b="0" spc="40" dirty="0">
                <a:latin typeface="Verdana"/>
                <a:cs typeface="Verdana"/>
              </a:rPr>
              <a:t>ation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20" dirty="0">
                <a:latin typeface="Verdana"/>
                <a:cs typeface="Verdana"/>
              </a:rPr>
              <a:t>of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50" dirty="0">
                <a:latin typeface="Verdana"/>
                <a:cs typeface="Verdana"/>
              </a:rPr>
              <a:t>in</a:t>
            </a:r>
            <a:r>
              <a:rPr sz="2450" b="0" spc="-5" dirty="0">
                <a:latin typeface="Verdana"/>
                <a:cs typeface="Verdana"/>
              </a:rPr>
              <a:t>t</a:t>
            </a:r>
            <a:r>
              <a:rPr sz="2450" b="0" spc="35" dirty="0">
                <a:latin typeface="Verdana"/>
                <a:cs typeface="Verdana"/>
              </a:rPr>
              <a:t>e</a:t>
            </a:r>
            <a:r>
              <a:rPr sz="2450" b="0" spc="-175" dirty="0">
                <a:latin typeface="Verdana"/>
                <a:cs typeface="Verdana"/>
              </a:rPr>
              <a:t>r</a:t>
            </a:r>
            <a:r>
              <a:rPr sz="2450" b="0" spc="55" dirty="0">
                <a:latin typeface="Verdana"/>
                <a:cs typeface="Verdana"/>
              </a:rPr>
              <a:t>ac</a:t>
            </a:r>
            <a:r>
              <a:rPr sz="2450" b="0" spc="-20" dirty="0">
                <a:latin typeface="Verdana"/>
                <a:cs typeface="Verdana"/>
              </a:rPr>
              <a:t>ti</a:t>
            </a:r>
            <a:r>
              <a:rPr sz="2450" b="0" spc="-80" dirty="0">
                <a:latin typeface="Verdana"/>
                <a:cs typeface="Verdana"/>
              </a:rPr>
              <a:t>v</a:t>
            </a:r>
            <a:r>
              <a:rPr sz="2450" b="0" spc="35" dirty="0">
                <a:latin typeface="Verdana"/>
                <a:cs typeface="Verdana"/>
              </a:rPr>
              <a:t>e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85" dirty="0">
                <a:latin typeface="Verdana"/>
                <a:cs typeface="Verdana"/>
              </a:rPr>
              <a:t>and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-25" dirty="0">
                <a:latin typeface="Verdana"/>
                <a:cs typeface="Verdana"/>
              </a:rPr>
              <a:t>visually  </a:t>
            </a:r>
            <a:r>
              <a:rPr sz="2450" b="0" spc="80" dirty="0">
                <a:latin typeface="Verdana"/>
                <a:cs typeface="Verdana"/>
              </a:rPr>
              <a:t>app</a:t>
            </a:r>
            <a:r>
              <a:rPr sz="2450" b="0" spc="35" dirty="0">
                <a:latin typeface="Verdana"/>
                <a:cs typeface="Verdana"/>
              </a:rPr>
              <a:t>e</a:t>
            </a:r>
            <a:r>
              <a:rPr sz="2450" b="0" spc="50" dirty="0">
                <a:latin typeface="Verdana"/>
                <a:cs typeface="Verdana"/>
              </a:rPr>
              <a:t>aling</a:t>
            </a:r>
            <a:r>
              <a:rPr sz="2450" b="0" spc="-215" dirty="0">
                <a:latin typeface="Verdana"/>
                <a:cs typeface="Verdana"/>
              </a:rPr>
              <a:t> </a:t>
            </a:r>
            <a:r>
              <a:rPr sz="2450" b="0" spc="10" dirty="0">
                <a:latin typeface="Verdana"/>
                <a:cs typeface="Verdana"/>
              </a:rPr>
              <a:t>applications.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447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925"/>
              </a:spcBef>
            </a:pPr>
            <a:r>
              <a:rPr sz="5750" spc="35" dirty="0">
                <a:solidFill>
                  <a:srgbClr val="FFFFFF"/>
                </a:solidFill>
                <a:latin typeface="Cambria"/>
                <a:cs typeface="Cambria"/>
              </a:rPr>
              <a:t>Backtracking</a:t>
            </a:r>
            <a:r>
              <a:rPr sz="5750" spc="-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5750" spc="40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57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07294" y="3896829"/>
            <a:ext cx="3659784" cy="308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06890" y="3316961"/>
            <a:ext cx="7752080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17800"/>
              </a:lnSpc>
              <a:spcBef>
                <a:spcPts val="80"/>
              </a:spcBef>
            </a:pPr>
            <a:r>
              <a:rPr sz="2450" spc="20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solution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N-Queen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problem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often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relies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kt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5" dirty="0">
                <a:latin typeface="Verdana"/>
                <a:cs typeface="Verdana"/>
              </a:rPr>
              <a:t>c</a:t>
            </a:r>
            <a:r>
              <a:rPr sz="2450" spc="80" dirty="0">
                <a:latin typeface="Verdana"/>
                <a:cs typeface="Verdana"/>
              </a:rPr>
              <a:t>king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algo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ithm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whi</a:t>
            </a:r>
            <a:r>
              <a:rPr sz="2450" spc="70" dirty="0">
                <a:latin typeface="Verdana"/>
                <a:cs typeface="Verdana"/>
              </a:rPr>
              <a:t>c</a:t>
            </a:r>
            <a:r>
              <a:rPr sz="2450" spc="120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ecu</a:t>
            </a:r>
            <a:r>
              <a:rPr sz="2450" spc="35" dirty="0">
                <a:latin typeface="Verdana"/>
                <a:cs typeface="Verdana"/>
              </a:rPr>
              <a:t>r</a:t>
            </a:r>
            <a:r>
              <a:rPr sz="2450" spc="-55" dirty="0">
                <a:latin typeface="Verdana"/>
                <a:cs typeface="Verdana"/>
              </a:rPr>
              <a:t>si</a:t>
            </a:r>
            <a:r>
              <a:rPr sz="2450" spc="-120" dirty="0">
                <a:latin typeface="Verdana"/>
                <a:cs typeface="Verdana"/>
              </a:rPr>
              <a:t>v</a:t>
            </a:r>
            <a:r>
              <a:rPr sz="2450" spc="-25" dirty="0">
                <a:latin typeface="Verdana"/>
                <a:cs typeface="Verdana"/>
              </a:rPr>
              <a:t>ely  </a:t>
            </a:r>
            <a:r>
              <a:rPr sz="2450" spc="15" dirty="0">
                <a:latin typeface="Verdana"/>
                <a:cs typeface="Verdana"/>
              </a:rPr>
              <a:t>a</a:t>
            </a:r>
            <a:r>
              <a:rPr sz="2450" spc="-2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80" dirty="0">
                <a:latin typeface="Verdana"/>
                <a:cs typeface="Verdana"/>
              </a:rPr>
              <a:t>empts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pla</a:t>
            </a:r>
            <a:r>
              <a:rPr sz="2450" spc="35" dirty="0">
                <a:latin typeface="Verdana"/>
                <a:cs typeface="Verdana"/>
              </a:rPr>
              <a:t>ce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queens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hessb</a:t>
            </a:r>
            <a:r>
              <a:rPr sz="2450" spc="30" dirty="0">
                <a:latin typeface="Verdana"/>
                <a:cs typeface="Verdana"/>
              </a:rPr>
              <a:t>o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95" dirty="0">
                <a:latin typeface="Verdana"/>
                <a:cs typeface="Verdana"/>
              </a:rPr>
              <a:t>d,  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kt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5" dirty="0">
                <a:latin typeface="Verdana"/>
                <a:cs typeface="Verdana"/>
              </a:rPr>
              <a:t>c</a:t>
            </a:r>
            <a:r>
              <a:rPr sz="2450" spc="80" dirty="0">
                <a:latin typeface="Verdana"/>
                <a:cs typeface="Verdana"/>
              </a:rPr>
              <a:t>king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when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solution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not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15" dirty="0">
                <a:latin typeface="Verdana"/>
                <a:cs typeface="Verdana"/>
              </a:rPr>
              <a:t>ound.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This  </a:t>
            </a:r>
            <a:r>
              <a:rPr sz="2450" spc="20" dirty="0">
                <a:latin typeface="Verdana"/>
                <a:cs typeface="Verdana"/>
              </a:rPr>
              <a:t>slide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discusses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implementation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  </a:t>
            </a:r>
            <a:r>
              <a:rPr sz="2450" spc="140" dirty="0">
                <a:latin typeface="Verdana"/>
                <a:cs typeface="Verdana"/>
              </a:rPr>
              <a:t>b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kt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a</a:t>
            </a:r>
            <a:r>
              <a:rPr sz="2450" spc="25" dirty="0">
                <a:latin typeface="Verdana"/>
                <a:cs typeface="Verdana"/>
              </a:rPr>
              <a:t>c</a:t>
            </a:r>
            <a:r>
              <a:rPr sz="2450" spc="80" dirty="0">
                <a:latin typeface="Verdana"/>
                <a:cs typeface="Verdana"/>
              </a:rPr>
              <a:t>king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algo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ithm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J</a:t>
            </a:r>
            <a:r>
              <a:rPr sz="2450" spc="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80" dirty="0">
                <a:latin typeface="Verdana"/>
                <a:cs typeface="Verdana"/>
              </a:rPr>
              <a:t>S</a:t>
            </a:r>
            <a:r>
              <a:rPr sz="2450" spc="95" dirty="0">
                <a:latin typeface="Verdana"/>
                <a:cs typeface="Verdana"/>
              </a:rPr>
              <a:t>wing  </a:t>
            </a:r>
            <a:r>
              <a:rPr sz="2450" spc="-5" dirty="0">
                <a:latin typeface="Verdana"/>
                <a:cs typeface="Verdana"/>
              </a:rPr>
              <a:t>solution.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447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925"/>
              </a:spcBef>
            </a:pPr>
            <a:r>
              <a:rPr sz="5600" spc="180" dirty="0">
                <a:solidFill>
                  <a:srgbClr val="FFFFFF"/>
                </a:solidFill>
                <a:latin typeface="Times New Roman"/>
                <a:cs typeface="Times New Roman"/>
              </a:rPr>
              <a:t>Visualizing</a:t>
            </a:r>
            <a:r>
              <a:rPr sz="56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254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5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600" spc="270" dirty="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endParaRPr sz="5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9021" y="3896829"/>
            <a:ext cx="3444367" cy="2477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29546" y="3316961"/>
            <a:ext cx="7506970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 indent="-635" algn="ctr">
              <a:lnSpc>
                <a:spcPct val="117900"/>
              </a:lnSpc>
              <a:spcBef>
                <a:spcPts val="75"/>
              </a:spcBef>
            </a:pPr>
            <a:r>
              <a:rPr sz="2450" spc="20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J</a:t>
            </a:r>
            <a:r>
              <a:rPr sz="2450" spc="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80" dirty="0">
                <a:latin typeface="Verdana"/>
                <a:cs typeface="Verdana"/>
              </a:rPr>
              <a:t>S</a:t>
            </a:r>
            <a:r>
              <a:rPr sz="2450" spc="70" dirty="0">
                <a:latin typeface="Verdana"/>
                <a:cs typeface="Verdana"/>
              </a:rPr>
              <a:t>wing-b</a:t>
            </a:r>
            <a:r>
              <a:rPr sz="2450" spc="25" dirty="0">
                <a:latin typeface="Verdana"/>
                <a:cs typeface="Verdana"/>
              </a:rPr>
              <a:t>ased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solution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all</a:t>
            </a:r>
            <a:r>
              <a:rPr sz="2450" spc="-30" dirty="0">
                <a:latin typeface="Verdana"/>
                <a:cs typeface="Verdana"/>
              </a:rPr>
              <a:t>o</a:t>
            </a:r>
            <a:r>
              <a:rPr sz="2450" spc="155" dirty="0">
                <a:latin typeface="Verdana"/>
                <a:cs typeface="Verdana"/>
              </a:rPr>
              <a:t>w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use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45" dirty="0">
                <a:latin typeface="Verdana"/>
                <a:cs typeface="Verdana"/>
              </a:rPr>
              <a:t>o  </a:t>
            </a:r>
            <a:r>
              <a:rPr sz="2450" spc="-15" dirty="0">
                <a:latin typeface="Verdana"/>
                <a:cs typeface="Verdana"/>
              </a:rPr>
              <a:t>visualize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solutions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N-Queen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problem.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This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slide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sh</a:t>
            </a:r>
            <a:r>
              <a:rPr sz="2450" dirty="0">
                <a:latin typeface="Verdana"/>
                <a:cs typeface="Verdana"/>
              </a:rPr>
              <a:t>o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dirty="0">
                <a:latin typeface="Verdana"/>
                <a:cs typeface="Verdana"/>
              </a:rPr>
              <a:t>cases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in</a:t>
            </a:r>
            <a:r>
              <a:rPr sz="2450" spc="-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55" dirty="0">
                <a:latin typeface="Verdana"/>
                <a:cs typeface="Verdana"/>
              </a:rPr>
              <a:t>ac</a:t>
            </a:r>
            <a:r>
              <a:rPr sz="2450" spc="-20" dirty="0">
                <a:latin typeface="Verdana"/>
                <a:cs typeface="Verdana"/>
              </a:rPr>
              <a:t>ti</a:t>
            </a:r>
            <a:r>
              <a:rPr sz="2450" spc="-8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20" dirty="0">
                <a:latin typeface="Verdana"/>
                <a:cs typeface="Verdana"/>
              </a:rPr>
              <a:t>atu</a:t>
            </a:r>
            <a:r>
              <a:rPr sz="2450" spc="-20" dirty="0">
                <a:latin typeface="Verdana"/>
                <a:cs typeface="Verdana"/>
              </a:rPr>
              <a:t>res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of 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15" dirty="0">
                <a:latin typeface="Verdana"/>
                <a:cs typeface="Verdana"/>
              </a:rPr>
              <a:t>application, </a:t>
            </a:r>
            <a:r>
              <a:rPr sz="2450" spc="65" dirty="0">
                <a:latin typeface="Verdana"/>
                <a:cs typeface="Verdana"/>
              </a:rPr>
              <a:t>such </a:t>
            </a:r>
            <a:r>
              <a:rPr sz="2450" spc="-40" dirty="0">
                <a:latin typeface="Verdana"/>
                <a:cs typeface="Verdana"/>
              </a:rPr>
              <a:t>as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dirty="0">
                <a:latin typeface="Verdana"/>
                <a:cs typeface="Verdana"/>
              </a:rPr>
              <a:t>ability </a:t>
            </a:r>
            <a:r>
              <a:rPr sz="2450" spc="25" dirty="0">
                <a:latin typeface="Verdana"/>
                <a:cs typeface="Verdana"/>
              </a:rPr>
              <a:t>to step </a:t>
            </a:r>
            <a:r>
              <a:rPr sz="2450" spc="3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th</a:t>
            </a:r>
            <a:r>
              <a:rPr sz="2450" spc="-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ough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solution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displ</a:t>
            </a:r>
            <a:r>
              <a:rPr sz="2450" spc="15" dirty="0">
                <a:latin typeface="Verdana"/>
                <a:cs typeface="Verdana"/>
              </a:rPr>
              <a:t>a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possible  </a:t>
            </a:r>
            <a:r>
              <a:rPr sz="2450" spc="-15" dirty="0">
                <a:latin typeface="Verdana"/>
                <a:cs typeface="Verdana"/>
              </a:rPr>
              <a:t>solutions.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5044BB41-04E8-E25A-5BA8-C95E9F13E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62"/>
            <a:ext cx="7169150" cy="102638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9" y="1929117"/>
            <a:ext cx="63404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75" dirty="0">
                <a:latin typeface="Times New Roman"/>
                <a:cs typeface="Times New Roman"/>
              </a:rPr>
              <a:t>Optimizing</a:t>
            </a:r>
            <a:r>
              <a:rPr sz="4500" spc="-155" dirty="0">
                <a:latin typeface="Times New Roman"/>
                <a:cs typeface="Times New Roman"/>
              </a:rPr>
              <a:t> </a:t>
            </a:r>
            <a:r>
              <a:rPr sz="4500" spc="195" dirty="0">
                <a:latin typeface="Times New Roman"/>
                <a:cs typeface="Times New Roman"/>
              </a:rPr>
              <a:t>the</a:t>
            </a:r>
            <a:r>
              <a:rPr sz="4500" spc="-100" dirty="0">
                <a:latin typeface="Times New Roman"/>
                <a:cs typeface="Times New Roman"/>
              </a:rPr>
              <a:t> </a:t>
            </a:r>
            <a:r>
              <a:rPr sz="4500" spc="190" dirty="0">
                <a:latin typeface="Times New Roman"/>
                <a:cs typeface="Times New Roman"/>
              </a:rPr>
              <a:t>Solution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7989" y="3317036"/>
            <a:ext cx="1977605" cy="3072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1368" y="3755187"/>
            <a:ext cx="1760994" cy="3072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6507" y="5079162"/>
            <a:ext cx="2852623" cy="3072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04929" y="5079162"/>
            <a:ext cx="1225969" cy="308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1368" y="5517312"/>
            <a:ext cx="1760994" cy="3072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33296" y="3175317"/>
            <a:ext cx="6281420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sz="2450" spc="20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slide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discusses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50" dirty="0">
                <a:latin typeface="Verdana"/>
                <a:cs typeface="Verdana"/>
              </a:rPr>
              <a:t>r</a:t>
            </a:r>
            <a:r>
              <a:rPr sz="2450" spc="25" dirty="0">
                <a:latin typeface="Verdana"/>
                <a:cs typeface="Verdana"/>
              </a:rPr>
              <a:t>ious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optimization 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80" dirty="0">
                <a:latin typeface="Verdana"/>
                <a:cs typeface="Verdana"/>
              </a:rPr>
              <a:t>e</a:t>
            </a:r>
            <a:r>
              <a:rPr sz="2450" spc="50" dirty="0">
                <a:latin typeface="Verdana"/>
                <a:cs typeface="Verdana"/>
              </a:rPr>
              <a:t>c</a:t>
            </a:r>
            <a:r>
              <a:rPr sz="2450" spc="65" dirty="0">
                <a:latin typeface="Verdana"/>
                <a:cs typeface="Verdana"/>
              </a:rPr>
              <a:t>hniques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that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be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applied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  </a:t>
            </a:r>
            <a:r>
              <a:rPr sz="2450" spc="45" dirty="0">
                <a:latin typeface="Verdana"/>
                <a:cs typeface="Verdana"/>
              </a:rPr>
              <a:t>J</a:t>
            </a:r>
            <a:r>
              <a:rPr sz="2450" spc="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80" dirty="0">
                <a:latin typeface="Verdana"/>
                <a:cs typeface="Verdana"/>
              </a:rPr>
              <a:t>S</a:t>
            </a:r>
            <a:r>
              <a:rPr sz="2450" spc="70" dirty="0">
                <a:latin typeface="Verdana"/>
                <a:cs typeface="Verdana"/>
              </a:rPr>
              <a:t>wing-b</a:t>
            </a:r>
            <a:r>
              <a:rPr sz="2450" spc="25" dirty="0">
                <a:latin typeface="Verdana"/>
                <a:cs typeface="Verdana"/>
              </a:rPr>
              <a:t>ased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solution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imp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5" dirty="0">
                <a:latin typeface="Verdana"/>
                <a:cs typeface="Verdana"/>
              </a:rPr>
              <a:t>its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per</a:t>
            </a:r>
            <a:r>
              <a:rPr sz="2450" spc="-10" dirty="0">
                <a:latin typeface="Verdana"/>
                <a:cs typeface="Verdana"/>
              </a:rPr>
              <a:t>f</a:t>
            </a:r>
            <a:r>
              <a:rPr sz="2450" spc="5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man</a:t>
            </a:r>
            <a:r>
              <a:rPr sz="2450" spc="6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efﬁ</a:t>
            </a:r>
            <a:r>
              <a:rPr sz="2450" spc="5" dirty="0">
                <a:latin typeface="Verdana"/>
                <a:cs typeface="Verdana"/>
              </a:rPr>
              <a:t>c</a:t>
            </a:r>
            <a:r>
              <a:rPr sz="2450" spc="65" dirty="0">
                <a:latin typeface="Verdana"/>
                <a:cs typeface="Verdana"/>
              </a:rPr>
              <a:t>ien</a:t>
            </a:r>
            <a:r>
              <a:rPr sz="2450" spc="45" dirty="0">
                <a:latin typeface="Verdana"/>
                <a:cs typeface="Verdana"/>
              </a:rPr>
              <a:t>c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su</a:t>
            </a:r>
            <a:r>
              <a:rPr sz="2450" spc="30" dirty="0">
                <a:latin typeface="Verdana"/>
                <a:cs typeface="Verdana"/>
              </a:rPr>
              <a:t>c</a:t>
            </a:r>
            <a:r>
              <a:rPr sz="2450" spc="120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as  </a:t>
            </a:r>
            <a:r>
              <a:rPr sz="2450" spc="65" dirty="0">
                <a:latin typeface="Verdana"/>
                <a:cs typeface="Verdana"/>
              </a:rPr>
              <a:t>using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bi</a:t>
            </a:r>
            <a:r>
              <a:rPr sz="2450" spc="30" dirty="0">
                <a:latin typeface="Verdana"/>
                <a:cs typeface="Verdana"/>
              </a:rPr>
              <a:t>twise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ope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ations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or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pruning  </a:t>
            </a:r>
            <a:r>
              <a:rPr sz="2450" spc="20" dirty="0">
                <a:latin typeface="Verdana"/>
                <a:cs typeface="Verdana"/>
              </a:rPr>
              <a:t>techniques.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780070" y="2799067"/>
            <a:ext cx="273050" cy="266700"/>
            <a:chOff x="1780070" y="2799067"/>
            <a:chExt cx="273050" cy="266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0070" y="2799067"/>
              <a:ext cx="273050" cy="266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0070" y="2799067"/>
              <a:ext cx="273050" cy="2667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260"/>
              </a:spcBef>
              <a:tabLst>
                <a:tab pos="614045" algn="l"/>
              </a:tabLst>
            </a:pPr>
            <a:r>
              <a:rPr spc="30" dirty="0"/>
              <a:t>Applications</a:t>
            </a:r>
            <a:r>
              <a:rPr spc="-280" dirty="0"/>
              <a:t> </a:t>
            </a:r>
            <a:r>
              <a:rPr spc="25" dirty="0"/>
              <a:t>and  </a:t>
            </a:r>
            <a:r>
              <a:rPr spc="-135" dirty="0">
                <a:latin typeface="Times New Roman"/>
                <a:cs typeface="Times New Roman"/>
              </a:rPr>
              <a:t>E	</a:t>
            </a:r>
            <a:r>
              <a:rPr spc="215" dirty="0">
                <a:latin typeface="Times New Roman"/>
                <a:cs typeface="Times New Roman"/>
              </a:rPr>
              <a:t>tensions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9155" y="3383648"/>
            <a:ext cx="1602867" cy="1811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268" y="3755187"/>
            <a:ext cx="1904365" cy="3072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61120" y="4193337"/>
            <a:ext cx="3859453" cy="308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52295" y="4641012"/>
            <a:ext cx="1727034" cy="308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54500" y="4641012"/>
            <a:ext cx="2116620" cy="308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33296" y="3175317"/>
            <a:ext cx="6330315" cy="3101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80"/>
              </a:spcBef>
            </a:pPr>
            <a:r>
              <a:rPr sz="2450" spc="20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N</a:t>
            </a:r>
            <a:r>
              <a:rPr sz="2450" spc="15" dirty="0">
                <a:latin typeface="Verdana"/>
                <a:cs typeface="Verdana"/>
              </a:rPr>
              <a:t>-</a:t>
            </a:r>
            <a:r>
              <a:rPr sz="2450" spc="90" dirty="0">
                <a:latin typeface="Verdana"/>
                <a:cs typeface="Verdana"/>
              </a:rPr>
              <a:t>Queen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oblem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has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nume</a:t>
            </a:r>
            <a:r>
              <a:rPr sz="2450" spc="25" dirty="0">
                <a:latin typeface="Verdana"/>
                <a:cs typeface="Verdana"/>
              </a:rPr>
              <a:t>r</a:t>
            </a:r>
            <a:r>
              <a:rPr sz="2450" spc="30" dirty="0">
                <a:latin typeface="Verdana"/>
                <a:cs typeface="Verdana"/>
              </a:rPr>
              <a:t>ous  </a:t>
            </a:r>
            <a:r>
              <a:rPr sz="2450" spc="40" dirty="0">
                <a:latin typeface="Verdana"/>
                <a:cs typeface="Verdana"/>
              </a:rPr>
              <a:t>applications </a:t>
            </a:r>
            <a:r>
              <a:rPr sz="2450" spc="55" dirty="0">
                <a:latin typeface="Verdana"/>
                <a:cs typeface="Verdana"/>
              </a:rPr>
              <a:t>in </a:t>
            </a:r>
            <a:r>
              <a:rPr sz="2450" spc="75" dirty="0">
                <a:latin typeface="Verdana"/>
                <a:cs typeface="Verdana"/>
              </a:rPr>
              <a:t>computer </a:t>
            </a:r>
            <a:r>
              <a:rPr sz="2450" spc="-10" dirty="0">
                <a:latin typeface="Verdana"/>
                <a:cs typeface="Verdana"/>
              </a:rPr>
              <a:t>science, </a:t>
            </a:r>
            <a:r>
              <a:rPr sz="2450" spc="65" dirty="0">
                <a:latin typeface="Verdana"/>
                <a:cs typeface="Verdana"/>
              </a:rPr>
              <a:t>such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as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onst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aint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</a:t>
            </a:r>
            <a:r>
              <a:rPr sz="2450" spc="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og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125" dirty="0">
                <a:latin typeface="Verdana"/>
                <a:cs typeface="Verdana"/>
              </a:rPr>
              <a:t>amming</a:t>
            </a:r>
            <a:r>
              <a:rPr sz="2450" spc="-360" dirty="0">
                <a:latin typeface="Verdana"/>
                <a:cs typeface="Verdana"/>
              </a:rPr>
              <a:t>,  </a:t>
            </a:r>
            <a:r>
              <a:rPr sz="2450" spc="20" dirty="0">
                <a:latin typeface="Verdana"/>
                <a:cs typeface="Verdana"/>
              </a:rPr>
              <a:t>s</a:t>
            </a:r>
            <a:r>
              <a:rPr sz="2450" dirty="0">
                <a:latin typeface="Verdana"/>
                <a:cs typeface="Verdana"/>
              </a:rPr>
              <a:t>c</a:t>
            </a:r>
            <a:r>
              <a:rPr sz="2450" spc="85" dirty="0">
                <a:latin typeface="Verdana"/>
                <a:cs typeface="Verdana"/>
              </a:rPr>
              <a:t>heduling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r</a:t>
            </a:r>
            <a:r>
              <a:rPr sz="2450" spc="30" dirty="0">
                <a:latin typeface="Verdana"/>
                <a:cs typeface="Verdana"/>
              </a:rPr>
              <a:t>yp</a:t>
            </a:r>
            <a:r>
              <a:rPr sz="2450" spc="-30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og</a:t>
            </a:r>
            <a:r>
              <a:rPr sz="2450" spc="-175" dirty="0">
                <a:latin typeface="Verdana"/>
                <a:cs typeface="Verdana"/>
              </a:rPr>
              <a:t>r</a:t>
            </a:r>
            <a:r>
              <a:rPr sz="2450" spc="85" dirty="0">
                <a:latin typeface="Verdana"/>
                <a:cs typeface="Verdana"/>
              </a:rPr>
              <a:t>ap</a:t>
            </a:r>
            <a:r>
              <a:rPr sz="2450" spc="60" dirty="0">
                <a:latin typeface="Verdana"/>
                <a:cs typeface="Verdana"/>
              </a:rPr>
              <a:t>h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This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slide  </a:t>
            </a:r>
            <a:r>
              <a:rPr sz="2450" spc="-10" dirty="0">
                <a:latin typeface="Verdana"/>
                <a:cs typeface="Verdana"/>
              </a:rPr>
              <a:t>explores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some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these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applications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discusses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po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25" dirty="0">
                <a:latin typeface="Verdana"/>
                <a:cs typeface="Verdana"/>
              </a:rPr>
              <a:t>ential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x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25" dirty="0">
                <a:latin typeface="Verdana"/>
                <a:cs typeface="Verdana"/>
              </a:rPr>
              <a:t>ensions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  </a:t>
            </a:r>
            <a:r>
              <a:rPr sz="2450" spc="45" dirty="0">
                <a:latin typeface="Verdana"/>
                <a:cs typeface="Verdana"/>
              </a:rPr>
              <a:t>J</a:t>
            </a:r>
            <a:r>
              <a:rPr sz="2450" spc="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80" dirty="0">
                <a:latin typeface="Verdana"/>
                <a:cs typeface="Verdana"/>
              </a:rPr>
              <a:t>S</a:t>
            </a:r>
            <a:r>
              <a:rPr sz="2450" spc="70" dirty="0">
                <a:latin typeface="Verdana"/>
                <a:cs typeface="Verdana"/>
              </a:rPr>
              <a:t>wing-b</a:t>
            </a:r>
            <a:r>
              <a:rPr sz="2450" spc="25" dirty="0">
                <a:latin typeface="Verdana"/>
                <a:cs typeface="Verdana"/>
              </a:rPr>
              <a:t>ased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solution.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5" name="Picture 1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2EA3B09-608B-3824-CC42-2756A31F6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0" y="1929117"/>
            <a:ext cx="9279467" cy="521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412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Avenir Next LT Pro</vt:lpstr>
      <vt:lpstr>AvenirNext LT Pro Medium</vt:lpstr>
      <vt:lpstr>Calibri</vt:lpstr>
      <vt:lpstr>Cambria</vt:lpstr>
      <vt:lpstr>Posterama</vt:lpstr>
      <vt:lpstr>Times New Roman</vt:lpstr>
      <vt:lpstr>Trebuchet MS</vt:lpstr>
      <vt:lpstr>Verdana</vt:lpstr>
      <vt:lpstr>Office Theme</vt:lpstr>
      <vt:lpstr>ExploreVTI</vt:lpstr>
      <vt:lpstr>PowerPoint Presentation</vt:lpstr>
      <vt:lpstr>PowerPoint Presentation</vt:lpstr>
      <vt:lpstr>Visualizing the N-Queen  Problem The N-Queen problem is a classic  algorithmic challenge that involves  placing N queens on an N x N  chessboard such that no two queens  attack each other. This slide  introduces the problem and its  signiﬁcance in computer science.</vt:lpstr>
      <vt:lpstr>Understanding the Problem</vt:lpstr>
      <vt:lpstr>Implementing a Java Swing  Solution This slide explores a Java Swing-based  approach to visualizing the solutions  to the N-Queen problem. Java Swing  is a powerful GUI toolkit that allows for  the creation of interactive and visually  appealing applications.</vt:lpstr>
      <vt:lpstr>Backtracking Algorithm</vt:lpstr>
      <vt:lpstr>Visualizing the Solutions</vt:lpstr>
      <vt:lpstr>Optimizing the Solution</vt:lpstr>
      <vt:lpstr>Applications and  E tensions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Deepanshu Singh</cp:lastModifiedBy>
  <cp:revision>2</cp:revision>
  <dcterms:created xsi:type="dcterms:W3CDTF">2024-07-12T04:28:52Z</dcterms:created>
  <dcterms:modified xsi:type="dcterms:W3CDTF">2024-07-11T23:19:01Z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2024-07-12T00:00:00Z</vt:filetime>
  </property>
</Properties>
</file>