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6" r:id="rId4"/>
    <p:sldId id="267" r:id="rId5"/>
    <p:sldId id="260" r:id="rId6"/>
    <p:sldId id="268" r:id="rId7"/>
    <p:sldId id="265" r:id="rId8"/>
    <p:sldId id="257" r:id="rId9"/>
    <p:sldId id="269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FD82DE-10B1-4B95-AABC-2642B277B99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0023D48-16FF-4541-96C5-29BDB723E609}">
      <dgm:prSet/>
      <dgm:spPr/>
      <dgm:t>
        <a:bodyPr/>
        <a:lstStyle/>
        <a:p>
          <a:r>
            <a:rPr lang="en-US"/>
            <a:t>For distance less than 3 km, orders executed completely by delivery executive</a:t>
          </a:r>
        </a:p>
      </dgm:t>
    </dgm:pt>
    <dgm:pt modelId="{FCEF80A6-EC9F-430C-8E1B-650FF291EB39}" type="parTrans" cxnId="{60100E73-8FA7-4E95-9AA2-4C5407EFB28E}">
      <dgm:prSet/>
      <dgm:spPr/>
      <dgm:t>
        <a:bodyPr/>
        <a:lstStyle/>
        <a:p>
          <a:endParaRPr lang="en-US"/>
        </a:p>
      </dgm:t>
    </dgm:pt>
    <dgm:pt modelId="{BAAD617A-0ACE-4C34-829C-8D7B8060685E}" type="sibTrans" cxnId="{60100E73-8FA7-4E95-9AA2-4C5407EFB28E}">
      <dgm:prSet/>
      <dgm:spPr/>
      <dgm:t>
        <a:bodyPr/>
        <a:lstStyle/>
        <a:p>
          <a:endParaRPr lang="en-US"/>
        </a:p>
      </dgm:t>
    </dgm:pt>
    <dgm:pt modelId="{3CDBF43E-0CAA-4C94-A65C-A10FFCC7C683}">
      <dgm:prSet/>
      <dgm:spPr/>
      <dgm:t>
        <a:bodyPr/>
        <a:lstStyle/>
        <a:p>
          <a:r>
            <a:rPr lang="en-US"/>
            <a:t>For distance greater than 4 km, orders executed by delivery executive 1, drone, and delivery executive 2.</a:t>
          </a:r>
        </a:p>
      </dgm:t>
    </dgm:pt>
    <dgm:pt modelId="{0BDDE065-2AAD-467A-84AA-FB64C2FA086E}" type="parTrans" cxnId="{0CCFA247-B9AD-46FF-ACDD-55A567B4423A}">
      <dgm:prSet/>
      <dgm:spPr/>
      <dgm:t>
        <a:bodyPr/>
        <a:lstStyle/>
        <a:p>
          <a:endParaRPr lang="en-US"/>
        </a:p>
      </dgm:t>
    </dgm:pt>
    <dgm:pt modelId="{5E732FD7-FD1F-4676-8DB0-7F2B91B56BC4}" type="sibTrans" cxnId="{0CCFA247-B9AD-46FF-ACDD-55A567B4423A}">
      <dgm:prSet/>
      <dgm:spPr/>
      <dgm:t>
        <a:bodyPr/>
        <a:lstStyle/>
        <a:p>
          <a:endParaRPr lang="en-US"/>
        </a:p>
      </dgm:t>
    </dgm:pt>
    <dgm:pt modelId="{498B7CDD-99E4-4461-AA13-9AF7A2A490F4}">
      <dgm:prSet/>
      <dgm:spPr/>
      <dgm:t>
        <a:bodyPr/>
        <a:lstStyle/>
        <a:p>
          <a:r>
            <a:rPr lang="en-US"/>
            <a:t>For distance between 3 and 4 km, either of the above two delivery model could be opted depending upon the optimized route and delivery time.</a:t>
          </a:r>
        </a:p>
      </dgm:t>
    </dgm:pt>
    <dgm:pt modelId="{88F93353-9EBD-4051-AC85-598995FA12E9}" type="parTrans" cxnId="{FE0329C4-F54C-435D-A309-92996B97A6A6}">
      <dgm:prSet/>
      <dgm:spPr/>
      <dgm:t>
        <a:bodyPr/>
        <a:lstStyle/>
        <a:p>
          <a:endParaRPr lang="en-US"/>
        </a:p>
      </dgm:t>
    </dgm:pt>
    <dgm:pt modelId="{6B3EF9AB-604D-41A4-BAB8-29ADACECF79E}" type="sibTrans" cxnId="{FE0329C4-F54C-435D-A309-92996B97A6A6}">
      <dgm:prSet/>
      <dgm:spPr/>
      <dgm:t>
        <a:bodyPr/>
        <a:lstStyle/>
        <a:p>
          <a:endParaRPr lang="en-US"/>
        </a:p>
      </dgm:t>
    </dgm:pt>
    <dgm:pt modelId="{BCED8627-057B-4BBD-A39A-E3EF816DEE5D}">
      <dgm:prSet/>
      <dgm:spPr/>
      <dgm:t>
        <a:bodyPr/>
        <a:lstStyle/>
        <a:p>
          <a:r>
            <a:rPr lang="en-US"/>
            <a:t>In the current scenario, we are assuming delivery of orders greater than 3 km to be executed by hybrid drone delivery model.</a:t>
          </a:r>
        </a:p>
      </dgm:t>
    </dgm:pt>
    <dgm:pt modelId="{2EAF2522-7F02-4F26-8AB0-F9111BB355F2}" type="parTrans" cxnId="{47BD7769-09BE-4CCC-83D8-EC16F2CB2BF6}">
      <dgm:prSet/>
      <dgm:spPr/>
      <dgm:t>
        <a:bodyPr/>
        <a:lstStyle/>
        <a:p>
          <a:endParaRPr lang="en-US"/>
        </a:p>
      </dgm:t>
    </dgm:pt>
    <dgm:pt modelId="{1D151DC1-85CC-4D24-9856-1E50D8971E43}" type="sibTrans" cxnId="{47BD7769-09BE-4CCC-83D8-EC16F2CB2BF6}">
      <dgm:prSet/>
      <dgm:spPr/>
      <dgm:t>
        <a:bodyPr/>
        <a:lstStyle/>
        <a:p>
          <a:endParaRPr lang="en-US"/>
        </a:p>
      </dgm:t>
    </dgm:pt>
    <dgm:pt modelId="{4FAF4D4E-5AF4-4DA5-8E14-CBFC2E4587E2}" type="pres">
      <dgm:prSet presAssocID="{7BFD82DE-10B1-4B95-AABC-2642B277B99C}" presName="outerComposite" presStyleCnt="0">
        <dgm:presLayoutVars>
          <dgm:chMax val="5"/>
          <dgm:dir/>
          <dgm:resizeHandles val="exact"/>
        </dgm:presLayoutVars>
      </dgm:prSet>
      <dgm:spPr/>
    </dgm:pt>
    <dgm:pt modelId="{B46A7158-C393-473E-B54D-D8A7BFF5D0F5}" type="pres">
      <dgm:prSet presAssocID="{7BFD82DE-10B1-4B95-AABC-2642B277B99C}" presName="dummyMaxCanvas" presStyleCnt="0">
        <dgm:presLayoutVars/>
      </dgm:prSet>
      <dgm:spPr/>
    </dgm:pt>
    <dgm:pt modelId="{FF8B6FDE-0DEC-4362-BA47-37612F6578D8}" type="pres">
      <dgm:prSet presAssocID="{7BFD82DE-10B1-4B95-AABC-2642B277B99C}" presName="FourNodes_1" presStyleLbl="node1" presStyleIdx="0" presStyleCnt="4">
        <dgm:presLayoutVars>
          <dgm:bulletEnabled val="1"/>
        </dgm:presLayoutVars>
      </dgm:prSet>
      <dgm:spPr/>
    </dgm:pt>
    <dgm:pt modelId="{68F47E3C-7BC6-4E41-9BE5-7EA1CEEBA941}" type="pres">
      <dgm:prSet presAssocID="{7BFD82DE-10B1-4B95-AABC-2642B277B99C}" presName="FourNodes_2" presStyleLbl="node1" presStyleIdx="1" presStyleCnt="4">
        <dgm:presLayoutVars>
          <dgm:bulletEnabled val="1"/>
        </dgm:presLayoutVars>
      </dgm:prSet>
      <dgm:spPr/>
    </dgm:pt>
    <dgm:pt modelId="{4CA86355-B4F2-4402-80B3-115A7D16DED5}" type="pres">
      <dgm:prSet presAssocID="{7BFD82DE-10B1-4B95-AABC-2642B277B99C}" presName="FourNodes_3" presStyleLbl="node1" presStyleIdx="2" presStyleCnt="4">
        <dgm:presLayoutVars>
          <dgm:bulletEnabled val="1"/>
        </dgm:presLayoutVars>
      </dgm:prSet>
      <dgm:spPr/>
    </dgm:pt>
    <dgm:pt modelId="{290EA7B7-5B46-4672-8105-B948658F0418}" type="pres">
      <dgm:prSet presAssocID="{7BFD82DE-10B1-4B95-AABC-2642B277B99C}" presName="FourNodes_4" presStyleLbl="node1" presStyleIdx="3" presStyleCnt="4">
        <dgm:presLayoutVars>
          <dgm:bulletEnabled val="1"/>
        </dgm:presLayoutVars>
      </dgm:prSet>
      <dgm:spPr/>
    </dgm:pt>
    <dgm:pt modelId="{82BB0A53-8B11-473D-95B8-32BBE55CDF54}" type="pres">
      <dgm:prSet presAssocID="{7BFD82DE-10B1-4B95-AABC-2642B277B99C}" presName="FourConn_1-2" presStyleLbl="fgAccFollowNode1" presStyleIdx="0" presStyleCnt="3">
        <dgm:presLayoutVars>
          <dgm:bulletEnabled val="1"/>
        </dgm:presLayoutVars>
      </dgm:prSet>
      <dgm:spPr/>
    </dgm:pt>
    <dgm:pt modelId="{CD4CD825-EEB1-4D27-86D1-C1AA3E2BF537}" type="pres">
      <dgm:prSet presAssocID="{7BFD82DE-10B1-4B95-AABC-2642B277B99C}" presName="FourConn_2-3" presStyleLbl="fgAccFollowNode1" presStyleIdx="1" presStyleCnt="3">
        <dgm:presLayoutVars>
          <dgm:bulletEnabled val="1"/>
        </dgm:presLayoutVars>
      </dgm:prSet>
      <dgm:spPr/>
    </dgm:pt>
    <dgm:pt modelId="{F246AD84-36F3-4B78-BBAE-4161F3F4DCD8}" type="pres">
      <dgm:prSet presAssocID="{7BFD82DE-10B1-4B95-AABC-2642B277B99C}" presName="FourConn_3-4" presStyleLbl="fgAccFollowNode1" presStyleIdx="2" presStyleCnt="3">
        <dgm:presLayoutVars>
          <dgm:bulletEnabled val="1"/>
        </dgm:presLayoutVars>
      </dgm:prSet>
      <dgm:spPr/>
    </dgm:pt>
    <dgm:pt modelId="{176A9C0F-0087-432C-9A06-F41929320266}" type="pres">
      <dgm:prSet presAssocID="{7BFD82DE-10B1-4B95-AABC-2642B277B99C}" presName="FourNodes_1_text" presStyleLbl="node1" presStyleIdx="3" presStyleCnt="4">
        <dgm:presLayoutVars>
          <dgm:bulletEnabled val="1"/>
        </dgm:presLayoutVars>
      </dgm:prSet>
      <dgm:spPr/>
    </dgm:pt>
    <dgm:pt modelId="{614615A7-FF7B-428A-AE39-139429D883DD}" type="pres">
      <dgm:prSet presAssocID="{7BFD82DE-10B1-4B95-AABC-2642B277B99C}" presName="FourNodes_2_text" presStyleLbl="node1" presStyleIdx="3" presStyleCnt="4">
        <dgm:presLayoutVars>
          <dgm:bulletEnabled val="1"/>
        </dgm:presLayoutVars>
      </dgm:prSet>
      <dgm:spPr/>
    </dgm:pt>
    <dgm:pt modelId="{34D74161-EAF1-46B1-819A-40411E092BEC}" type="pres">
      <dgm:prSet presAssocID="{7BFD82DE-10B1-4B95-AABC-2642B277B99C}" presName="FourNodes_3_text" presStyleLbl="node1" presStyleIdx="3" presStyleCnt="4">
        <dgm:presLayoutVars>
          <dgm:bulletEnabled val="1"/>
        </dgm:presLayoutVars>
      </dgm:prSet>
      <dgm:spPr/>
    </dgm:pt>
    <dgm:pt modelId="{7FDC9BFE-E51F-4480-828C-DB38937CD3B8}" type="pres">
      <dgm:prSet presAssocID="{7BFD82DE-10B1-4B95-AABC-2642B277B99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0B9710E-D2F3-4F35-824F-C7441BA0D2DF}" type="presOf" srcId="{498B7CDD-99E4-4461-AA13-9AF7A2A490F4}" destId="{34D74161-EAF1-46B1-819A-40411E092BEC}" srcOrd="1" destOrd="0" presId="urn:microsoft.com/office/officeart/2005/8/layout/vProcess5"/>
    <dgm:cxn modelId="{F2612E3A-107C-4B68-89D1-AB23E5B57557}" type="presOf" srcId="{3CDBF43E-0CAA-4C94-A65C-A10FFCC7C683}" destId="{68F47E3C-7BC6-4E41-9BE5-7EA1CEEBA941}" srcOrd="0" destOrd="0" presId="urn:microsoft.com/office/officeart/2005/8/layout/vProcess5"/>
    <dgm:cxn modelId="{0CCFA247-B9AD-46FF-ACDD-55A567B4423A}" srcId="{7BFD82DE-10B1-4B95-AABC-2642B277B99C}" destId="{3CDBF43E-0CAA-4C94-A65C-A10FFCC7C683}" srcOrd="1" destOrd="0" parTransId="{0BDDE065-2AAD-467A-84AA-FB64C2FA086E}" sibTransId="{5E732FD7-FD1F-4676-8DB0-7F2B91B56BC4}"/>
    <dgm:cxn modelId="{47BD7769-09BE-4CCC-83D8-EC16F2CB2BF6}" srcId="{7BFD82DE-10B1-4B95-AABC-2642B277B99C}" destId="{BCED8627-057B-4BBD-A39A-E3EF816DEE5D}" srcOrd="3" destOrd="0" parTransId="{2EAF2522-7F02-4F26-8AB0-F9111BB355F2}" sibTransId="{1D151DC1-85CC-4D24-9856-1E50D8971E43}"/>
    <dgm:cxn modelId="{FEE6C14B-75DB-4094-85DF-1FF36415909F}" type="presOf" srcId="{498B7CDD-99E4-4461-AA13-9AF7A2A490F4}" destId="{4CA86355-B4F2-4402-80B3-115A7D16DED5}" srcOrd="0" destOrd="0" presId="urn:microsoft.com/office/officeart/2005/8/layout/vProcess5"/>
    <dgm:cxn modelId="{60100E73-8FA7-4E95-9AA2-4C5407EFB28E}" srcId="{7BFD82DE-10B1-4B95-AABC-2642B277B99C}" destId="{40023D48-16FF-4541-96C5-29BDB723E609}" srcOrd="0" destOrd="0" parTransId="{FCEF80A6-EC9F-430C-8E1B-650FF291EB39}" sibTransId="{BAAD617A-0ACE-4C34-829C-8D7B8060685E}"/>
    <dgm:cxn modelId="{1129D69A-224B-4ABA-AEA2-5136E86ABBA4}" type="presOf" srcId="{BCED8627-057B-4BBD-A39A-E3EF816DEE5D}" destId="{290EA7B7-5B46-4672-8105-B948658F0418}" srcOrd="0" destOrd="0" presId="urn:microsoft.com/office/officeart/2005/8/layout/vProcess5"/>
    <dgm:cxn modelId="{26B8B2AE-B1A0-423F-825E-E9832EAE4B48}" type="presOf" srcId="{BCED8627-057B-4BBD-A39A-E3EF816DEE5D}" destId="{7FDC9BFE-E51F-4480-828C-DB38937CD3B8}" srcOrd="1" destOrd="0" presId="urn:microsoft.com/office/officeart/2005/8/layout/vProcess5"/>
    <dgm:cxn modelId="{7E9EFCB2-0A47-4364-BCF3-2755C014ACF2}" type="presOf" srcId="{7BFD82DE-10B1-4B95-AABC-2642B277B99C}" destId="{4FAF4D4E-5AF4-4DA5-8E14-CBFC2E4587E2}" srcOrd="0" destOrd="0" presId="urn:microsoft.com/office/officeart/2005/8/layout/vProcess5"/>
    <dgm:cxn modelId="{EF43C8B5-F2AA-4B96-BF6E-0EB93B521FBE}" type="presOf" srcId="{40023D48-16FF-4541-96C5-29BDB723E609}" destId="{176A9C0F-0087-432C-9A06-F41929320266}" srcOrd="1" destOrd="0" presId="urn:microsoft.com/office/officeart/2005/8/layout/vProcess5"/>
    <dgm:cxn modelId="{E07003BF-1392-43EC-8C0D-BE0BDD079C14}" type="presOf" srcId="{5E732FD7-FD1F-4676-8DB0-7F2B91B56BC4}" destId="{CD4CD825-EEB1-4D27-86D1-C1AA3E2BF537}" srcOrd="0" destOrd="0" presId="urn:microsoft.com/office/officeart/2005/8/layout/vProcess5"/>
    <dgm:cxn modelId="{FE0329C4-F54C-435D-A309-92996B97A6A6}" srcId="{7BFD82DE-10B1-4B95-AABC-2642B277B99C}" destId="{498B7CDD-99E4-4461-AA13-9AF7A2A490F4}" srcOrd="2" destOrd="0" parTransId="{88F93353-9EBD-4051-AC85-598995FA12E9}" sibTransId="{6B3EF9AB-604D-41A4-BAB8-29ADACECF79E}"/>
    <dgm:cxn modelId="{F3BE10D0-6E68-4E55-A741-ABB0B9CCCB84}" type="presOf" srcId="{40023D48-16FF-4541-96C5-29BDB723E609}" destId="{FF8B6FDE-0DEC-4362-BA47-37612F6578D8}" srcOrd="0" destOrd="0" presId="urn:microsoft.com/office/officeart/2005/8/layout/vProcess5"/>
    <dgm:cxn modelId="{2EF719DC-0576-474C-B8A5-BDAC867EC15D}" type="presOf" srcId="{BAAD617A-0ACE-4C34-829C-8D7B8060685E}" destId="{82BB0A53-8B11-473D-95B8-32BBE55CDF54}" srcOrd="0" destOrd="0" presId="urn:microsoft.com/office/officeart/2005/8/layout/vProcess5"/>
    <dgm:cxn modelId="{9716C8EB-0145-4D10-AF34-3B9DCF539CCC}" type="presOf" srcId="{6B3EF9AB-604D-41A4-BAB8-29ADACECF79E}" destId="{F246AD84-36F3-4B78-BBAE-4161F3F4DCD8}" srcOrd="0" destOrd="0" presId="urn:microsoft.com/office/officeart/2005/8/layout/vProcess5"/>
    <dgm:cxn modelId="{8FAB44F4-7FC5-4968-BF7D-1FB8F0EE6873}" type="presOf" srcId="{3CDBF43E-0CAA-4C94-A65C-A10FFCC7C683}" destId="{614615A7-FF7B-428A-AE39-139429D883DD}" srcOrd="1" destOrd="0" presId="urn:microsoft.com/office/officeart/2005/8/layout/vProcess5"/>
    <dgm:cxn modelId="{BF2950DD-869D-43A5-8AD8-5A51222B4EF3}" type="presParOf" srcId="{4FAF4D4E-5AF4-4DA5-8E14-CBFC2E4587E2}" destId="{B46A7158-C393-473E-B54D-D8A7BFF5D0F5}" srcOrd="0" destOrd="0" presId="urn:microsoft.com/office/officeart/2005/8/layout/vProcess5"/>
    <dgm:cxn modelId="{F12B4C56-8C53-44BE-904C-070E34D6CE9C}" type="presParOf" srcId="{4FAF4D4E-5AF4-4DA5-8E14-CBFC2E4587E2}" destId="{FF8B6FDE-0DEC-4362-BA47-37612F6578D8}" srcOrd="1" destOrd="0" presId="urn:microsoft.com/office/officeart/2005/8/layout/vProcess5"/>
    <dgm:cxn modelId="{CDC0616E-31A2-42D7-BB81-9B8210AE7217}" type="presParOf" srcId="{4FAF4D4E-5AF4-4DA5-8E14-CBFC2E4587E2}" destId="{68F47E3C-7BC6-4E41-9BE5-7EA1CEEBA941}" srcOrd="2" destOrd="0" presId="urn:microsoft.com/office/officeart/2005/8/layout/vProcess5"/>
    <dgm:cxn modelId="{E26F7F8B-9799-477A-BB5B-323F0C7F43DE}" type="presParOf" srcId="{4FAF4D4E-5AF4-4DA5-8E14-CBFC2E4587E2}" destId="{4CA86355-B4F2-4402-80B3-115A7D16DED5}" srcOrd="3" destOrd="0" presId="urn:microsoft.com/office/officeart/2005/8/layout/vProcess5"/>
    <dgm:cxn modelId="{7F4F378B-1F2E-44DD-AD11-369BA97CF7DD}" type="presParOf" srcId="{4FAF4D4E-5AF4-4DA5-8E14-CBFC2E4587E2}" destId="{290EA7B7-5B46-4672-8105-B948658F0418}" srcOrd="4" destOrd="0" presId="urn:microsoft.com/office/officeart/2005/8/layout/vProcess5"/>
    <dgm:cxn modelId="{7066F4F1-BDBF-4D08-BB9A-56D77F3AC8D7}" type="presParOf" srcId="{4FAF4D4E-5AF4-4DA5-8E14-CBFC2E4587E2}" destId="{82BB0A53-8B11-473D-95B8-32BBE55CDF54}" srcOrd="5" destOrd="0" presId="urn:microsoft.com/office/officeart/2005/8/layout/vProcess5"/>
    <dgm:cxn modelId="{AFD1D77B-AC26-439C-A4F7-8236D2E50660}" type="presParOf" srcId="{4FAF4D4E-5AF4-4DA5-8E14-CBFC2E4587E2}" destId="{CD4CD825-EEB1-4D27-86D1-C1AA3E2BF537}" srcOrd="6" destOrd="0" presId="urn:microsoft.com/office/officeart/2005/8/layout/vProcess5"/>
    <dgm:cxn modelId="{93C023D4-BB59-4781-88D7-BD81B3C3863E}" type="presParOf" srcId="{4FAF4D4E-5AF4-4DA5-8E14-CBFC2E4587E2}" destId="{F246AD84-36F3-4B78-BBAE-4161F3F4DCD8}" srcOrd="7" destOrd="0" presId="urn:microsoft.com/office/officeart/2005/8/layout/vProcess5"/>
    <dgm:cxn modelId="{6E8277E2-E53B-4489-978B-C823E3065C53}" type="presParOf" srcId="{4FAF4D4E-5AF4-4DA5-8E14-CBFC2E4587E2}" destId="{176A9C0F-0087-432C-9A06-F41929320266}" srcOrd="8" destOrd="0" presId="urn:microsoft.com/office/officeart/2005/8/layout/vProcess5"/>
    <dgm:cxn modelId="{73DCA4DE-8663-44C3-8E37-786502E06976}" type="presParOf" srcId="{4FAF4D4E-5AF4-4DA5-8E14-CBFC2E4587E2}" destId="{614615A7-FF7B-428A-AE39-139429D883DD}" srcOrd="9" destOrd="0" presId="urn:microsoft.com/office/officeart/2005/8/layout/vProcess5"/>
    <dgm:cxn modelId="{4BA3F927-87E5-42A5-839E-716A6AF989CF}" type="presParOf" srcId="{4FAF4D4E-5AF4-4DA5-8E14-CBFC2E4587E2}" destId="{34D74161-EAF1-46B1-819A-40411E092BEC}" srcOrd="10" destOrd="0" presId="urn:microsoft.com/office/officeart/2005/8/layout/vProcess5"/>
    <dgm:cxn modelId="{7305534E-7118-405D-AB80-502391C5D39C}" type="presParOf" srcId="{4FAF4D4E-5AF4-4DA5-8E14-CBFC2E4587E2}" destId="{7FDC9BFE-E51F-4480-828C-DB38937CD3B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B6FDE-0DEC-4362-BA47-37612F6578D8}">
      <dsp:nvSpPr>
        <dsp:cNvPr id="0" name=""/>
        <dsp:cNvSpPr/>
      </dsp:nvSpPr>
      <dsp:spPr>
        <a:xfrm>
          <a:off x="0" y="0"/>
          <a:ext cx="8742263" cy="811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For distance less than 3 km, orders executed completely by delivery executive</a:t>
          </a:r>
        </a:p>
      </dsp:txBody>
      <dsp:txXfrm>
        <a:off x="23773" y="23773"/>
        <a:ext cx="7797822" cy="764123"/>
      </dsp:txXfrm>
    </dsp:sp>
    <dsp:sp modelId="{68F47E3C-7BC6-4E41-9BE5-7EA1CEEBA941}">
      <dsp:nvSpPr>
        <dsp:cNvPr id="0" name=""/>
        <dsp:cNvSpPr/>
      </dsp:nvSpPr>
      <dsp:spPr>
        <a:xfrm>
          <a:off x="732164" y="959245"/>
          <a:ext cx="8742263" cy="811669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For distance greater than 4 km, orders executed by delivery executive 1, drone, and delivery executive 2.</a:t>
          </a:r>
        </a:p>
      </dsp:txBody>
      <dsp:txXfrm>
        <a:off x="755937" y="983018"/>
        <a:ext cx="7434967" cy="764123"/>
      </dsp:txXfrm>
    </dsp:sp>
    <dsp:sp modelId="{4CA86355-B4F2-4402-80B3-115A7D16DED5}">
      <dsp:nvSpPr>
        <dsp:cNvPr id="0" name=""/>
        <dsp:cNvSpPr/>
      </dsp:nvSpPr>
      <dsp:spPr>
        <a:xfrm>
          <a:off x="1453401" y="1918490"/>
          <a:ext cx="8742263" cy="811669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For distance between 3 and 4 km, either of the above two delivery model could be opted depending upon the optimized route and delivery time.</a:t>
          </a:r>
        </a:p>
      </dsp:txBody>
      <dsp:txXfrm>
        <a:off x="1477174" y="1942263"/>
        <a:ext cx="7445895" cy="764123"/>
      </dsp:txXfrm>
    </dsp:sp>
    <dsp:sp modelId="{290EA7B7-5B46-4672-8105-B948658F0418}">
      <dsp:nvSpPr>
        <dsp:cNvPr id="0" name=""/>
        <dsp:cNvSpPr/>
      </dsp:nvSpPr>
      <dsp:spPr>
        <a:xfrm>
          <a:off x="2185565" y="2877735"/>
          <a:ext cx="8742263" cy="811669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 the current scenario, we are assuming delivery of orders greater than 3 km to be executed by hybrid drone delivery model.</a:t>
          </a:r>
        </a:p>
      </dsp:txBody>
      <dsp:txXfrm>
        <a:off x="2209338" y="2901508"/>
        <a:ext cx="7434967" cy="764123"/>
      </dsp:txXfrm>
    </dsp:sp>
    <dsp:sp modelId="{82BB0A53-8B11-473D-95B8-32BBE55CDF54}">
      <dsp:nvSpPr>
        <dsp:cNvPr id="0" name=""/>
        <dsp:cNvSpPr/>
      </dsp:nvSpPr>
      <dsp:spPr>
        <a:xfrm>
          <a:off x="8214678" y="621664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333384" y="621664"/>
        <a:ext cx="290172" cy="397007"/>
      </dsp:txXfrm>
    </dsp:sp>
    <dsp:sp modelId="{CD4CD825-EEB1-4D27-86D1-C1AA3E2BF537}">
      <dsp:nvSpPr>
        <dsp:cNvPr id="0" name=""/>
        <dsp:cNvSpPr/>
      </dsp:nvSpPr>
      <dsp:spPr>
        <a:xfrm>
          <a:off x="8946842" y="1580910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065548" y="1580910"/>
        <a:ext cx="290172" cy="397007"/>
      </dsp:txXfrm>
    </dsp:sp>
    <dsp:sp modelId="{F246AD84-36F3-4B78-BBAE-4161F3F4DCD8}">
      <dsp:nvSpPr>
        <dsp:cNvPr id="0" name=""/>
        <dsp:cNvSpPr/>
      </dsp:nvSpPr>
      <dsp:spPr>
        <a:xfrm>
          <a:off x="9668079" y="2540155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786785" y="2540155"/>
        <a:ext cx="290172" cy="397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186F5-5B82-C5EF-C38B-BB5B6D554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38E04-2072-B99D-9A76-A01E662D8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99661-73C6-F155-A706-FF084E6E3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B675-DECC-4896-9B73-EC4E1F76418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F2961-BAA8-61F5-BEDB-84CD0E8B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A428F-7C19-FBBD-97D9-E7CD2CE68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BC77-4AC7-4874-9FD1-53191E7BE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7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7AA70-F422-214F-3936-C5EE1CEE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3F893-350A-1454-D557-8DF7CB048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F59C2-1492-9C2F-612B-5D1EEBE64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B675-DECC-4896-9B73-EC4E1F76418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3013C-62B8-7F8F-4C33-6A045EACF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8A569-ECBD-806B-C18A-55541A4F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BC77-4AC7-4874-9FD1-53191E7BE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DE7EDF-221C-9373-62F1-086ED8522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FF80A-6DE7-E79D-577A-03017CC13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D114C-FE32-C736-43C8-68FC05C2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B675-DECC-4896-9B73-EC4E1F76418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9B3A4-888C-7559-19D5-647EE00EB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EE103-81AF-F85A-642D-B6C08382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BC77-4AC7-4874-9FD1-53191E7BE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0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AA72-626F-344F-E82C-43F424758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0F883-E546-20A4-51ED-A129D07BE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E12FC-48A8-F967-CA40-35A176988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B675-DECC-4896-9B73-EC4E1F76418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55A53-F2F6-8244-F9F2-F93AE9E6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BD100-C0DC-6F75-83E5-228E8D6F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BC77-4AC7-4874-9FD1-53191E7BE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24B5-018D-1B51-D343-C411C5CF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09AC3-89CB-9EAA-5587-6E9E59BA0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9698A-8FAD-E046-6AAC-10BF4FD5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B675-DECC-4896-9B73-EC4E1F76418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89C5A-6BAE-1241-2ED9-AA854261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32128-1F65-7B9D-31B6-3685BBF77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BC77-4AC7-4874-9FD1-53191E7BE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6D51A-2B29-8A80-E3CD-593F0E710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384BC-9839-2FD9-6973-BCD5A89FA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B9736-1361-2B84-7149-0B1109D9C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4BB74-6397-4170-AB6B-07366C0A5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B675-DECC-4896-9B73-EC4E1F76418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EAFF4-8317-C75D-0654-A6D3860C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635EC-D7D3-59F1-0C2B-D5394C41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BC77-4AC7-4874-9FD1-53191E7BE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1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0D41-4A84-90DF-62BA-F5497EC6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E3A74-F66E-45E7-69A1-877293C2F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18035-F7D0-C433-87C2-A8A4578EA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E1F440-38A1-EF02-080A-59E8A890A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31C2B-196A-9C5F-47DF-F923BC9BE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19A832-C2FE-59A6-88C7-8080CF93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B675-DECC-4896-9B73-EC4E1F76418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6654C8-2595-A181-A800-A96A6AAB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1A3DEC-0228-A611-DA66-B9EE8C72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BC77-4AC7-4874-9FD1-53191E7BE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7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C31F-8023-9C98-D2F8-74C85CCA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8DB12C-FFB2-0D17-F2B0-27C02725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B675-DECC-4896-9B73-EC4E1F76418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C94C6-43E8-7642-3A87-7F14B593C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1E03A-7FB1-DAE3-8038-FC9ED5E3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BC77-4AC7-4874-9FD1-53191E7BE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0AD83-B585-B011-9BD7-E9D3C119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B675-DECC-4896-9B73-EC4E1F76418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B8F5D-550C-D9A9-01A3-B6498BBF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3E36D-72B7-84DB-E9FA-2E9F2805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BC77-4AC7-4874-9FD1-53191E7BE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3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CC40-37B1-2E14-60FE-1C50EDD3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97823-9A56-9AD6-02B8-F04C7692D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E0198-38E2-87E4-C477-429A98E88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E3435-106F-1880-9342-49A75F9C2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B675-DECC-4896-9B73-EC4E1F76418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377E3-E0C6-202F-AF7F-BF9C1C03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C4668-7719-3712-F2F8-EC8E032D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BC77-4AC7-4874-9FD1-53191E7BE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8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FEFF-4633-B9C5-367C-1DC9C66E1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87765-DDAC-F4D1-8D72-4CAA49CAA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42DD2-96BA-7315-D363-4141C144D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C2E97-B942-91E4-178F-A9E036F4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B675-DECC-4896-9B73-EC4E1F76418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71EED-20ED-EF6C-4881-33CC71FB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A49A2-F634-B9B1-DFB7-FAFE3262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BC77-4AC7-4874-9FD1-53191E7BE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0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A6A27-1A92-23EC-2D57-D8AF09AF8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66B82-BD06-CBAE-168A-D2E888A8D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27B44-7D4C-097F-039C-6362234F2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4B675-DECC-4896-9B73-EC4E1F76418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7D0F2-E6D1-5976-149A-82381C31A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3BFD7-3C3D-1A0A-AB0F-30EB5A25C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ABC77-4AC7-4874-9FD1-53191E7BE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9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rone flying over tulip fields">
            <a:extLst>
              <a:ext uri="{FF2B5EF4-FFF2-40B4-BE49-F238E27FC236}">
                <a16:creationId xmlns:a16="http://schemas.microsoft.com/office/drawing/2014/main" id="{5E5B6358-9296-D576-886A-AA3C3ABFE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7C634-00CA-1B7D-591A-ACB982BAD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Cost – Benefit Analysis of Drone Delivery System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27C43-425A-8288-F967-E400E4A59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763375"/>
            <a:ext cx="9078562" cy="592975"/>
          </a:xfrm>
        </p:spPr>
        <p:txBody>
          <a:bodyPr anchor="ctr">
            <a:normAutofit fontScale="70000" lnSpcReduction="20000"/>
          </a:bodyPr>
          <a:lstStyle/>
          <a:p>
            <a:pPr algn="l"/>
            <a:r>
              <a:rPr lang="en-US" dirty="0"/>
              <a:t>Presented by Deepanshu Bisht</a:t>
            </a:r>
          </a:p>
          <a:p>
            <a:pPr algn="l"/>
            <a:r>
              <a:rPr lang="en-US" dirty="0"/>
              <a:t>09/04/23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01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92087-A9B3-44CD-9211-035121E1A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Daily Variable Expenses in Proposed Model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67A9EA2-A254-F1E3-0CEC-DF05575BE9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6102410"/>
              </p:ext>
            </p:extLst>
          </p:nvPr>
        </p:nvGraphicFramePr>
        <p:xfrm>
          <a:off x="644056" y="2722712"/>
          <a:ext cx="10927830" cy="3475940"/>
        </p:xfrm>
        <a:graphic>
          <a:graphicData uri="http://schemas.openxmlformats.org/drawingml/2006/table">
            <a:tbl>
              <a:tblPr firstRow="1" bandRow="1"/>
              <a:tblGrid>
                <a:gridCol w="7837328">
                  <a:extLst>
                    <a:ext uri="{9D8B030D-6E8A-4147-A177-3AD203B41FA5}">
                      <a16:colId xmlns:a16="http://schemas.microsoft.com/office/drawing/2014/main" val="3466821323"/>
                    </a:ext>
                  </a:extLst>
                </a:gridCol>
                <a:gridCol w="766752">
                  <a:extLst>
                    <a:ext uri="{9D8B030D-6E8A-4147-A177-3AD203B41FA5}">
                      <a16:colId xmlns:a16="http://schemas.microsoft.com/office/drawing/2014/main" val="1711582071"/>
                    </a:ext>
                  </a:extLst>
                </a:gridCol>
                <a:gridCol w="2323750">
                  <a:extLst>
                    <a:ext uri="{9D8B030D-6E8A-4147-A177-3AD203B41FA5}">
                      <a16:colId xmlns:a16="http://schemas.microsoft.com/office/drawing/2014/main" val="2704275739"/>
                    </a:ext>
                  </a:extLst>
                </a:gridCol>
              </a:tblGrid>
              <a:tr h="347594">
                <a:tc>
                  <a:txBody>
                    <a:bodyPr/>
                    <a:lstStyle/>
                    <a:p>
                      <a:pPr rtl="0" fontAlgn="b"/>
                      <a:r>
                        <a:rPr lang="en-US" sz="1900" b="1" u="sng">
                          <a:effectLst/>
                        </a:rPr>
                        <a:t>Variable</a:t>
                      </a:r>
                    </a:p>
                  </a:txBody>
                  <a:tcPr marL="22552" marR="22552" marT="15034" marB="1503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900">
                        <a:effectLst/>
                      </a:endParaRPr>
                    </a:p>
                  </a:txBody>
                  <a:tcPr marL="22552" marR="22552" marT="15034" marB="1503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900" b="1">
                          <a:effectLst/>
                        </a:rPr>
                        <a:t>Total</a:t>
                      </a:r>
                    </a:p>
                  </a:txBody>
                  <a:tcPr marL="22552" marR="22552" marT="15034" marB="1503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154175"/>
                  </a:ext>
                </a:extLst>
              </a:tr>
              <a:tr h="347594">
                <a:tc>
                  <a:txBody>
                    <a:bodyPr/>
                    <a:lstStyle/>
                    <a:p>
                      <a:pPr rtl="0" fontAlgn="b"/>
                      <a:r>
                        <a:rPr lang="en-US" sz="1900">
                          <a:effectLst/>
                        </a:rPr>
                        <a:t>annual salary of 17 Drone Operators(4,00,000 per year) </a:t>
                      </a:r>
                    </a:p>
                  </a:txBody>
                  <a:tcPr marL="22552" marR="22552" marT="15034" marB="1503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900">
                        <a:effectLst/>
                      </a:endParaRPr>
                    </a:p>
                  </a:txBody>
                  <a:tcPr marL="22552" marR="22552" marT="15034" marB="1503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900">
                          <a:effectLst/>
                        </a:rPr>
                        <a:t>₹6,800,000</a:t>
                      </a:r>
                    </a:p>
                  </a:txBody>
                  <a:tcPr marL="22552" marR="22552" marT="15034" marB="1503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571800"/>
                  </a:ext>
                </a:extLst>
              </a:tr>
              <a:tr h="347594">
                <a:tc>
                  <a:txBody>
                    <a:bodyPr/>
                    <a:lstStyle/>
                    <a:p>
                      <a:pPr rtl="0" fontAlgn="b"/>
                      <a:r>
                        <a:rPr lang="en-US" sz="1900">
                          <a:effectLst/>
                        </a:rPr>
                        <a:t>Yearly rent of 121 Drone pad units</a:t>
                      </a:r>
                    </a:p>
                  </a:txBody>
                  <a:tcPr marL="22552" marR="22552" marT="15034" marB="1503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900">
                        <a:effectLst/>
                      </a:endParaRPr>
                    </a:p>
                  </a:txBody>
                  <a:tcPr marL="22552" marR="22552" marT="15034" marB="1503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900">
                          <a:effectLst/>
                        </a:rPr>
                        <a:t>₹72,600,000</a:t>
                      </a:r>
                    </a:p>
                  </a:txBody>
                  <a:tcPr marL="22552" marR="22552" marT="15034" marB="1503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830209"/>
                  </a:ext>
                </a:extLst>
              </a:tr>
              <a:tr h="347594">
                <a:tc>
                  <a:txBody>
                    <a:bodyPr/>
                    <a:lstStyle/>
                    <a:p>
                      <a:pPr rtl="0" fontAlgn="b"/>
                      <a:r>
                        <a:rPr lang="en-US" sz="1900">
                          <a:effectLst/>
                        </a:rPr>
                        <a:t>Total Annual Salary of 182 Assistants(3,00,000 per year)</a:t>
                      </a:r>
                    </a:p>
                  </a:txBody>
                  <a:tcPr marL="22552" marR="22552" marT="15034" marB="1503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0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900">
                        <a:effectLst/>
                      </a:endParaRPr>
                    </a:p>
                  </a:txBody>
                  <a:tcPr marL="22552" marR="22552" marT="15034" marB="1503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900">
                          <a:effectLst/>
                        </a:rPr>
                        <a:t>₹54,600,000</a:t>
                      </a:r>
                    </a:p>
                  </a:txBody>
                  <a:tcPr marL="22552" marR="22552" marT="15034" marB="1503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480134"/>
                  </a:ext>
                </a:extLst>
              </a:tr>
              <a:tr h="347594">
                <a:tc>
                  <a:txBody>
                    <a:bodyPr/>
                    <a:lstStyle/>
                    <a:p>
                      <a:pPr rtl="0" fontAlgn="b"/>
                      <a:r>
                        <a:rPr lang="en-US" sz="1900">
                          <a:effectLst/>
                        </a:rPr>
                        <a:t>Miscellaneous Expenses &amp; Electricity Consumption for a year</a:t>
                      </a:r>
                    </a:p>
                  </a:txBody>
                  <a:tcPr marL="22552" marR="22552" marT="15034" marB="15034" anchor="b">
                    <a:lnL w="9525" cap="flat" cmpd="sng" algn="ctr">
                      <a:solidFill>
                        <a:srgbClr val="E80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0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900">
                        <a:effectLst/>
                      </a:endParaRPr>
                    </a:p>
                  </a:txBody>
                  <a:tcPr marL="22552" marR="22552" marT="15034" marB="1503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900">
                          <a:effectLst/>
                        </a:rPr>
                        <a:t>₹29,040,000</a:t>
                      </a:r>
                    </a:p>
                  </a:txBody>
                  <a:tcPr marL="22552" marR="22552" marT="15034" marB="1503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263876"/>
                  </a:ext>
                </a:extLst>
              </a:tr>
              <a:tr h="347594">
                <a:tc>
                  <a:txBody>
                    <a:bodyPr/>
                    <a:lstStyle/>
                    <a:p>
                      <a:pPr rtl="0" fontAlgn="b"/>
                      <a:r>
                        <a:rPr lang="en-US" sz="1900" dirty="0">
                          <a:effectLst/>
                        </a:rPr>
                        <a:t>Variable pay for Delivery </a:t>
                      </a:r>
                      <a:r>
                        <a:rPr lang="en-US" sz="1900" dirty="0" err="1">
                          <a:effectLst/>
                        </a:rPr>
                        <a:t>Executves</a:t>
                      </a:r>
                      <a:endParaRPr lang="en-US" sz="1900" dirty="0">
                        <a:effectLst/>
                      </a:endParaRPr>
                    </a:p>
                  </a:txBody>
                  <a:tcPr marL="22552" marR="22552" marT="15034" marB="1503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900">
                        <a:effectLst/>
                      </a:endParaRPr>
                    </a:p>
                  </a:txBody>
                  <a:tcPr marL="22552" marR="22552" marT="15034" marB="1503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900">
                          <a:effectLst/>
                        </a:rPr>
                        <a:t>₹604,800,000</a:t>
                      </a:r>
                    </a:p>
                  </a:txBody>
                  <a:tcPr marL="22552" marR="22552" marT="15034" marB="1503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436720"/>
                  </a:ext>
                </a:extLst>
              </a:tr>
              <a:tr h="347594">
                <a:tc>
                  <a:txBody>
                    <a:bodyPr/>
                    <a:lstStyle/>
                    <a:p>
                      <a:pPr rtl="0" fontAlgn="b"/>
                      <a:r>
                        <a:rPr lang="en-US" sz="1900">
                          <a:effectLst/>
                        </a:rPr>
                        <a:t>Total Variable of per Air Traffic Controller</a:t>
                      </a:r>
                    </a:p>
                  </a:txBody>
                  <a:tcPr marL="22552" marR="22552" marT="15034" marB="1503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900">
                        <a:effectLst/>
                      </a:endParaRPr>
                    </a:p>
                  </a:txBody>
                  <a:tcPr marL="22552" marR="22552" marT="15034" marB="1503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900">
                          <a:effectLst/>
                        </a:rPr>
                        <a:t>₹4,000,000</a:t>
                      </a:r>
                    </a:p>
                  </a:txBody>
                  <a:tcPr marL="22552" marR="22552" marT="15034" marB="1503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04638"/>
                  </a:ext>
                </a:extLst>
              </a:tr>
              <a:tr h="347594">
                <a:tc>
                  <a:txBody>
                    <a:bodyPr/>
                    <a:lstStyle/>
                    <a:p>
                      <a:pPr rtl="0" fontAlgn="b"/>
                      <a:r>
                        <a:rPr lang="en-US" sz="1900">
                          <a:effectLst/>
                        </a:rPr>
                        <a:t>Annual variable pay</a:t>
                      </a:r>
                    </a:p>
                  </a:txBody>
                  <a:tcPr marL="22552" marR="22552" marT="15034" marB="1503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900">
                        <a:effectLst/>
                      </a:endParaRPr>
                    </a:p>
                  </a:txBody>
                  <a:tcPr marL="22552" marR="22552" marT="15034" marB="1503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900">
                          <a:effectLst/>
                        </a:rPr>
                        <a:t>₹771,840,000</a:t>
                      </a:r>
                    </a:p>
                  </a:txBody>
                  <a:tcPr marL="22552" marR="22552" marT="15034" marB="1503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064376"/>
                  </a:ext>
                </a:extLst>
              </a:tr>
              <a:tr h="347594">
                <a:tc>
                  <a:txBody>
                    <a:bodyPr/>
                    <a:lstStyle/>
                    <a:p>
                      <a:pPr rtl="0" fontAlgn="b"/>
                      <a:r>
                        <a:rPr lang="en-US" sz="1900">
                          <a:effectLst/>
                        </a:rPr>
                        <a:t>Number Of operational days</a:t>
                      </a:r>
                    </a:p>
                  </a:txBody>
                  <a:tcPr marL="22552" marR="22552" marT="15034" marB="1503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900">
                        <a:effectLst/>
                      </a:endParaRPr>
                    </a:p>
                  </a:txBody>
                  <a:tcPr marL="22552" marR="22552" marT="15034" marB="1503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900">
                          <a:effectLst/>
                        </a:rPr>
                        <a:t>365</a:t>
                      </a:r>
                    </a:p>
                  </a:txBody>
                  <a:tcPr marL="22552" marR="22552" marT="15034" marB="1503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094333"/>
                  </a:ext>
                </a:extLst>
              </a:tr>
              <a:tr h="347594">
                <a:tc>
                  <a:txBody>
                    <a:bodyPr/>
                    <a:lstStyle/>
                    <a:p>
                      <a:pPr rtl="0" fontAlgn="b"/>
                      <a:r>
                        <a:rPr lang="en-US" sz="1900">
                          <a:effectLst/>
                        </a:rPr>
                        <a:t>Per Day Variable Cost</a:t>
                      </a:r>
                    </a:p>
                  </a:txBody>
                  <a:tcPr marL="22552" marR="22552" marT="15034" marB="1503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900">
                        <a:effectLst/>
                      </a:endParaRPr>
                    </a:p>
                  </a:txBody>
                  <a:tcPr marL="22552" marR="22552" marT="15034" marB="1503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900" dirty="0">
                          <a:effectLst/>
                        </a:rPr>
                        <a:t>₹2,114,630</a:t>
                      </a:r>
                    </a:p>
                  </a:txBody>
                  <a:tcPr marL="22552" marR="22552" marT="15034" marB="1503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19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969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406966-ED2D-643E-3D49-3B4462DD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Cost – Benefit Analysis in Proposed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974F5B-78B3-A2AF-599B-11D40B7BA0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360103"/>
              </p:ext>
            </p:extLst>
          </p:nvPr>
        </p:nvGraphicFramePr>
        <p:xfrm>
          <a:off x="1488451" y="2615979"/>
          <a:ext cx="9239039" cy="3726009"/>
        </p:xfrm>
        <a:graphic>
          <a:graphicData uri="http://schemas.openxmlformats.org/drawingml/2006/table">
            <a:tbl>
              <a:tblPr/>
              <a:tblGrid>
                <a:gridCol w="6819356">
                  <a:extLst>
                    <a:ext uri="{9D8B030D-6E8A-4147-A177-3AD203B41FA5}">
                      <a16:colId xmlns:a16="http://schemas.microsoft.com/office/drawing/2014/main" val="2946042139"/>
                    </a:ext>
                  </a:extLst>
                </a:gridCol>
                <a:gridCol w="2419683">
                  <a:extLst>
                    <a:ext uri="{9D8B030D-6E8A-4147-A177-3AD203B41FA5}">
                      <a16:colId xmlns:a16="http://schemas.microsoft.com/office/drawing/2014/main" val="3632141114"/>
                    </a:ext>
                  </a:extLst>
                </a:gridCol>
              </a:tblGrid>
              <a:tr h="294582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1" u="sng">
                          <a:effectLst/>
                        </a:rPr>
                        <a:t>Per Day Basis</a:t>
                      </a:r>
                    </a:p>
                  </a:txBody>
                  <a:tcPr marL="18245" marR="18245" marT="12164" marB="121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18245" marR="18245" marT="12164" marB="121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532493"/>
                  </a:ext>
                </a:extLst>
              </a:tr>
              <a:tr h="294582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</a:rPr>
                        <a:t>Total Expenses(Fixed+ Variable)</a:t>
                      </a:r>
                    </a:p>
                  </a:txBody>
                  <a:tcPr marL="18245" marR="18245" marT="12164" marB="121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₹2,467,185</a:t>
                      </a:r>
                    </a:p>
                  </a:txBody>
                  <a:tcPr marL="18245" marR="18245" marT="12164" marB="121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9488"/>
                  </a:ext>
                </a:extLst>
              </a:tr>
              <a:tr h="294582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</a:rPr>
                        <a:t>Revenue</a:t>
                      </a:r>
                    </a:p>
                  </a:txBody>
                  <a:tcPr marL="18245" marR="18245" marT="12164" marB="121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₹3,920,000</a:t>
                      </a:r>
                    </a:p>
                  </a:txBody>
                  <a:tcPr marL="18245" marR="18245" marT="12164" marB="121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726394"/>
                  </a:ext>
                </a:extLst>
              </a:tr>
              <a:tr h="294582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</a:rPr>
                        <a:t>Margin</a:t>
                      </a:r>
                    </a:p>
                  </a:txBody>
                  <a:tcPr marL="18245" marR="18245" marT="12164" marB="121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₹1,452,815</a:t>
                      </a:r>
                    </a:p>
                  </a:txBody>
                  <a:tcPr marL="18245" marR="18245" marT="12164" marB="121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89149"/>
                  </a:ext>
                </a:extLst>
              </a:tr>
              <a:tr h="346059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18245" marR="18245" marT="12164" marB="121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18245" marR="18245" marT="12164" marB="121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488617"/>
                  </a:ext>
                </a:extLst>
              </a:tr>
              <a:tr h="346059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18245" marR="18245" marT="12164" marB="121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18245" marR="18245" marT="12164" marB="121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365257"/>
                  </a:ext>
                </a:extLst>
              </a:tr>
              <a:tr h="294582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1" u="sng">
                          <a:effectLst/>
                        </a:rPr>
                        <a:t>CBA</a:t>
                      </a:r>
                    </a:p>
                  </a:txBody>
                  <a:tcPr marL="18245" marR="18245" marT="12164" marB="121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18245" marR="18245" marT="12164" marB="121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891358"/>
                  </a:ext>
                </a:extLst>
              </a:tr>
              <a:tr h="294582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</a:rPr>
                        <a:t>Expenses as a pecentage of revenue</a:t>
                      </a:r>
                    </a:p>
                  </a:txBody>
                  <a:tcPr marL="18245" marR="18245" marT="12164" marB="121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62.94%</a:t>
                      </a:r>
                    </a:p>
                  </a:txBody>
                  <a:tcPr marL="18245" marR="18245" marT="12164" marB="121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564039"/>
                  </a:ext>
                </a:extLst>
              </a:tr>
              <a:tr h="294582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</a:rPr>
                        <a:t>Margin as a pecentage of revenue</a:t>
                      </a:r>
                    </a:p>
                  </a:txBody>
                  <a:tcPr marL="18245" marR="18245" marT="12164" marB="121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37.06%</a:t>
                      </a:r>
                    </a:p>
                  </a:txBody>
                  <a:tcPr marL="18245" marR="18245" marT="12164" marB="121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224166"/>
                  </a:ext>
                </a:extLst>
              </a:tr>
              <a:tr h="346059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18245" marR="18245" marT="12164" marB="121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18245" marR="18245" marT="12164" marB="121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671838"/>
                  </a:ext>
                </a:extLst>
              </a:tr>
              <a:tr h="294582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</a:rPr>
                        <a:t>Profit(no. of times)</a:t>
                      </a:r>
                    </a:p>
                  </a:txBody>
                  <a:tcPr marL="18245" marR="18245" marT="12164" marB="121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2.69</a:t>
                      </a:r>
                    </a:p>
                  </a:txBody>
                  <a:tcPr marL="18245" marR="18245" marT="12164" marB="121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769610"/>
                  </a:ext>
                </a:extLst>
              </a:tr>
              <a:tr h="294582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</a:rPr>
                        <a:t>Expenses(no. of Times)</a:t>
                      </a:r>
                    </a:p>
                  </a:txBody>
                  <a:tcPr marL="18245" marR="18245" marT="12164" marB="121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0.73</a:t>
                      </a:r>
                    </a:p>
                  </a:txBody>
                  <a:tcPr marL="18245" marR="18245" marT="12164" marB="121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636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262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141BE-59BE-0D86-8393-AE126348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Scope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3A4F5-7DE3-5A7D-45C9-F092C00C6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Margin has increased from 13.78 percent to 37.06 percent</a:t>
            </a:r>
          </a:p>
          <a:p>
            <a:r>
              <a:rPr lang="en-US" sz="2000" dirty="0"/>
              <a:t> With advancement in drone technology, expected in upcoming years, we expect to decrease the operational cost of drone along with increased efficiency, and thus profit.</a:t>
            </a:r>
          </a:p>
          <a:p>
            <a:r>
              <a:rPr lang="en-US" sz="2000"/>
              <a:t>With increase in serviceable distance, we expect an increase in number of orders, resulting in more revenue in profit.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724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FDDE2-E226-3DD4-0ED9-9C45280CD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Proposed Delivery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32DD6D-E27E-0FA6-A8E0-A6F1AAEEDD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967456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104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C99C5-BA88-0CE3-DDDB-D8153CF85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Daily Fixed Expenses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4AA505-EF59-34AD-F54A-769F4DCE92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421153"/>
              </p:ext>
            </p:extLst>
          </p:nvPr>
        </p:nvGraphicFramePr>
        <p:xfrm>
          <a:off x="1204546" y="2112579"/>
          <a:ext cx="9806849" cy="4192812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791429">
                  <a:extLst>
                    <a:ext uri="{9D8B030D-6E8A-4147-A177-3AD203B41FA5}">
                      <a16:colId xmlns:a16="http://schemas.microsoft.com/office/drawing/2014/main" val="3247520370"/>
                    </a:ext>
                  </a:extLst>
                </a:gridCol>
                <a:gridCol w="1881585">
                  <a:extLst>
                    <a:ext uri="{9D8B030D-6E8A-4147-A177-3AD203B41FA5}">
                      <a16:colId xmlns:a16="http://schemas.microsoft.com/office/drawing/2014/main" val="631078724"/>
                    </a:ext>
                  </a:extLst>
                </a:gridCol>
                <a:gridCol w="2133835">
                  <a:extLst>
                    <a:ext uri="{9D8B030D-6E8A-4147-A177-3AD203B41FA5}">
                      <a16:colId xmlns:a16="http://schemas.microsoft.com/office/drawing/2014/main" val="2262894582"/>
                    </a:ext>
                  </a:extLst>
                </a:gridCol>
              </a:tblGrid>
              <a:tr h="322524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Average Monthly Order</a:t>
                      </a:r>
                    </a:p>
                  </a:txBody>
                  <a:tcPr marL="15885" marR="15885" marT="10591" marB="10591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7,000,000</a:t>
                      </a:r>
                    </a:p>
                  </a:txBody>
                  <a:tcPr marL="15885" marR="15885" marT="10591" marB="10591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15885" marR="15885" marT="10591" marB="10591" anchor="b"/>
                </a:tc>
                <a:extLst>
                  <a:ext uri="{0D108BD9-81ED-4DB2-BD59-A6C34878D82A}">
                    <a16:rowId xmlns:a16="http://schemas.microsoft.com/office/drawing/2014/main" val="2111521900"/>
                  </a:ext>
                </a:extLst>
              </a:tr>
              <a:tr h="322524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Bangalore@24%</a:t>
                      </a:r>
                    </a:p>
                  </a:txBody>
                  <a:tcPr marL="15885" marR="15885" marT="10591" marB="10591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1,680,000</a:t>
                      </a:r>
                    </a:p>
                  </a:txBody>
                  <a:tcPr marL="15885" marR="15885" marT="10591" marB="10591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15885" marR="15885" marT="10591" marB="10591" anchor="b"/>
                </a:tc>
                <a:extLst>
                  <a:ext uri="{0D108BD9-81ED-4DB2-BD59-A6C34878D82A}">
                    <a16:rowId xmlns:a16="http://schemas.microsoft.com/office/drawing/2014/main" val="3527370010"/>
                  </a:ext>
                </a:extLst>
              </a:tr>
              <a:tr h="322524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Average Delivery by one delivery boy</a:t>
                      </a:r>
                    </a:p>
                  </a:txBody>
                  <a:tcPr marL="15885" marR="15885" marT="10591" marB="10591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425</a:t>
                      </a:r>
                    </a:p>
                  </a:txBody>
                  <a:tcPr marL="15885" marR="15885" marT="10591" marB="10591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15885" marR="15885" marT="10591" marB="10591" anchor="b"/>
                </a:tc>
                <a:extLst>
                  <a:ext uri="{0D108BD9-81ED-4DB2-BD59-A6C34878D82A}">
                    <a16:rowId xmlns:a16="http://schemas.microsoft.com/office/drawing/2014/main" val="3916503470"/>
                  </a:ext>
                </a:extLst>
              </a:tr>
              <a:tr h="322524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Total no. of delivery executive</a:t>
                      </a:r>
                    </a:p>
                  </a:txBody>
                  <a:tcPr marL="15885" marR="15885" marT="10591" marB="10591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3952.941176</a:t>
                      </a:r>
                    </a:p>
                  </a:txBody>
                  <a:tcPr marL="15885" marR="15885" marT="10591" marB="10591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Month Starting</a:t>
                      </a:r>
                    </a:p>
                  </a:txBody>
                  <a:tcPr marL="15885" marR="15885" marT="10591" marB="10591" anchor="b"/>
                </a:tc>
                <a:extLst>
                  <a:ext uri="{0D108BD9-81ED-4DB2-BD59-A6C34878D82A}">
                    <a16:rowId xmlns:a16="http://schemas.microsoft.com/office/drawing/2014/main" val="1182347594"/>
                  </a:ext>
                </a:extLst>
              </a:tr>
              <a:tr h="322524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Attrition @10%</a:t>
                      </a:r>
                    </a:p>
                  </a:txBody>
                  <a:tcPr marL="15885" marR="15885" marT="10591" marB="10591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395.2941176</a:t>
                      </a:r>
                    </a:p>
                  </a:txBody>
                  <a:tcPr marL="15885" marR="15885" marT="10591" marB="10591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15885" marR="15885" marT="10591" marB="10591" anchor="b"/>
                </a:tc>
                <a:extLst>
                  <a:ext uri="{0D108BD9-81ED-4DB2-BD59-A6C34878D82A}">
                    <a16:rowId xmlns:a16="http://schemas.microsoft.com/office/drawing/2014/main" val="1035020505"/>
                  </a:ext>
                </a:extLst>
              </a:tr>
              <a:tr h="322524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Delivery executive remaining</a:t>
                      </a:r>
                    </a:p>
                  </a:txBody>
                  <a:tcPr marL="15885" marR="15885" marT="10591" marB="10591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3557.647059</a:t>
                      </a:r>
                    </a:p>
                  </a:txBody>
                  <a:tcPr marL="15885" marR="15885" marT="10591" marB="10591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Month Ending</a:t>
                      </a:r>
                    </a:p>
                  </a:txBody>
                  <a:tcPr marL="15885" marR="15885" marT="10591" marB="10591" anchor="b"/>
                </a:tc>
                <a:extLst>
                  <a:ext uri="{0D108BD9-81ED-4DB2-BD59-A6C34878D82A}">
                    <a16:rowId xmlns:a16="http://schemas.microsoft.com/office/drawing/2014/main" val="2693556394"/>
                  </a:ext>
                </a:extLst>
              </a:tr>
              <a:tr h="322524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Delivery executives at any given point of time</a:t>
                      </a:r>
                    </a:p>
                  </a:txBody>
                  <a:tcPr marL="15885" marR="15885" marT="10591" marB="10591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3755</a:t>
                      </a:r>
                    </a:p>
                  </a:txBody>
                  <a:tcPr marL="15885" marR="15885" marT="10591" marB="10591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15885" marR="15885" marT="10591" marB="10591" anchor="b"/>
                </a:tc>
                <a:extLst>
                  <a:ext uri="{0D108BD9-81ED-4DB2-BD59-A6C34878D82A}">
                    <a16:rowId xmlns:a16="http://schemas.microsoft.com/office/drawing/2014/main" val="2779789321"/>
                  </a:ext>
                </a:extLst>
              </a:tr>
              <a:tr h="322524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 u="sng">
                          <a:effectLst/>
                        </a:rPr>
                        <a:t>Fixed Component(Monthly Basis)</a:t>
                      </a:r>
                    </a:p>
                  </a:txBody>
                  <a:tcPr marL="15885" marR="15885" marT="10591" marB="10591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15885" marR="15885" marT="10591" marB="10591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15885" marR="15885" marT="10591" marB="10591" anchor="b"/>
                </a:tc>
                <a:extLst>
                  <a:ext uri="{0D108BD9-81ED-4DB2-BD59-A6C34878D82A}">
                    <a16:rowId xmlns:a16="http://schemas.microsoft.com/office/drawing/2014/main" val="3522176462"/>
                  </a:ext>
                </a:extLst>
              </a:tr>
              <a:tr h="322524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Total Delivery executives</a:t>
                      </a:r>
                    </a:p>
                  </a:txBody>
                  <a:tcPr marL="15885" marR="15885" marT="10591" marB="10591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3755</a:t>
                      </a:r>
                    </a:p>
                  </a:txBody>
                  <a:tcPr marL="15885" marR="15885" marT="10591" marB="10591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15885" marR="15885" marT="10591" marB="10591" anchor="b"/>
                </a:tc>
                <a:extLst>
                  <a:ext uri="{0D108BD9-81ED-4DB2-BD59-A6C34878D82A}">
                    <a16:rowId xmlns:a16="http://schemas.microsoft.com/office/drawing/2014/main" val="894773539"/>
                  </a:ext>
                </a:extLst>
              </a:tr>
              <a:tr h="322524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Fixed Salary per delivery executive</a:t>
                      </a:r>
                    </a:p>
                  </a:txBody>
                  <a:tcPr marL="15885" marR="15885" marT="10591" marB="10591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₹4,000</a:t>
                      </a:r>
                    </a:p>
                  </a:txBody>
                  <a:tcPr marL="15885" marR="15885" marT="10591" marB="10591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15885" marR="15885" marT="10591" marB="10591" anchor="b"/>
                </a:tc>
                <a:extLst>
                  <a:ext uri="{0D108BD9-81ED-4DB2-BD59-A6C34878D82A}">
                    <a16:rowId xmlns:a16="http://schemas.microsoft.com/office/drawing/2014/main" val="2101884712"/>
                  </a:ext>
                </a:extLst>
              </a:tr>
              <a:tr h="322524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Total Fixed Salary per month</a:t>
                      </a:r>
                    </a:p>
                  </a:txBody>
                  <a:tcPr marL="15885" marR="15885" marT="10591" marB="10591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₹15,021,176</a:t>
                      </a:r>
                    </a:p>
                  </a:txBody>
                  <a:tcPr marL="15885" marR="15885" marT="10591" marB="10591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15885" marR="15885" marT="10591" marB="10591" anchor="b"/>
                </a:tc>
                <a:extLst>
                  <a:ext uri="{0D108BD9-81ED-4DB2-BD59-A6C34878D82A}">
                    <a16:rowId xmlns:a16="http://schemas.microsoft.com/office/drawing/2014/main" val="732548925"/>
                  </a:ext>
                </a:extLst>
              </a:tr>
              <a:tr h="322524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Total Fixed Salary per year</a:t>
                      </a:r>
                    </a:p>
                  </a:txBody>
                  <a:tcPr marL="15885" marR="15885" marT="10591" marB="10591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₹180,254,118</a:t>
                      </a:r>
                    </a:p>
                  </a:txBody>
                  <a:tcPr marL="15885" marR="15885" marT="10591" marB="10591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15885" marR="15885" marT="10591" marB="10591" anchor="b"/>
                </a:tc>
                <a:extLst>
                  <a:ext uri="{0D108BD9-81ED-4DB2-BD59-A6C34878D82A}">
                    <a16:rowId xmlns:a16="http://schemas.microsoft.com/office/drawing/2014/main" val="231633375"/>
                  </a:ext>
                </a:extLst>
              </a:tr>
              <a:tr h="322524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Fixed Expenses per Day</a:t>
                      </a:r>
                    </a:p>
                  </a:txBody>
                  <a:tcPr marL="15885" marR="15885" marT="10591" marB="10591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₹493,847</a:t>
                      </a:r>
                    </a:p>
                  </a:txBody>
                  <a:tcPr marL="15885" marR="15885" marT="10591" marB="10591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15885" marR="15885" marT="10591" marB="10591" anchor="b"/>
                </a:tc>
                <a:extLst>
                  <a:ext uri="{0D108BD9-81ED-4DB2-BD59-A6C34878D82A}">
                    <a16:rowId xmlns:a16="http://schemas.microsoft.com/office/drawing/2014/main" val="3060615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03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961A7-112C-97ED-5952-91E06BFCC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Daily Variable Expenses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8070F4-6919-E339-B3AB-B181002AB0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6300646"/>
              </p:ext>
            </p:extLst>
          </p:nvPr>
        </p:nvGraphicFramePr>
        <p:xfrm>
          <a:off x="1030412" y="2140723"/>
          <a:ext cx="10155117" cy="3614342"/>
        </p:xfrm>
        <a:graphic>
          <a:graphicData uri="http://schemas.openxmlformats.org/drawingml/2006/table">
            <a:tbl>
              <a:tblPr/>
              <a:tblGrid>
                <a:gridCol w="7185785">
                  <a:extLst>
                    <a:ext uri="{9D8B030D-6E8A-4147-A177-3AD203B41FA5}">
                      <a16:colId xmlns:a16="http://schemas.microsoft.com/office/drawing/2014/main" val="345010864"/>
                    </a:ext>
                  </a:extLst>
                </a:gridCol>
                <a:gridCol w="2969332">
                  <a:extLst>
                    <a:ext uri="{9D8B030D-6E8A-4147-A177-3AD203B41FA5}">
                      <a16:colId xmlns:a16="http://schemas.microsoft.com/office/drawing/2014/main" val="276192956"/>
                    </a:ext>
                  </a:extLst>
                </a:gridCol>
              </a:tblGrid>
              <a:tr h="60560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Total Delivery executives</a:t>
                      </a:r>
                    </a:p>
                  </a:txBody>
                  <a:tcPr marL="39291" marR="39291" marT="26194" marB="2619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>
                          <a:effectLst/>
                        </a:rPr>
                        <a:t>3755</a:t>
                      </a:r>
                    </a:p>
                  </a:txBody>
                  <a:tcPr marL="39291" marR="39291" marT="26194" marB="2619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159037"/>
                  </a:ext>
                </a:extLst>
              </a:tr>
              <a:tr h="60560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Average Delivery per executive</a:t>
                      </a:r>
                    </a:p>
                  </a:txBody>
                  <a:tcPr marL="39291" marR="39291" marT="26194" marB="2619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>
                          <a:effectLst/>
                        </a:rPr>
                        <a:t>425</a:t>
                      </a:r>
                    </a:p>
                  </a:txBody>
                  <a:tcPr marL="39291" marR="39291" marT="26194" marB="2619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023687"/>
                  </a:ext>
                </a:extLst>
              </a:tr>
              <a:tr h="60560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Earnings on each successful delivery</a:t>
                      </a:r>
                    </a:p>
                  </a:txBody>
                  <a:tcPr marL="39291" marR="39291" marT="26194" marB="2619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>
                          <a:effectLst/>
                        </a:rPr>
                        <a:t>₹55</a:t>
                      </a:r>
                    </a:p>
                  </a:txBody>
                  <a:tcPr marL="39291" marR="39291" marT="26194" marB="2619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19801"/>
                  </a:ext>
                </a:extLst>
              </a:tr>
              <a:tr h="586342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Variable earnings per delivery executive</a:t>
                      </a:r>
                    </a:p>
                  </a:txBody>
                  <a:tcPr marL="39291" marR="39291" marT="26194" marB="2619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>
                          <a:effectLst/>
                        </a:rPr>
                        <a:t>₹23,375</a:t>
                      </a:r>
                    </a:p>
                  </a:txBody>
                  <a:tcPr marL="39291" marR="39291" marT="26194" marB="2619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020492"/>
                  </a:ext>
                </a:extLst>
              </a:tr>
              <a:tr h="60560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Total Variable Pay</a:t>
                      </a:r>
                    </a:p>
                  </a:txBody>
                  <a:tcPr marL="39291" marR="39291" marT="26194" marB="2619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>
                          <a:effectLst/>
                        </a:rPr>
                        <a:t>₹87,780,000</a:t>
                      </a:r>
                    </a:p>
                  </a:txBody>
                  <a:tcPr marL="39291" marR="39291" marT="26194" marB="2619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903091"/>
                  </a:ext>
                </a:extLst>
              </a:tr>
              <a:tr h="60560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Variable pay per day</a:t>
                      </a:r>
                    </a:p>
                  </a:txBody>
                  <a:tcPr marL="39291" marR="39291" marT="26194" marB="2619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dirty="0">
                          <a:effectLst/>
                        </a:rPr>
                        <a:t>₹2,885,918</a:t>
                      </a:r>
                    </a:p>
                  </a:txBody>
                  <a:tcPr marL="39291" marR="39291" marT="26194" marB="2619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191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95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13972-24C8-29B7-03AA-29D0E0400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Revenue in Current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E667D6-4DE9-1253-8C21-1DC7FE7CCE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042705"/>
              </p:ext>
            </p:extLst>
          </p:nvPr>
        </p:nvGraphicFramePr>
        <p:xfrm>
          <a:off x="2799482" y="2746322"/>
          <a:ext cx="6616978" cy="2510791"/>
        </p:xfrm>
        <a:graphic>
          <a:graphicData uri="http://schemas.openxmlformats.org/drawingml/2006/table">
            <a:tbl>
              <a:tblPr firstRow="1" bandRow="1"/>
              <a:tblGrid>
                <a:gridCol w="4228545">
                  <a:extLst>
                    <a:ext uri="{9D8B030D-6E8A-4147-A177-3AD203B41FA5}">
                      <a16:colId xmlns:a16="http://schemas.microsoft.com/office/drawing/2014/main" val="654362452"/>
                    </a:ext>
                  </a:extLst>
                </a:gridCol>
                <a:gridCol w="2388433">
                  <a:extLst>
                    <a:ext uri="{9D8B030D-6E8A-4147-A177-3AD203B41FA5}">
                      <a16:colId xmlns:a16="http://schemas.microsoft.com/office/drawing/2014/main" val="954581658"/>
                    </a:ext>
                  </a:extLst>
                </a:gridCol>
              </a:tblGrid>
              <a:tr h="60560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Average daily Orders</a:t>
                      </a:r>
                    </a:p>
                  </a:txBody>
                  <a:tcPr marL="39291" marR="39291" marT="26194" marB="2619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>
                          <a:effectLst/>
                        </a:rPr>
                        <a:t>56,000</a:t>
                      </a:r>
                    </a:p>
                  </a:txBody>
                  <a:tcPr marL="39291" marR="39291" marT="26194" marB="2619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368605"/>
                  </a:ext>
                </a:extLst>
              </a:tr>
              <a:tr h="60560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Revenue Per Order</a:t>
                      </a:r>
                    </a:p>
                  </a:txBody>
                  <a:tcPr marL="39291" marR="39291" marT="26194" marB="2619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>
                          <a:effectLst/>
                        </a:rPr>
                        <a:t>₹70</a:t>
                      </a:r>
                    </a:p>
                  </a:txBody>
                  <a:tcPr marL="39291" marR="39291" marT="26194" marB="2619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591081"/>
                  </a:ext>
                </a:extLst>
              </a:tr>
              <a:tr h="693991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Average Monthly Orders</a:t>
                      </a:r>
                    </a:p>
                  </a:txBody>
                  <a:tcPr marL="39291" marR="39291" marT="26194" marB="2619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>
                          <a:effectLst/>
                        </a:rPr>
                        <a:t>1,680,000</a:t>
                      </a:r>
                    </a:p>
                  </a:txBody>
                  <a:tcPr marL="39291" marR="39291" marT="26194" marB="2619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447355"/>
                  </a:ext>
                </a:extLst>
              </a:tr>
              <a:tr h="60560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Revenue per day</a:t>
                      </a:r>
                    </a:p>
                  </a:txBody>
                  <a:tcPr marL="39291" marR="39291" marT="26194" marB="2619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dirty="0">
                          <a:effectLst/>
                        </a:rPr>
                        <a:t>₹3,920,000</a:t>
                      </a:r>
                    </a:p>
                  </a:txBody>
                  <a:tcPr marL="39291" marR="39291" marT="26194" marB="2619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20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69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8C98F-BCD1-818C-7E9B-D958E00EA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Cost – Benefit Analysis in Current Model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CFA1B2E-A450-68DE-755C-046110EF91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5034177"/>
              </p:ext>
            </p:extLst>
          </p:nvPr>
        </p:nvGraphicFramePr>
        <p:xfrm>
          <a:off x="1322364" y="1960892"/>
          <a:ext cx="9439421" cy="4031950"/>
        </p:xfrm>
        <a:graphic>
          <a:graphicData uri="http://schemas.openxmlformats.org/drawingml/2006/table">
            <a:tbl>
              <a:tblPr/>
              <a:tblGrid>
                <a:gridCol w="6552749">
                  <a:extLst>
                    <a:ext uri="{9D8B030D-6E8A-4147-A177-3AD203B41FA5}">
                      <a16:colId xmlns:a16="http://schemas.microsoft.com/office/drawing/2014/main" val="186063310"/>
                    </a:ext>
                  </a:extLst>
                </a:gridCol>
                <a:gridCol w="2886672">
                  <a:extLst>
                    <a:ext uri="{9D8B030D-6E8A-4147-A177-3AD203B41FA5}">
                      <a16:colId xmlns:a16="http://schemas.microsoft.com/office/drawing/2014/main" val="1139922861"/>
                    </a:ext>
                  </a:extLst>
                </a:gridCol>
              </a:tblGrid>
              <a:tr h="40319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Revenue per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₹3,920,000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970847"/>
                  </a:ext>
                </a:extLst>
              </a:tr>
              <a:tr h="403195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105782"/>
                  </a:ext>
                </a:extLst>
              </a:tr>
              <a:tr h="40319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Total Pay per 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₹3,379,765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545330"/>
                  </a:ext>
                </a:extLst>
              </a:tr>
              <a:tr h="403195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805442"/>
                  </a:ext>
                </a:extLst>
              </a:tr>
              <a:tr h="40319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Per day margin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₹540,235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710380"/>
                  </a:ext>
                </a:extLst>
              </a:tr>
              <a:tr h="403195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634717"/>
                  </a:ext>
                </a:extLst>
              </a:tr>
              <a:tr h="403195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780173"/>
                  </a:ext>
                </a:extLst>
              </a:tr>
              <a:tr h="403195">
                <a:tc>
                  <a:txBody>
                    <a:bodyPr/>
                    <a:lstStyle/>
                    <a:p>
                      <a:pPr rtl="0" fontAlgn="b"/>
                      <a:r>
                        <a:rPr lang="en-US" b="1" u="sng">
                          <a:effectLst/>
                        </a:rPr>
                        <a:t>CBA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48670"/>
                  </a:ext>
                </a:extLst>
              </a:tr>
              <a:tr h="40319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Expenses as a pecentage of revenue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86.22%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959372"/>
                  </a:ext>
                </a:extLst>
              </a:tr>
              <a:tr h="40319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Margin as a pecentage of revenue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13.78%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728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26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7A604-0334-6B8E-2839-1A4CD2F0F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Available Data and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6306C-3835-4971-6AEE-5F717FFA2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Urban Area of Bangalore to be covered – 741 sq. km.</a:t>
            </a:r>
          </a:p>
          <a:p>
            <a:r>
              <a:rPr lang="en-US" sz="2000" dirty="0"/>
              <a:t>25 percent complaints are regarding late delivery</a:t>
            </a:r>
          </a:p>
          <a:p>
            <a:r>
              <a:rPr lang="en-US" sz="2000" dirty="0"/>
              <a:t>Avg life expectancy of drone – 3 years</a:t>
            </a:r>
          </a:p>
          <a:p>
            <a:r>
              <a:rPr lang="en-US" sz="2000" dirty="0"/>
              <a:t>Avg drone speed – 40 km/h</a:t>
            </a:r>
          </a:p>
          <a:p>
            <a:r>
              <a:rPr lang="en-US" sz="2000" dirty="0"/>
              <a:t>Avg distance covered by drone in single charge – 7-8 km</a:t>
            </a:r>
          </a:p>
        </p:txBody>
      </p:sp>
    </p:spTree>
    <p:extLst>
      <p:ext uri="{BB962C8B-B14F-4D97-AF65-F5344CB8AC3E}">
        <p14:creationId xmlns:p14="http://schemas.microsoft.com/office/powerpoint/2010/main" val="375863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BBECA-8AEA-434B-947E-8682FFA6A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Assumptions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5E5C772-D6F6-B1FD-4593-ADFD3F01F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304891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Area of about 600 </a:t>
            </a:r>
            <a:r>
              <a:rPr lang="en-US" sz="2000" dirty="0" err="1"/>
              <a:t>sqft</a:t>
            </a:r>
            <a:r>
              <a:rPr lang="en-US" sz="2000" dirty="0"/>
              <a:t> required for each Drone Base.</a:t>
            </a:r>
          </a:p>
          <a:p>
            <a:r>
              <a:rPr lang="en-US" sz="2000" dirty="0"/>
              <a:t>Avg Distance between two Drone Bases is 3.5 km</a:t>
            </a:r>
          </a:p>
          <a:p>
            <a:r>
              <a:rPr lang="en-US" sz="2000" dirty="0"/>
              <a:t>1 Drone operator - per 10 drones</a:t>
            </a:r>
          </a:p>
          <a:p>
            <a:r>
              <a:rPr lang="en-US" sz="2000" dirty="0"/>
              <a:t>1-2 Drone assistants - per drone base</a:t>
            </a:r>
          </a:p>
          <a:p>
            <a:r>
              <a:rPr lang="en-US" sz="2000" dirty="0"/>
              <a:t>Drone base setup cost - 2,00,000 per unit</a:t>
            </a:r>
          </a:p>
          <a:p>
            <a:r>
              <a:rPr lang="en-US" sz="2000" dirty="0"/>
              <a:t>Monthly miscellaneous expenses including electricity - 20,000</a:t>
            </a:r>
          </a:p>
          <a:p>
            <a:r>
              <a:rPr lang="en-US" sz="2000" dirty="0"/>
              <a:t>Avg monthly rent per drone base – 50,000</a:t>
            </a:r>
          </a:p>
          <a:p>
            <a:r>
              <a:rPr lang="en-US" sz="2000" dirty="0"/>
              <a:t>Total 4 Air Traffic Controller required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858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B2B66-ABF0-78A5-30FD-BDF3E273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Daily Fixed Expenses in Proposed Model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BAE9617-3E4D-A4E2-67F0-04626FBD7E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240108"/>
              </p:ext>
            </p:extLst>
          </p:nvPr>
        </p:nvGraphicFramePr>
        <p:xfrm>
          <a:off x="900333" y="2273573"/>
          <a:ext cx="10396026" cy="4427622"/>
        </p:xfrm>
        <a:graphic>
          <a:graphicData uri="http://schemas.openxmlformats.org/drawingml/2006/table">
            <a:tbl>
              <a:tblPr/>
              <a:tblGrid>
                <a:gridCol w="6883852">
                  <a:extLst>
                    <a:ext uri="{9D8B030D-6E8A-4147-A177-3AD203B41FA5}">
                      <a16:colId xmlns:a16="http://schemas.microsoft.com/office/drawing/2014/main" val="937447189"/>
                    </a:ext>
                  </a:extLst>
                </a:gridCol>
                <a:gridCol w="1756087">
                  <a:extLst>
                    <a:ext uri="{9D8B030D-6E8A-4147-A177-3AD203B41FA5}">
                      <a16:colId xmlns:a16="http://schemas.microsoft.com/office/drawing/2014/main" val="3715410422"/>
                    </a:ext>
                  </a:extLst>
                </a:gridCol>
                <a:gridCol w="1756087">
                  <a:extLst>
                    <a:ext uri="{9D8B030D-6E8A-4147-A177-3AD203B41FA5}">
                      <a16:colId xmlns:a16="http://schemas.microsoft.com/office/drawing/2014/main" val="229132860"/>
                    </a:ext>
                  </a:extLst>
                </a:gridCol>
              </a:tblGrid>
              <a:tr h="382791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</a:rPr>
                        <a:t>Total Cost Of 168 Drone Purchase(1,30,000 per drone)</a:t>
                      </a: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₹21,840,000</a:t>
                      </a: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88160"/>
                  </a:ext>
                </a:extLst>
              </a:tr>
              <a:tr h="382791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</a:rPr>
                        <a:t>Annual Cost Of Drone Purchases (Life expectancy 3 years)</a:t>
                      </a: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₹7,280,000</a:t>
                      </a: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353499"/>
                  </a:ext>
                </a:extLst>
              </a:tr>
              <a:tr h="382791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</a:rPr>
                        <a:t>Annual battery requirement( 3 per drone per quarter)</a:t>
                      </a: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2,016</a:t>
                      </a: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689352"/>
                  </a:ext>
                </a:extLst>
              </a:tr>
              <a:tr h="382791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</a:rPr>
                        <a:t>Annual Battery expenditure for 2016 batteries(13,000 per battery)</a:t>
                      </a: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₹26,208,000</a:t>
                      </a: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411178"/>
                  </a:ext>
                </a:extLst>
              </a:tr>
              <a:tr h="382791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</a:rPr>
                        <a:t>Total yearly maintenance cost of 168 drones (78,000 per drone)</a:t>
                      </a: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₹13,104,000</a:t>
                      </a: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652153"/>
                  </a:ext>
                </a:extLst>
              </a:tr>
              <a:tr h="382791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</a:rPr>
                        <a:t>Setup cost for 121 drone pads(2,00,000 per drone pad)</a:t>
                      </a: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₹24,200,000</a:t>
                      </a: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470701"/>
                  </a:ext>
                </a:extLst>
              </a:tr>
              <a:tr h="382791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</a:rPr>
                        <a:t>Per year infrastructure setup cost ( considering over 3 years)</a:t>
                      </a: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₹8,066,667</a:t>
                      </a: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472868"/>
                  </a:ext>
                </a:extLst>
              </a:tr>
              <a:tr h="382791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</a:rPr>
                        <a:t>Initial Drone integration setup cost</a:t>
                      </a: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₹5,000,000</a:t>
                      </a: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950312"/>
                  </a:ext>
                </a:extLst>
              </a:tr>
              <a:tr h="382791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</a:rPr>
                        <a:t>Annual Fixed pay for delivery executives</a:t>
                      </a: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₹69,024,000</a:t>
                      </a: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105258"/>
                  </a:ext>
                </a:extLst>
              </a:tr>
              <a:tr h="382791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</a:rPr>
                        <a:t>Annual Investment Cost(fixed)</a:t>
                      </a: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₹128,682,667</a:t>
                      </a: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930494"/>
                  </a:ext>
                </a:extLst>
              </a:tr>
              <a:tr h="203824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</a:rPr>
                        <a:t>Number Of operational days</a:t>
                      </a: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365</a:t>
                      </a: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655908"/>
                  </a:ext>
                </a:extLst>
              </a:tr>
              <a:tr h="203824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</a:rPr>
                        <a:t>Daily Investment Cost(Fixed)</a:t>
                      </a: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₹352,555</a:t>
                      </a: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270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2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740</Words>
  <Application>Microsoft Office PowerPoint</Application>
  <PresentationFormat>Widescreen</PresentationFormat>
  <Paragraphs>156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Cost – Benefit Analysis of Drone Delivery System</vt:lpstr>
      <vt:lpstr>Proposed Delivery Model</vt:lpstr>
      <vt:lpstr>Daily Fixed Expenses</vt:lpstr>
      <vt:lpstr>Daily Variable Expenses</vt:lpstr>
      <vt:lpstr>Revenue in Current Model</vt:lpstr>
      <vt:lpstr>Cost – Benefit Analysis in Current Model</vt:lpstr>
      <vt:lpstr>Available Data and Considerations</vt:lpstr>
      <vt:lpstr>Assumptions</vt:lpstr>
      <vt:lpstr>Daily Fixed Expenses in Proposed Model</vt:lpstr>
      <vt:lpstr>Daily Variable Expenses in Proposed Model</vt:lpstr>
      <vt:lpstr>Cost – Benefit Analysis in Proposed Model</vt:lpstr>
      <vt:lpstr>Scope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– Benefit Analysis of Drone Delivery System</dc:title>
  <dc:creator>Sumit Singh</dc:creator>
  <cp:lastModifiedBy>Admin</cp:lastModifiedBy>
  <cp:revision>3</cp:revision>
  <dcterms:created xsi:type="dcterms:W3CDTF">2023-04-07T16:03:49Z</dcterms:created>
  <dcterms:modified xsi:type="dcterms:W3CDTF">2023-04-20T11:18:59Z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2023-04-09T06:58:13Z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f9b4ad30-36e3-4db7-9aad-5bd8a3cf3e37</vt:lpwstr>
  </property>
  <property fmtid="{D5CDD505-2E9C-101B-9397-08002B2CF9AE}" pid="7" name="MSIP_Label_defa4170-0d19-0005-0004-bc88714345d2_ActionId">
    <vt:lpwstr>d7bbe2b6-7ada-43ef-b135-57f62d820b1d</vt:lpwstr>
  </property>
  <property fmtid="{D5CDD505-2E9C-101B-9397-08002B2CF9AE}" pid="8" name="MSIP_Label_defa4170-0d19-0005-0004-bc88714345d2_ContentBits">
    <vt:lpwstr>0</vt:lpwstr>
  </property>
</Properties>
</file>