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2" r:id="rId8"/>
    <p:sldId id="274" r:id="rId9"/>
    <p:sldId id="260" r:id="rId10"/>
    <p:sldId id="272" r:id="rId11"/>
    <p:sldId id="258" r:id="rId12"/>
    <p:sldId id="264" r:id="rId13"/>
    <p:sldId id="257" r:id="rId14"/>
    <p:sldId id="265" r:id="rId15"/>
    <p:sldId id="26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Deepanshu's%20work\data_Colla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apstone_1_files\data_Coll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apstone_1_files\data_Coll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apstone_1_files\data_Coll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epanshu's%20work\data_Coll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apstone_1_files\data_Coll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Capstone_1_files\data_Colla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[data_Collab.xlsx]Last_12_mon_data!PivotTable7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Member</a:t>
            </a:r>
            <a:r>
              <a:rPr lang="en-IN" b="1" baseline="0"/>
              <a:t> &amp; Ride Count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 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 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.00,,&quot; 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Last_12_mon_data!$G$21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B-4AAD-BED9-82A89678EB08}"/>
              </c:ext>
            </c:extLst>
          </c:dPt>
          <c:dLbls>
            <c:numFmt formatCode="#.00,,&quot; 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Last_12_mon_data!$F$22:$F$24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Last_12_mon_data!$G$22:$G$24</c:f>
              <c:numCache>
                <c:formatCode>#.00,," M"</c:formatCode>
                <c:ptCount val="2"/>
                <c:pt idx="0">
                  <c:v>1775170</c:v>
                </c:pt>
                <c:pt idx="1">
                  <c:v>2662285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CB-4AAD-BED9-82A89678E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422880"/>
        <c:axId val="399406656"/>
      </c:barChart>
      <c:catAx>
        <c:axId val="39942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Member</a:t>
                </a:r>
                <a:r>
                  <a:rPr lang="en-IN" sz="1100" b="1" baseline="0"/>
                  <a:t> Type</a:t>
                </a:r>
                <a:endParaRPr lang="en-IN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406656"/>
        <c:crosses val="autoZero"/>
        <c:auto val="1"/>
        <c:lblAlgn val="ctr"/>
        <c:lblOffset val="100"/>
        <c:noMultiLvlLbl val="0"/>
      </c:catAx>
      <c:valAx>
        <c:axId val="39940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.00,,&quot; 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42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Month</a:t>
            </a:r>
            <a:r>
              <a:rPr lang="en-US" b="1" baseline="0"/>
              <a:t> &amp; Ride Count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&quot; 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Last_12_mon_data!$B$21:$B$22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Last_12_mon_data!$A$23:$A$35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Last_12_mon_data!$B$23:$B$35</c:f>
              <c:numCache>
                <c:formatCode>General</c:formatCode>
                <c:ptCount val="12"/>
                <c:pt idx="0">
                  <c:v>29651</c:v>
                </c:pt>
                <c:pt idx="1">
                  <c:v>15140</c:v>
                </c:pt>
                <c:pt idx="2">
                  <c:v>67157</c:v>
                </c:pt>
                <c:pt idx="3">
                  <c:v>91859</c:v>
                </c:pt>
                <c:pt idx="4">
                  <c:v>220233</c:v>
                </c:pt>
                <c:pt idx="5">
                  <c:v>292021</c:v>
                </c:pt>
                <c:pt idx="6">
                  <c:v>311702</c:v>
                </c:pt>
                <c:pt idx="7">
                  <c:v>270130</c:v>
                </c:pt>
                <c:pt idx="8">
                  <c:v>220889</c:v>
                </c:pt>
                <c:pt idx="9">
                  <c:v>151362</c:v>
                </c:pt>
                <c:pt idx="10">
                  <c:v>73546</c:v>
                </c:pt>
                <c:pt idx="11">
                  <c:v>31480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90-4206-975F-07284C9D93EE}"/>
            </c:ext>
          </c:extLst>
        </c:ser>
        <c:ser>
          <c:idx val="1"/>
          <c:order val="1"/>
          <c:tx>
            <c:strRef>
              <c:f>Last_12_mon_data!$C$21:$C$22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Last_12_mon_data!$A$23:$A$35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Last_12_mon_data!$C$23:$C$35</c:f>
              <c:numCache>
                <c:formatCode>General</c:formatCode>
                <c:ptCount val="12"/>
                <c:pt idx="0">
                  <c:v>118672</c:v>
                </c:pt>
                <c:pt idx="1">
                  <c:v>74028</c:v>
                </c:pt>
                <c:pt idx="2">
                  <c:v>148825</c:v>
                </c:pt>
                <c:pt idx="3">
                  <c:v>180648</c:v>
                </c:pt>
                <c:pt idx="4">
                  <c:v>282301</c:v>
                </c:pt>
                <c:pt idx="5">
                  <c:v>328264</c:v>
                </c:pt>
                <c:pt idx="6">
                  <c:v>331008</c:v>
                </c:pt>
                <c:pt idx="7">
                  <c:v>335229</c:v>
                </c:pt>
                <c:pt idx="8">
                  <c:v>314228</c:v>
                </c:pt>
                <c:pt idx="9">
                  <c:v>262944</c:v>
                </c:pt>
                <c:pt idx="10">
                  <c:v>182249</c:v>
                </c:pt>
                <c:pt idx="11">
                  <c:v>103889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90-4206-975F-07284C9D9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435616"/>
        <c:axId val="503426464"/>
      </c:lineChart>
      <c:catAx>
        <c:axId val="50343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Months</a:t>
                </a:r>
              </a:p>
            </c:rich>
          </c:tx>
          <c:layout>
            <c:manualLayout>
              <c:xMode val="edge"/>
              <c:yMode val="edge"/>
              <c:x val="0.50483318140621647"/>
              <c:y val="0.95753642987249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26464"/>
        <c:crosses val="autoZero"/>
        <c:auto val="1"/>
        <c:lblAlgn val="ctr"/>
        <c:lblOffset val="100"/>
        <c:noMultiLvlLbl val="0"/>
      </c:catAx>
      <c:valAx>
        <c:axId val="50342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&quot; 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Week</a:t>
            </a:r>
            <a:r>
              <a:rPr lang="en-IN" b="1" baseline="0"/>
              <a:t> &amp; Member vs Ride Count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Last_12_mon_data!$T$4:$T$5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Last_12_mon_data!$S$6:$S$13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Last_12_mon_data!$T$6:$T$13</c:f>
              <c:numCache>
                <c:formatCode>General</c:formatCode>
                <c:ptCount val="7"/>
                <c:pt idx="0">
                  <c:v>304430</c:v>
                </c:pt>
                <c:pt idx="1">
                  <c:v>213358</c:v>
                </c:pt>
                <c:pt idx="2">
                  <c:v>199915</c:v>
                </c:pt>
                <c:pt idx="3">
                  <c:v>206447</c:v>
                </c:pt>
                <c:pt idx="4">
                  <c:v>231915</c:v>
                </c:pt>
                <c:pt idx="5">
                  <c:v>250702</c:v>
                </c:pt>
                <c:pt idx="6">
                  <c:v>368403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7-48DD-A32A-321E3E5DB9C2}"/>
            </c:ext>
          </c:extLst>
        </c:ser>
        <c:ser>
          <c:idx val="1"/>
          <c:order val="1"/>
          <c:tx>
            <c:strRef>
              <c:f>Last_12_mon_data!$U$4:$U$5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Last_12_mon_data!$S$6:$S$13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Last_12_mon_data!$U$6:$U$13</c:f>
              <c:numCache>
                <c:formatCode>General</c:formatCode>
                <c:ptCount val="7"/>
                <c:pt idx="0">
                  <c:v>302990</c:v>
                </c:pt>
                <c:pt idx="1">
                  <c:v>382628</c:v>
                </c:pt>
                <c:pt idx="2">
                  <c:v>424050</c:v>
                </c:pt>
                <c:pt idx="3">
                  <c:v>422212</c:v>
                </c:pt>
                <c:pt idx="4">
                  <c:v>422468</c:v>
                </c:pt>
                <c:pt idx="5">
                  <c:v>366732</c:v>
                </c:pt>
                <c:pt idx="6">
                  <c:v>341205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7-48DD-A32A-321E3E5DB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004800"/>
        <c:axId val="401026432"/>
      </c:barChart>
      <c:catAx>
        <c:axId val="40100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Weekday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26432"/>
        <c:crosses val="autoZero"/>
        <c:auto val="1"/>
        <c:lblAlgn val="ctr"/>
        <c:lblOffset val="100"/>
        <c:noMultiLvlLbl val="0"/>
      </c:catAx>
      <c:valAx>
        <c:axId val="4010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&quot; 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Bike</a:t>
            </a:r>
            <a:r>
              <a:rPr lang="en-IN" b="1" baseline="0"/>
              <a:t> Type &amp; Member VS Ride Count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Last_12_mon_data!$N$16:$N$17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Last_12_mon_data!$M$18:$M$21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Last_12_mon_data!$N$18:$N$21</c:f>
              <c:numCache>
                <c:formatCode>General</c:formatCode>
                <c:ptCount val="3"/>
                <c:pt idx="0">
                  <c:v>895731</c:v>
                </c:pt>
                <c:pt idx="1">
                  <c:v>175597</c:v>
                </c:pt>
                <c:pt idx="2">
                  <c:v>703842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E-44AF-B03D-828557F374AB}"/>
            </c:ext>
          </c:extLst>
        </c:ser>
        <c:ser>
          <c:idx val="1"/>
          <c:order val="1"/>
          <c:tx>
            <c:strRef>
              <c:f>Last_12_mon_data!$O$16:$O$17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Last_12_mon_data!$M$18:$M$21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Last_12_mon_data!$O$18:$O$21</c:f>
              <c:numCache>
                <c:formatCode>General</c:formatCode>
                <c:ptCount val="3"/>
                <c:pt idx="0">
                  <c:v>1737192</c:v>
                </c:pt>
                <c:pt idx="2">
                  <c:v>925093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E-44AF-B03D-828557F37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155808"/>
        <c:axId val="401135424"/>
      </c:barChart>
      <c:catAx>
        <c:axId val="401155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>
                    <a:effectLst/>
                  </a:rPr>
                  <a:t>Bike Type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8016883963032209"/>
              <c:y val="0.928885341201858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35424"/>
        <c:crosses val="autoZero"/>
        <c:auto val="1"/>
        <c:lblAlgn val="ctr"/>
        <c:lblOffset val="100"/>
        <c:noMultiLvlLbl val="0"/>
      </c:catAx>
      <c:valAx>
        <c:axId val="40113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&quot; 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5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[data_Collab.xlsx]Last_12_mon_data!PivotTable11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</a:t>
            </a:r>
            <a:r>
              <a:rPr lang="en-US" b="1" baseline="0"/>
              <a:t> Ride Type of members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Last_12_mon_data!$F$51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B0-48BE-9513-466EC4479A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B0-48BE-9513-466EC4479A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Last_12_mon_data!$E$52:$E$54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Last_12_mon_data!$F$52:$F$54</c:f>
              <c:numCache>
                <c:formatCode>[$-F400]h:mm:ss\ AM/PM</c:formatCode>
                <c:ptCount val="2"/>
                <c:pt idx="0">
                  <c:v>1.6403918853900985E-2</c:v>
                </c:pt>
                <c:pt idx="1">
                  <c:v>8.5999504513245405E-3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B0-48BE-9513-466EC4479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65701664"/>
        <c:axId val="565708864"/>
      </c:barChart>
      <c:catAx>
        <c:axId val="56570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708864"/>
        <c:crosses val="autoZero"/>
        <c:auto val="1"/>
        <c:lblAlgn val="ctr"/>
        <c:lblOffset val="100"/>
        <c:noMultiLvlLbl val="0"/>
      </c:catAx>
      <c:valAx>
        <c:axId val="56570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70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>
                <a:effectLst/>
              </a:rPr>
              <a:t>Month &amp; Member vs Avg. Time</a:t>
            </a:r>
            <a:endParaRPr lang="en-IN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Last_12_mon_data!$N$24:$N$25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Last_12_mon_data!$M$26:$M$38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Last_12_mon_data!$N$26:$N$38</c:f>
              <c:numCache>
                <c:formatCode>[$-F400]h:mm:ss\ AM/PM</c:formatCode>
                <c:ptCount val="12"/>
                <c:pt idx="0">
                  <c:v>1.0405168709568329E-2</c:v>
                </c:pt>
                <c:pt idx="1">
                  <c:v>1.520536642570576E-2</c:v>
                </c:pt>
                <c:pt idx="2">
                  <c:v>1.8484141500375927E-2</c:v>
                </c:pt>
                <c:pt idx="3">
                  <c:v>1.7811690461185966E-2</c:v>
                </c:pt>
                <c:pt idx="4">
                  <c:v>1.9151591040112322E-2</c:v>
                </c:pt>
                <c:pt idx="5">
                  <c:v>1.7321145536589914E-2</c:v>
                </c:pt>
                <c:pt idx="6">
                  <c:v>1.726977328225442E-2</c:v>
                </c:pt>
                <c:pt idx="7">
                  <c:v>1.6148974591057862E-2</c:v>
                </c:pt>
                <c:pt idx="8">
                  <c:v>1.5110133114217853E-2</c:v>
                </c:pt>
                <c:pt idx="9">
                  <c:v>1.4183570510015873E-2</c:v>
                </c:pt>
                <c:pt idx="10">
                  <c:v>1.1904999963489813E-2</c:v>
                </c:pt>
                <c:pt idx="11">
                  <c:v>1.0232856913854725E-2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2-49E1-A644-54DC1334373E}"/>
            </c:ext>
          </c:extLst>
        </c:ser>
        <c:ser>
          <c:idx val="1"/>
          <c:order val="1"/>
          <c:tx>
            <c:strRef>
              <c:f>Last_12_mon_data!$O$24:$O$25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Last_12_mon_data!$M$26:$M$38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Last_12_mon_data!$O$26:$O$38</c:f>
              <c:numCache>
                <c:formatCode>[$-F400]h:mm:ss\ AM/PM</c:formatCode>
                <c:ptCount val="12"/>
                <c:pt idx="0">
                  <c:v>6.9206492826164772E-3</c:v>
                </c:pt>
                <c:pt idx="1">
                  <c:v>7.3663241974007906E-3</c:v>
                </c:pt>
                <c:pt idx="2">
                  <c:v>8.1778335386451986E-3</c:v>
                </c:pt>
                <c:pt idx="3">
                  <c:v>8.0290584810320045E-3</c:v>
                </c:pt>
                <c:pt idx="4">
                  <c:v>9.227274912895397E-3</c:v>
                </c:pt>
                <c:pt idx="5">
                  <c:v>9.5049394877858816E-3</c:v>
                </c:pt>
                <c:pt idx="6">
                  <c:v>9.3701779236955562E-3</c:v>
                </c:pt>
                <c:pt idx="7">
                  <c:v>9.086678334237111E-3</c:v>
                </c:pt>
                <c:pt idx="8">
                  <c:v>8.7666662614956422E-3</c:v>
                </c:pt>
                <c:pt idx="9">
                  <c:v>8.0780887825994407E-3</c:v>
                </c:pt>
                <c:pt idx="10">
                  <c:v>7.543555019760265E-3</c:v>
                </c:pt>
                <c:pt idx="11">
                  <c:v>7.0755943710220717E-3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72-49E1-A644-54DC13343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151648"/>
        <c:axId val="401142496"/>
      </c:barChart>
      <c:catAx>
        <c:axId val="40115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42496"/>
        <c:crosses val="autoZero"/>
        <c:auto val="1"/>
        <c:lblAlgn val="ctr"/>
        <c:lblOffset val="100"/>
        <c:noMultiLvlLbl val="0"/>
      </c:catAx>
      <c:valAx>
        <c:axId val="4011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>
                    <a:effectLst/>
                  </a:rPr>
                  <a:t>Minutes</a:t>
                </a:r>
                <a:endParaRPr lang="en-I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5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[data_Collab.xlsx]Last_12_mon_data!PivotTable5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Week</a:t>
            </a:r>
            <a:r>
              <a:rPr lang="en-IN" b="1" baseline="0"/>
              <a:t> &amp; Member vs Avg. Time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Last_12_mon_data!$N$3:$N$4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Last_12_mon_data!$M$5:$M$12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Last_12_mon_data!$N$5:$N$12</c:f>
              <c:numCache>
                <c:formatCode>[$-F400]h:mm:ss\ AM/PM</c:formatCode>
                <c:ptCount val="7"/>
                <c:pt idx="0">
                  <c:v>1.8694325635583191E-2</c:v>
                </c:pt>
                <c:pt idx="1">
                  <c:v>1.6816312608723256E-2</c:v>
                </c:pt>
                <c:pt idx="2">
                  <c:v>1.4680484737712553E-2</c:v>
                </c:pt>
                <c:pt idx="3">
                  <c:v>1.4150093831812992E-2</c:v>
                </c:pt>
                <c:pt idx="4">
                  <c:v>1.4581928164932504E-2</c:v>
                </c:pt>
                <c:pt idx="5">
                  <c:v>1.5340142213455919E-2</c:v>
                </c:pt>
                <c:pt idx="6">
                  <c:v>1.8341507597959626E-2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8-4041-95A3-F0E8AB4867BC}"/>
            </c:ext>
          </c:extLst>
        </c:ser>
        <c:ser>
          <c:idx val="1"/>
          <c:order val="1"/>
          <c:tx>
            <c:strRef>
              <c:f>Last_12_mon_data!$O$3:$O$4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Last_12_mon_data!$M$5:$M$12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Last_12_mon_data!$O$5:$O$12</c:f>
              <c:numCache>
                <c:formatCode>[$-F400]h:mm:ss\ AM/PM</c:formatCode>
                <c:ptCount val="7"/>
                <c:pt idx="0">
                  <c:v>9.5740078742969099E-3</c:v>
                </c:pt>
                <c:pt idx="1">
                  <c:v>8.2950664456216249E-3</c:v>
                </c:pt>
                <c:pt idx="2">
                  <c:v>8.1343055500968028E-3</c:v>
                </c:pt>
                <c:pt idx="3">
                  <c:v>8.1922429056667974E-3</c:v>
                </c:pt>
                <c:pt idx="4">
                  <c:v>8.3080534988534908E-3</c:v>
                </c:pt>
                <c:pt idx="5">
                  <c:v>8.4505207899382064E-3</c:v>
                </c:pt>
                <c:pt idx="6">
                  <c:v>9.6821146744624255E-3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8-4041-95A3-F0E8AB486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145824"/>
        <c:axId val="401135008"/>
      </c:barChart>
      <c:catAx>
        <c:axId val="40114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>
                    <a:effectLst/>
                  </a:rPr>
                  <a:t>Weekday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683006370336974"/>
              <c:y val="0.89813458674228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35008"/>
        <c:crosses val="autoZero"/>
        <c:auto val="1"/>
        <c:lblAlgn val="ctr"/>
        <c:lblOffset val="100"/>
        <c:noMultiLvlLbl val="0"/>
      </c:catAx>
      <c:valAx>
        <c:axId val="40113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>
                    <a:effectLst/>
                  </a:rPr>
                  <a:t>Minutes</a:t>
                </a:r>
                <a:endParaRPr lang="en-IN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4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14C6B-C1F2-4AFE-B16A-E8754063A9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10CD7-71E7-4584-8831-7D9B9E968C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About and purpose of case study</a:t>
          </a:r>
          <a:endParaRPr lang="en-US" dirty="0"/>
        </a:p>
      </dgm:t>
    </dgm:pt>
    <dgm:pt modelId="{57E04F1D-C40B-4569-A9AF-C2924C671CC0}" type="parTrans" cxnId="{A2A9BCA5-EAF6-4740-BD41-7A23E5AFF027}">
      <dgm:prSet/>
      <dgm:spPr/>
      <dgm:t>
        <a:bodyPr/>
        <a:lstStyle/>
        <a:p>
          <a:endParaRPr lang="en-US"/>
        </a:p>
      </dgm:t>
    </dgm:pt>
    <dgm:pt modelId="{9D3813F7-5161-49AC-A113-B5F1AE419506}" type="sibTrans" cxnId="{A2A9BCA5-EAF6-4740-BD41-7A23E5AFF027}">
      <dgm:prSet/>
      <dgm:spPr/>
      <dgm:t>
        <a:bodyPr/>
        <a:lstStyle/>
        <a:p>
          <a:endParaRPr lang="en-US"/>
        </a:p>
      </dgm:t>
    </dgm:pt>
    <dgm:pt modelId="{A5B1B71B-A5C4-4080-B191-E607FF89FE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Showing data </a:t>
          </a:r>
          <a:endParaRPr lang="en-US"/>
        </a:p>
      </dgm:t>
    </dgm:pt>
    <dgm:pt modelId="{7191E373-AAC2-4EAF-B596-FCA615BB3209}" type="parTrans" cxnId="{560F858B-5E87-4883-A97F-02B921E8114C}">
      <dgm:prSet/>
      <dgm:spPr/>
      <dgm:t>
        <a:bodyPr/>
        <a:lstStyle/>
        <a:p>
          <a:endParaRPr lang="en-US"/>
        </a:p>
      </dgm:t>
    </dgm:pt>
    <dgm:pt modelId="{7E633E5E-6BD5-493D-AD39-27B41AB7176F}" type="sibTrans" cxnId="{560F858B-5E87-4883-A97F-02B921E8114C}">
      <dgm:prSet/>
      <dgm:spPr/>
      <dgm:t>
        <a:bodyPr/>
        <a:lstStyle/>
        <a:p>
          <a:endParaRPr lang="en-US"/>
        </a:p>
      </dgm:t>
    </dgm:pt>
    <dgm:pt modelId="{BA37F871-CA73-4BC5-956D-F18F69C63B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Conclusion and Recommendations</a:t>
          </a:r>
          <a:endParaRPr lang="en-US"/>
        </a:p>
      </dgm:t>
    </dgm:pt>
    <dgm:pt modelId="{EFB2AC6D-1291-4AB4-A7EC-2E302ADAA487}" type="parTrans" cxnId="{0D20D537-D497-41CD-B27E-799A27A4257E}">
      <dgm:prSet/>
      <dgm:spPr/>
      <dgm:t>
        <a:bodyPr/>
        <a:lstStyle/>
        <a:p>
          <a:endParaRPr lang="en-US"/>
        </a:p>
      </dgm:t>
    </dgm:pt>
    <dgm:pt modelId="{9714C700-4B6A-4510-854C-6BDD26667A84}" type="sibTrans" cxnId="{0D20D537-D497-41CD-B27E-799A27A4257E}">
      <dgm:prSet/>
      <dgm:spPr/>
      <dgm:t>
        <a:bodyPr/>
        <a:lstStyle/>
        <a:p>
          <a:endParaRPr lang="en-US"/>
        </a:p>
      </dgm:t>
    </dgm:pt>
    <dgm:pt modelId="{978DA907-5A00-4EFF-A7C4-45C84E2A6635}" type="pres">
      <dgm:prSet presAssocID="{91314C6B-C1F2-4AFE-B16A-E8754063A97F}" presName="root" presStyleCnt="0">
        <dgm:presLayoutVars>
          <dgm:dir/>
          <dgm:resizeHandles val="exact"/>
        </dgm:presLayoutVars>
      </dgm:prSet>
      <dgm:spPr/>
    </dgm:pt>
    <dgm:pt modelId="{38532023-12B9-4DD0-834F-6712043D3EB3}" type="pres">
      <dgm:prSet presAssocID="{E1910CD7-71E7-4584-8831-7D9B9E968C74}" presName="compNode" presStyleCnt="0"/>
      <dgm:spPr/>
    </dgm:pt>
    <dgm:pt modelId="{8C5FB784-8F7B-4987-B5CE-512C279E6CE2}" type="pres">
      <dgm:prSet presAssocID="{E1910CD7-71E7-4584-8831-7D9B9E968C74}" presName="bgRect" presStyleLbl="bgShp" presStyleIdx="0" presStyleCnt="3"/>
      <dgm:spPr/>
    </dgm:pt>
    <dgm:pt modelId="{25A4EE26-E28E-45A0-A8F6-6B7A669C455B}" type="pres">
      <dgm:prSet presAssocID="{E1910CD7-71E7-4584-8831-7D9B9E968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9A3B7F-F828-44A7-BE36-496DF31AE1E4}" type="pres">
      <dgm:prSet presAssocID="{E1910CD7-71E7-4584-8831-7D9B9E968C74}" presName="spaceRect" presStyleCnt="0"/>
      <dgm:spPr/>
    </dgm:pt>
    <dgm:pt modelId="{7CF07A33-6BDF-4E20-B373-4936C721B34E}" type="pres">
      <dgm:prSet presAssocID="{E1910CD7-71E7-4584-8831-7D9B9E968C74}" presName="parTx" presStyleLbl="revTx" presStyleIdx="0" presStyleCnt="3">
        <dgm:presLayoutVars>
          <dgm:chMax val="0"/>
          <dgm:chPref val="0"/>
        </dgm:presLayoutVars>
      </dgm:prSet>
      <dgm:spPr/>
    </dgm:pt>
    <dgm:pt modelId="{A56E5F38-C6DF-4A2E-93C8-C5524D3F0BD5}" type="pres">
      <dgm:prSet presAssocID="{9D3813F7-5161-49AC-A113-B5F1AE419506}" presName="sibTrans" presStyleCnt="0"/>
      <dgm:spPr/>
    </dgm:pt>
    <dgm:pt modelId="{8CE06B7F-45DF-4BF6-AD95-3306764E7A9D}" type="pres">
      <dgm:prSet presAssocID="{A5B1B71B-A5C4-4080-B191-E607FF89FE94}" presName="compNode" presStyleCnt="0"/>
      <dgm:spPr/>
    </dgm:pt>
    <dgm:pt modelId="{152BFB64-05AD-4ACE-9AB4-7BBAF19A7A45}" type="pres">
      <dgm:prSet presAssocID="{A5B1B71B-A5C4-4080-B191-E607FF89FE94}" presName="bgRect" presStyleLbl="bgShp" presStyleIdx="1" presStyleCnt="3"/>
      <dgm:spPr/>
    </dgm:pt>
    <dgm:pt modelId="{61012669-DA85-4E06-A0A7-98FF7CEDA195}" type="pres">
      <dgm:prSet presAssocID="{A5B1B71B-A5C4-4080-B191-E607FF89FE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BDCF9A-F469-4A1E-92A4-4CC023D20F80}" type="pres">
      <dgm:prSet presAssocID="{A5B1B71B-A5C4-4080-B191-E607FF89FE94}" presName="spaceRect" presStyleCnt="0"/>
      <dgm:spPr/>
    </dgm:pt>
    <dgm:pt modelId="{563EDE7C-1ADC-41D4-B0AD-AE6D00D6667C}" type="pres">
      <dgm:prSet presAssocID="{A5B1B71B-A5C4-4080-B191-E607FF89FE94}" presName="parTx" presStyleLbl="revTx" presStyleIdx="1" presStyleCnt="3">
        <dgm:presLayoutVars>
          <dgm:chMax val="0"/>
          <dgm:chPref val="0"/>
        </dgm:presLayoutVars>
      </dgm:prSet>
      <dgm:spPr/>
    </dgm:pt>
    <dgm:pt modelId="{51E3ACF9-FA93-4B4E-B0CA-38C8738D8DBE}" type="pres">
      <dgm:prSet presAssocID="{7E633E5E-6BD5-493D-AD39-27B41AB7176F}" presName="sibTrans" presStyleCnt="0"/>
      <dgm:spPr/>
    </dgm:pt>
    <dgm:pt modelId="{F9A5F679-5D84-41FA-A189-F5F86313C713}" type="pres">
      <dgm:prSet presAssocID="{BA37F871-CA73-4BC5-956D-F18F69C63B3F}" presName="compNode" presStyleCnt="0"/>
      <dgm:spPr/>
    </dgm:pt>
    <dgm:pt modelId="{6A130914-07E8-46C5-A845-BBBAD8D2D428}" type="pres">
      <dgm:prSet presAssocID="{BA37F871-CA73-4BC5-956D-F18F69C63B3F}" presName="bgRect" presStyleLbl="bgShp" presStyleIdx="2" presStyleCnt="3"/>
      <dgm:spPr/>
    </dgm:pt>
    <dgm:pt modelId="{F0CB54EE-B97D-4BE2-A5B8-2149A68BB601}" type="pres">
      <dgm:prSet presAssocID="{BA37F871-CA73-4BC5-956D-F18F69C63B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69F592-930F-42F8-9C4A-FCC83297E840}" type="pres">
      <dgm:prSet presAssocID="{BA37F871-CA73-4BC5-956D-F18F69C63B3F}" presName="spaceRect" presStyleCnt="0"/>
      <dgm:spPr/>
    </dgm:pt>
    <dgm:pt modelId="{04D12C75-0154-46DB-8492-ADE90F0CE4B4}" type="pres">
      <dgm:prSet presAssocID="{BA37F871-CA73-4BC5-956D-F18F69C63B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20D537-D497-41CD-B27E-799A27A4257E}" srcId="{91314C6B-C1F2-4AFE-B16A-E8754063A97F}" destId="{BA37F871-CA73-4BC5-956D-F18F69C63B3F}" srcOrd="2" destOrd="0" parTransId="{EFB2AC6D-1291-4AB4-A7EC-2E302ADAA487}" sibTransId="{9714C700-4B6A-4510-854C-6BDD26667A84}"/>
    <dgm:cxn modelId="{8EE4A849-A4EF-43E3-BFC5-19E580B8F1F9}" type="presOf" srcId="{91314C6B-C1F2-4AFE-B16A-E8754063A97F}" destId="{978DA907-5A00-4EFF-A7C4-45C84E2A6635}" srcOrd="0" destOrd="0" presId="urn:microsoft.com/office/officeart/2018/2/layout/IconVerticalSolidList"/>
    <dgm:cxn modelId="{7FA6EE59-42E5-49A0-8FD7-D1B2E0030E59}" type="presOf" srcId="{E1910CD7-71E7-4584-8831-7D9B9E968C74}" destId="{7CF07A33-6BDF-4E20-B373-4936C721B34E}" srcOrd="0" destOrd="0" presId="urn:microsoft.com/office/officeart/2018/2/layout/IconVerticalSolidList"/>
    <dgm:cxn modelId="{560F858B-5E87-4883-A97F-02B921E8114C}" srcId="{91314C6B-C1F2-4AFE-B16A-E8754063A97F}" destId="{A5B1B71B-A5C4-4080-B191-E607FF89FE94}" srcOrd="1" destOrd="0" parTransId="{7191E373-AAC2-4EAF-B596-FCA615BB3209}" sibTransId="{7E633E5E-6BD5-493D-AD39-27B41AB7176F}"/>
    <dgm:cxn modelId="{A2A9BCA5-EAF6-4740-BD41-7A23E5AFF027}" srcId="{91314C6B-C1F2-4AFE-B16A-E8754063A97F}" destId="{E1910CD7-71E7-4584-8831-7D9B9E968C74}" srcOrd="0" destOrd="0" parTransId="{57E04F1D-C40B-4569-A9AF-C2924C671CC0}" sibTransId="{9D3813F7-5161-49AC-A113-B5F1AE419506}"/>
    <dgm:cxn modelId="{180729E6-6E81-4AF7-A1BE-D32A2136C516}" type="presOf" srcId="{BA37F871-CA73-4BC5-956D-F18F69C63B3F}" destId="{04D12C75-0154-46DB-8492-ADE90F0CE4B4}" srcOrd="0" destOrd="0" presId="urn:microsoft.com/office/officeart/2018/2/layout/IconVerticalSolidList"/>
    <dgm:cxn modelId="{74919CF6-73E8-4532-8E16-C7D5ABB7FF8C}" type="presOf" srcId="{A5B1B71B-A5C4-4080-B191-E607FF89FE94}" destId="{563EDE7C-1ADC-41D4-B0AD-AE6D00D6667C}" srcOrd="0" destOrd="0" presId="urn:microsoft.com/office/officeart/2018/2/layout/IconVerticalSolidList"/>
    <dgm:cxn modelId="{0A50262C-E8E5-4A8D-A9A9-CC286CBD9797}" type="presParOf" srcId="{978DA907-5A00-4EFF-A7C4-45C84E2A6635}" destId="{38532023-12B9-4DD0-834F-6712043D3EB3}" srcOrd="0" destOrd="0" presId="urn:microsoft.com/office/officeart/2018/2/layout/IconVerticalSolidList"/>
    <dgm:cxn modelId="{7CC65453-698E-4FC0-B859-2E3BBD7178CB}" type="presParOf" srcId="{38532023-12B9-4DD0-834F-6712043D3EB3}" destId="{8C5FB784-8F7B-4987-B5CE-512C279E6CE2}" srcOrd="0" destOrd="0" presId="urn:microsoft.com/office/officeart/2018/2/layout/IconVerticalSolidList"/>
    <dgm:cxn modelId="{993C7219-23BC-4C90-9F82-DEA5B3B20250}" type="presParOf" srcId="{38532023-12B9-4DD0-834F-6712043D3EB3}" destId="{25A4EE26-E28E-45A0-A8F6-6B7A669C455B}" srcOrd="1" destOrd="0" presId="urn:microsoft.com/office/officeart/2018/2/layout/IconVerticalSolidList"/>
    <dgm:cxn modelId="{EC4A2742-209D-4F59-9502-AC92D3B5F0FF}" type="presParOf" srcId="{38532023-12B9-4DD0-834F-6712043D3EB3}" destId="{779A3B7F-F828-44A7-BE36-496DF31AE1E4}" srcOrd="2" destOrd="0" presId="urn:microsoft.com/office/officeart/2018/2/layout/IconVerticalSolidList"/>
    <dgm:cxn modelId="{673D070D-EB46-41D6-892F-E7705C925ED1}" type="presParOf" srcId="{38532023-12B9-4DD0-834F-6712043D3EB3}" destId="{7CF07A33-6BDF-4E20-B373-4936C721B34E}" srcOrd="3" destOrd="0" presId="urn:microsoft.com/office/officeart/2018/2/layout/IconVerticalSolidList"/>
    <dgm:cxn modelId="{D21DCB31-1894-4086-8575-AD8235406029}" type="presParOf" srcId="{978DA907-5A00-4EFF-A7C4-45C84E2A6635}" destId="{A56E5F38-C6DF-4A2E-93C8-C5524D3F0BD5}" srcOrd="1" destOrd="0" presId="urn:microsoft.com/office/officeart/2018/2/layout/IconVerticalSolidList"/>
    <dgm:cxn modelId="{24FAE0F3-67B9-4180-9661-8EAE23D3AA3C}" type="presParOf" srcId="{978DA907-5A00-4EFF-A7C4-45C84E2A6635}" destId="{8CE06B7F-45DF-4BF6-AD95-3306764E7A9D}" srcOrd="2" destOrd="0" presId="urn:microsoft.com/office/officeart/2018/2/layout/IconVerticalSolidList"/>
    <dgm:cxn modelId="{9A564D74-FC4F-4DB2-8332-D801FD85C750}" type="presParOf" srcId="{8CE06B7F-45DF-4BF6-AD95-3306764E7A9D}" destId="{152BFB64-05AD-4ACE-9AB4-7BBAF19A7A45}" srcOrd="0" destOrd="0" presId="urn:microsoft.com/office/officeart/2018/2/layout/IconVerticalSolidList"/>
    <dgm:cxn modelId="{81498B5C-F4BF-4614-B748-52E8513BFB92}" type="presParOf" srcId="{8CE06B7F-45DF-4BF6-AD95-3306764E7A9D}" destId="{61012669-DA85-4E06-A0A7-98FF7CEDA195}" srcOrd="1" destOrd="0" presId="urn:microsoft.com/office/officeart/2018/2/layout/IconVerticalSolidList"/>
    <dgm:cxn modelId="{600C2A3F-0CCB-4608-9A16-C0057C04E351}" type="presParOf" srcId="{8CE06B7F-45DF-4BF6-AD95-3306764E7A9D}" destId="{75BDCF9A-F469-4A1E-92A4-4CC023D20F80}" srcOrd="2" destOrd="0" presId="urn:microsoft.com/office/officeart/2018/2/layout/IconVerticalSolidList"/>
    <dgm:cxn modelId="{77908A8E-5918-4785-A041-719D321FA19A}" type="presParOf" srcId="{8CE06B7F-45DF-4BF6-AD95-3306764E7A9D}" destId="{563EDE7C-1ADC-41D4-B0AD-AE6D00D6667C}" srcOrd="3" destOrd="0" presId="urn:microsoft.com/office/officeart/2018/2/layout/IconVerticalSolidList"/>
    <dgm:cxn modelId="{C809E8A5-24E5-445B-9DA2-EA128E9D981D}" type="presParOf" srcId="{978DA907-5A00-4EFF-A7C4-45C84E2A6635}" destId="{51E3ACF9-FA93-4B4E-B0CA-38C8738D8DBE}" srcOrd="3" destOrd="0" presId="urn:microsoft.com/office/officeart/2018/2/layout/IconVerticalSolidList"/>
    <dgm:cxn modelId="{39BCDCF7-52C6-44AF-A698-78696C61AABB}" type="presParOf" srcId="{978DA907-5A00-4EFF-A7C4-45C84E2A6635}" destId="{F9A5F679-5D84-41FA-A189-F5F86313C713}" srcOrd="4" destOrd="0" presId="urn:microsoft.com/office/officeart/2018/2/layout/IconVerticalSolidList"/>
    <dgm:cxn modelId="{BC86C5AF-AC7E-412B-A0A7-1E94F0AA2689}" type="presParOf" srcId="{F9A5F679-5D84-41FA-A189-F5F86313C713}" destId="{6A130914-07E8-46C5-A845-BBBAD8D2D428}" srcOrd="0" destOrd="0" presId="urn:microsoft.com/office/officeart/2018/2/layout/IconVerticalSolidList"/>
    <dgm:cxn modelId="{5436A47A-B8F7-4547-9FC6-2EF0678AAD05}" type="presParOf" srcId="{F9A5F679-5D84-41FA-A189-F5F86313C713}" destId="{F0CB54EE-B97D-4BE2-A5B8-2149A68BB601}" srcOrd="1" destOrd="0" presId="urn:microsoft.com/office/officeart/2018/2/layout/IconVerticalSolidList"/>
    <dgm:cxn modelId="{CDD27CC5-D406-49A4-96A6-2A51B741F2D9}" type="presParOf" srcId="{F9A5F679-5D84-41FA-A189-F5F86313C713}" destId="{7669F592-930F-42F8-9C4A-FCC83297E840}" srcOrd="2" destOrd="0" presId="urn:microsoft.com/office/officeart/2018/2/layout/IconVerticalSolidList"/>
    <dgm:cxn modelId="{740FB41F-CB95-4261-8807-3F4743C9853C}" type="presParOf" srcId="{F9A5F679-5D84-41FA-A189-F5F86313C713}" destId="{04D12C75-0154-46DB-8492-ADE90F0CE4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4C320-3B0C-4BA3-9E4C-BC76913CC35D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1DF262-DC17-49CD-BBE0-DDC2551469F8}">
      <dgm:prSet/>
      <dgm:spPr/>
      <dgm:t>
        <a:bodyPr/>
        <a:lstStyle/>
        <a:p>
          <a:r>
            <a:rPr lang="en-IN" dirty="0"/>
            <a:t>March 2022 – February 2023</a:t>
          </a:r>
          <a:endParaRPr lang="en-US" dirty="0"/>
        </a:p>
      </dgm:t>
    </dgm:pt>
    <dgm:pt modelId="{4D655334-3C0B-4AAF-9CFE-2A8CEF33CCF4}" type="parTrans" cxnId="{6CBF6905-38A6-411B-9D59-4373AD9093CA}">
      <dgm:prSet/>
      <dgm:spPr/>
      <dgm:t>
        <a:bodyPr/>
        <a:lstStyle/>
        <a:p>
          <a:endParaRPr lang="en-US"/>
        </a:p>
      </dgm:t>
    </dgm:pt>
    <dgm:pt modelId="{E2E61EB9-D7F7-4A96-B238-8EDC5D9F4F5F}" type="sibTrans" cxnId="{6CBF6905-38A6-411B-9D59-4373AD9093CA}">
      <dgm:prSet/>
      <dgm:spPr/>
      <dgm:t>
        <a:bodyPr/>
        <a:lstStyle/>
        <a:p>
          <a:endParaRPr lang="en-US"/>
        </a:p>
      </dgm:t>
    </dgm:pt>
    <dgm:pt modelId="{0665DF9A-B3A3-43D6-ACE4-D3F4E4B0C71F}">
      <dgm:prSet/>
      <dgm:spPr/>
      <dgm:t>
        <a:bodyPr/>
        <a:lstStyle/>
        <a:p>
          <a:r>
            <a:rPr lang="en-IN" dirty="0"/>
            <a:t>4.4 million total number of rides.</a:t>
          </a:r>
          <a:endParaRPr lang="en-US" dirty="0"/>
        </a:p>
      </dgm:t>
    </dgm:pt>
    <dgm:pt modelId="{712F3820-EC55-43E7-8B85-0D2E5A3A53F3}" type="parTrans" cxnId="{73FB50AC-8F6A-4E40-B6FF-BC6F31357459}">
      <dgm:prSet/>
      <dgm:spPr/>
      <dgm:t>
        <a:bodyPr/>
        <a:lstStyle/>
        <a:p>
          <a:endParaRPr lang="en-US"/>
        </a:p>
      </dgm:t>
    </dgm:pt>
    <dgm:pt modelId="{70FF4FC9-B398-46AB-ABFC-C751EE0EBBEE}" type="sibTrans" cxnId="{73FB50AC-8F6A-4E40-B6FF-BC6F31357459}">
      <dgm:prSet/>
      <dgm:spPr/>
      <dgm:t>
        <a:bodyPr/>
        <a:lstStyle/>
        <a:p>
          <a:endParaRPr lang="en-US"/>
        </a:p>
      </dgm:t>
    </dgm:pt>
    <dgm:pt modelId="{B81D51ED-C38C-4D10-8ED1-AFDDE1BE743F}" type="pres">
      <dgm:prSet presAssocID="{CF84C320-3B0C-4BA3-9E4C-BC76913CC3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2454C1-4F92-4710-91AD-D05D2B35DFC7}" type="pres">
      <dgm:prSet presAssocID="{0D1DF262-DC17-49CD-BBE0-DDC2551469F8}" presName="root" presStyleCnt="0"/>
      <dgm:spPr/>
    </dgm:pt>
    <dgm:pt modelId="{077A6563-3255-47D0-8741-BE98ACAEB2DE}" type="pres">
      <dgm:prSet presAssocID="{0D1DF262-DC17-49CD-BBE0-DDC2551469F8}" presName="rootComposite" presStyleCnt="0"/>
      <dgm:spPr/>
    </dgm:pt>
    <dgm:pt modelId="{99C977A2-B3F1-4449-B04D-A62D575CB824}" type="pres">
      <dgm:prSet presAssocID="{0D1DF262-DC17-49CD-BBE0-DDC2551469F8}" presName="rootText" presStyleLbl="node1" presStyleIdx="0" presStyleCnt="2"/>
      <dgm:spPr/>
    </dgm:pt>
    <dgm:pt modelId="{BC08C7C3-9744-429B-AEAB-CB6C21EFD512}" type="pres">
      <dgm:prSet presAssocID="{0D1DF262-DC17-49CD-BBE0-DDC2551469F8}" presName="rootConnector" presStyleLbl="node1" presStyleIdx="0" presStyleCnt="2"/>
      <dgm:spPr/>
    </dgm:pt>
    <dgm:pt modelId="{756FBE0C-E17D-4871-9C12-EDC9827DD5ED}" type="pres">
      <dgm:prSet presAssocID="{0D1DF262-DC17-49CD-BBE0-DDC2551469F8}" presName="childShape" presStyleCnt="0"/>
      <dgm:spPr/>
    </dgm:pt>
    <dgm:pt modelId="{8F099A35-1A09-47FC-A37A-A53E21A4ADF3}" type="pres">
      <dgm:prSet presAssocID="{0665DF9A-B3A3-43D6-ACE4-D3F4E4B0C71F}" presName="root" presStyleCnt="0"/>
      <dgm:spPr/>
    </dgm:pt>
    <dgm:pt modelId="{3C472422-378E-4C24-9739-8004602AC364}" type="pres">
      <dgm:prSet presAssocID="{0665DF9A-B3A3-43D6-ACE4-D3F4E4B0C71F}" presName="rootComposite" presStyleCnt="0"/>
      <dgm:spPr/>
    </dgm:pt>
    <dgm:pt modelId="{FF565123-B1C5-4F7C-A823-E3E88E390EAC}" type="pres">
      <dgm:prSet presAssocID="{0665DF9A-B3A3-43D6-ACE4-D3F4E4B0C71F}" presName="rootText" presStyleLbl="node1" presStyleIdx="1" presStyleCnt="2"/>
      <dgm:spPr/>
    </dgm:pt>
    <dgm:pt modelId="{4CA45EC6-770F-4B71-99B3-2103270DC9AC}" type="pres">
      <dgm:prSet presAssocID="{0665DF9A-B3A3-43D6-ACE4-D3F4E4B0C71F}" presName="rootConnector" presStyleLbl="node1" presStyleIdx="1" presStyleCnt="2"/>
      <dgm:spPr/>
    </dgm:pt>
    <dgm:pt modelId="{6DDC689D-4BE5-494C-BDDF-22FB27598D04}" type="pres">
      <dgm:prSet presAssocID="{0665DF9A-B3A3-43D6-ACE4-D3F4E4B0C71F}" presName="childShape" presStyleCnt="0"/>
      <dgm:spPr/>
    </dgm:pt>
  </dgm:ptLst>
  <dgm:cxnLst>
    <dgm:cxn modelId="{6CBF6905-38A6-411B-9D59-4373AD9093CA}" srcId="{CF84C320-3B0C-4BA3-9E4C-BC76913CC35D}" destId="{0D1DF262-DC17-49CD-BBE0-DDC2551469F8}" srcOrd="0" destOrd="0" parTransId="{4D655334-3C0B-4AAF-9CFE-2A8CEF33CCF4}" sibTransId="{E2E61EB9-D7F7-4A96-B238-8EDC5D9F4F5F}"/>
    <dgm:cxn modelId="{9DFAF85B-5FB2-474B-8B9E-E8346D5D49DF}" type="presOf" srcId="{CF84C320-3B0C-4BA3-9E4C-BC76913CC35D}" destId="{B81D51ED-C38C-4D10-8ED1-AFDDE1BE743F}" srcOrd="0" destOrd="0" presId="urn:microsoft.com/office/officeart/2005/8/layout/hierarchy3"/>
    <dgm:cxn modelId="{0DC75779-B3D6-4AE4-AE41-846F70BB0327}" type="presOf" srcId="{0665DF9A-B3A3-43D6-ACE4-D3F4E4B0C71F}" destId="{FF565123-B1C5-4F7C-A823-E3E88E390EAC}" srcOrd="0" destOrd="0" presId="urn:microsoft.com/office/officeart/2005/8/layout/hierarchy3"/>
    <dgm:cxn modelId="{73FB50AC-8F6A-4E40-B6FF-BC6F31357459}" srcId="{CF84C320-3B0C-4BA3-9E4C-BC76913CC35D}" destId="{0665DF9A-B3A3-43D6-ACE4-D3F4E4B0C71F}" srcOrd="1" destOrd="0" parTransId="{712F3820-EC55-43E7-8B85-0D2E5A3A53F3}" sibTransId="{70FF4FC9-B398-46AB-ABFC-C751EE0EBBEE}"/>
    <dgm:cxn modelId="{66692AB4-6ABA-4E11-A859-D597711E927A}" type="presOf" srcId="{0D1DF262-DC17-49CD-BBE0-DDC2551469F8}" destId="{99C977A2-B3F1-4449-B04D-A62D575CB824}" srcOrd="0" destOrd="0" presId="urn:microsoft.com/office/officeart/2005/8/layout/hierarchy3"/>
    <dgm:cxn modelId="{95C0F6E0-923E-4FB4-A96C-8A3A7C199ACF}" type="presOf" srcId="{0665DF9A-B3A3-43D6-ACE4-D3F4E4B0C71F}" destId="{4CA45EC6-770F-4B71-99B3-2103270DC9AC}" srcOrd="1" destOrd="0" presId="urn:microsoft.com/office/officeart/2005/8/layout/hierarchy3"/>
    <dgm:cxn modelId="{71586EE4-7E7F-4A78-BFAB-6FD450F75D1C}" type="presOf" srcId="{0D1DF262-DC17-49CD-BBE0-DDC2551469F8}" destId="{BC08C7C3-9744-429B-AEAB-CB6C21EFD512}" srcOrd="1" destOrd="0" presId="urn:microsoft.com/office/officeart/2005/8/layout/hierarchy3"/>
    <dgm:cxn modelId="{620629D4-B555-4354-A871-85E52BA280BC}" type="presParOf" srcId="{B81D51ED-C38C-4D10-8ED1-AFDDE1BE743F}" destId="{862454C1-4F92-4710-91AD-D05D2B35DFC7}" srcOrd="0" destOrd="0" presId="urn:microsoft.com/office/officeart/2005/8/layout/hierarchy3"/>
    <dgm:cxn modelId="{A96ED7F8-FD73-4B8C-8613-0210306B57CA}" type="presParOf" srcId="{862454C1-4F92-4710-91AD-D05D2B35DFC7}" destId="{077A6563-3255-47D0-8741-BE98ACAEB2DE}" srcOrd="0" destOrd="0" presId="urn:microsoft.com/office/officeart/2005/8/layout/hierarchy3"/>
    <dgm:cxn modelId="{AB8B94D6-3708-4488-BBE9-4B9FF02A944D}" type="presParOf" srcId="{077A6563-3255-47D0-8741-BE98ACAEB2DE}" destId="{99C977A2-B3F1-4449-B04D-A62D575CB824}" srcOrd="0" destOrd="0" presId="urn:microsoft.com/office/officeart/2005/8/layout/hierarchy3"/>
    <dgm:cxn modelId="{6D29558C-4BBD-42F3-8215-07B404DA0C7B}" type="presParOf" srcId="{077A6563-3255-47D0-8741-BE98ACAEB2DE}" destId="{BC08C7C3-9744-429B-AEAB-CB6C21EFD512}" srcOrd="1" destOrd="0" presId="urn:microsoft.com/office/officeart/2005/8/layout/hierarchy3"/>
    <dgm:cxn modelId="{2A96F064-62FF-46DA-A37F-C628F43E9C83}" type="presParOf" srcId="{862454C1-4F92-4710-91AD-D05D2B35DFC7}" destId="{756FBE0C-E17D-4871-9C12-EDC9827DD5ED}" srcOrd="1" destOrd="0" presId="urn:microsoft.com/office/officeart/2005/8/layout/hierarchy3"/>
    <dgm:cxn modelId="{F98E951A-449A-4D9B-917C-DB9DF119CC83}" type="presParOf" srcId="{B81D51ED-C38C-4D10-8ED1-AFDDE1BE743F}" destId="{8F099A35-1A09-47FC-A37A-A53E21A4ADF3}" srcOrd="1" destOrd="0" presId="urn:microsoft.com/office/officeart/2005/8/layout/hierarchy3"/>
    <dgm:cxn modelId="{A128B999-61D5-4814-84A3-CE4AE5762BF9}" type="presParOf" srcId="{8F099A35-1A09-47FC-A37A-A53E21A4ADF3}" destId="{3C472422-378E-4C24-9739-8004602AC364}" srcOrd="0" destOrd="0" presId="urn:microsoft.com/office/officeart/2005/8/layout/hierarchy3"/>
    <dgm:cxn modelId="{71E423FE-762F-4558-BFC0-D9F920F112F2}" type="presParOf" srcId="{3C472422-378E-4C24-9739-8004602AC364}" destId="{FF565123-B1C5-4F7C-A823-E3E88E390EAC}" srcOrd="0" destOrd="0" presId="urn:microsoft.com/office/officeart/2005/8/layout/hierarchy3"/>
    <dgm:cxn modelId="{BDF65D9A-A819-410D-98FA-FA6B62910B4D}" type="presParOf" srcId="{3C472422-378E-4C24-9739-8004602AC364}" destId="{4CA45EC6-770F-4B71-99B3-2103270DC9AC}" srcOrd="1" destOrd="0" presId="urn:microsoft.com/office/officeart/2005/8/layout/hierarchy3"/>
    <dgm:cxn modelId="{FE51A68E-9C1F-4D62-A387-3CBCED49702A}" type="presParOf" srcId="{8F099A35-1A09-47FC-A37A-A53E21A4ADF3}" destId="{6DDC689D-4BE5-494C-BDDF-22FB27598D0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FB784-8F7B-4987-B5CE-512C279E6CE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4EE26-E28E-45A0-A8F6-6B7A669C45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07A33-6BDF-4E20-B373-4936C721B34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About and purpose of case study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152BFB64-05AD-4ACE-9AB4-7BBAF19A7A4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12669-DA85-4E06-A0A7-98FF7CEDA1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EDE7C-1ADC-41D4-B0AD-AE6D00D6667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Showing data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6A130914-07E8-46C5-A845-BBBAD8D2D42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54EE-B97D-4BE2-A5B8-2149A68BB60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2C75-0154-46DB-8492-ADE90F0CE4B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Conclusion and Recommendations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977A2-B3F1-4449-B04D-A62D575CB824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March 2022 – February 2023</a:t>
          </a:r>
          <a:endParaRPr lang="en-US" sz="5000" kern="1200" dirty="0"/>
        </a:p>
      </dsp:txBody>
      <dsp:txXfrm>
        <a:off x="69709" y="1075980"/>
        <a:ext cx="4535606" cy="2199377"/>
      </dsp:txXfrm>
    </dsp:sp>
    <dsp:sp modelId="{FF565123-B1C5-4F7C-A823-E3E88E390EAC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4.4 million total number of rides.</a:t>
          </a:r>
          <a:endParaRPr lang="en-US" sz="5000" kern="1200" dirty="0"/>
        </a:p>
      </dsp:txBody>
      <dsp:txXfrm>
        <a:off x="5910283" y="1075980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4E28-4D7A-3D62-659A-1268B257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09AA-A9FC-23EE-DCF7-DE5E8B5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7748-8665-8901-A2BF-48414E1A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11E4-449F-41B0-35F2-A393CE1B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E457-1A97-894A-15C4-BDCDCB6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7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DA8-B42B-34BE-1DA7-67383164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43800-32B8-8099-10E6-686435B3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4DDB-592D-5314-8572-16510E4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EDB9-B62A-8824-CD29-7442BA9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485B-87FB-8C59-81A2-FE37BF0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4B71-3219-D7C3-9C16-53DB2C2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79027-D1AA-2370-96DA-E0BE6D36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D9C4-5335-DAF6-BC9C-F16E5A7B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5EE6-12B7-4A48-7EFA-F6F80623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A962-00E0-2DBD-91C2-018E41F3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5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74A0-59EF-1177-D882-F1F58E2F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0F15-DBB8-B649-727C-8B80D248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5DBB-B8B2-1EA1-AF82-01D32E3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A061-7D90-A446-C9B8-9ECAC4C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D8EC-BA8D-4878-80E8-9073F2C4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C29B-A95C-DCED-6FA7-D5C19E8D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5D12-EAD4-3075-9D61-C8461539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1ED5-5912-299F-126A-04CF6A06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D726-E578-3476-9838-AF78C972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5A41-9F63-9C0B-C767-94DFA4BB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B44-FCBE-9545-2E1E-3EE01911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F7C2-EDD2-141F-26C6-B86AD3847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BA730-31B4-80C8-03B6-C367F31D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DF0CF-43D2-16E0-B5E6-B8DE8265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1AE9-2793-DA9F-6635-A2832C6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8A87-C2BA-5B11-DA53-A93E1AB4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F0A5-097F-90F2-8581-9B387A7D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295A-36DC-8088-2D7A-BBF46E2D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2D0B-C23B-F5E8-CBCD-B6FF3A52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B77A-6D39-4C7B-1C76-B5AC12734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4C60F-A42D-F106-7BCC-8CB4CFC4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A2A50-A3AC-8A17-3C72-44D7CC07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BDE5-F1AA-304D-67CD-F2B45FE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658F-FBF3-887A-A68B-847E4FAD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B695-FECA-956F-1F0D-98513357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50056-B0A4-33D2-5A65-92FFBB02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C4012-5F31-68FF-2D3E-54D9DF0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3C1B4-D27C-CB2E-FFDB-CE88BBA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A0CE9-184F-A051-4003-3CA677C4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94E17-8B1C-063A-4863-6B2FDA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6E8EE-F116-DEA8-EA9B-CADE852D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0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59F3-22E9-89BF-1B49-2854F86D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4A9F-FF87-3391-33E8-52571EC4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D855F-8F85-ECF6-4114-94F278AE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E8B3-2EA3-CE9D-EDAC-D539C2DA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7D42B-85ED-1156-7442-E9026DEC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9A50-4E66-FDA1-297A-EE6166B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F77-C83D-4F84-E9DE-4EBBCD44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18822-383C-386C-153B-187DA8C0A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1DD34-5952-44E0-6303-4ABE5ABF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34416-280A-FEA2-A80B-CC5E49C1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7F4D-7EAE-96E9-6984-F87FCAA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9E15-F177-3730-85DC-E1A516BD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95176-89FF-CD7E-31EB-C001D360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93DA-FFD6-9A65-DAB9-5A4889AE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C48E-BA50-4070-29BD-EA08DB62B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7C92-C410-4AC7-BFA9-161DFBC79D6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A980-B3F8-6FA5-DE86-6CE4A4BFC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F10B-BF8D-670B-7447-B3C4C8A6C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1A74-D8EC-4BCE-A57C-0D8481516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9CAC7-D013-3E8B-E908-8311AAFCF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98861-4BB9-C977-379E-4E480CBE3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Cyclistic Bike-Share Case Study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sz="2800" dirty="0">
                <a:solidFill>
                  <a:srgbClr val="FFFFFF"/>
                </a:solidFill>
              </a:rPr>
              <a:t>March 2022 – February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B6D1-AC01-6213-B68A-3D9A220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Deepanshu Bisht</a:t>
            </a:r>
          </a:p>
          <a:p>
            <a:r>
              <a:rPr lang="en-US" sz="2000">
                <a:solidFill>
                  <a:srgbClr val="FFFFFF"/>
                </a:solidFill>
              </a:rPr>
              <a:t>18/02/23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8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AC922-7937-0C76-B5B3-1AF0E53D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ride duration of members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02FF8-0DDD-934F-D4EF-0368AF0271CF}"/>
              </a:ext>
            </a:extLst>
          </p:cNvPr>
          <p:cNvSpPr txBox="1"/>
          <p:nvPr/>
        </p:nvSpPr>
        <p:spPr>
          <a:xfrm>
            <a:off x="5894962" y="2709052"/>
            <a:ext cx="5458838" cy="234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Casual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have an </a:t>
            </a:r>
            <a:r>
              <a:rPr lang="en-US" sz="2000" b="0" i="0" dirty="0">
                <a:effectLst/>
              </a:rPr>
              <a:t>average </a:t>
            </a:r>
            <a:r>
              <a:rPr lang="en-US" sz="2000" b="0" dirty="0"/>
              <a:t>ride length</a:t>
            </a:r>
            <a:r>
              <a:rPr lang="en-US" sz="2000" b="0" i="0" dirty="0">
                <a:effectLst/>
              </a:rPr>
              <a:t> of </a:t>
            </a:r>
            <a:r>
              <a:rPr lang="en-US" sz="2000" b="1" i="0" dirty="0">
                <a:effectLst/>
              </a:rPr>
              <a:t>23:37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minutes</a:t>
            </a:r>
            <a:r>
              <a:rPr lang="en-US" sz="2000" b="0" i="0" dirty="0">
                <a:effectLst/>
              </a:rPr>
              <a:t>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For an </a:t>
            </a:r>
            <a:r>
              <a:rPr lang="en-US" sz="2000" b="1" i="0" dirty="0">
                <a:effectLst/>
              </a:rPr>
              <a:t>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it</a:t>
            </a:r>
            <a:r>
              <a:rPr lang="en-US" sz="2000" b="0" i="0" dirty="0">
                <a:effectLst/>
              </a:rPr>
              <a:t> is </a:t>
            </a:r>
            <a:r>
              <a:rPr lang="en-US" sz="2000" b="1" i="0" dirty="0">
                <a:effectLst/>
              </a:rPr>
              <a:t>12:23 </a:t>
            </a:r>
            <a:r>
              <a:rPr lang="en-US" sz="2000" b="0" i="0" dirty="0">
                <a:effectLst/>
              </a:rPr>
              <a:t>minutes  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9B9FE8-8BB2-4065-96D4-C9F5BC08F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85815"/>
              </p:ext>
            </p:extLst>
          </p:nvPr>
        </p:nvGraphicFramePr>
        <p:xfrm>
          <a:off x="703182" y="511293"/>
          <a:ext cx="4777381" cy="566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11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2F21-E126-FD96-0602-636DD654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ride length by month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E193-AA0B-F6D6-3100-C84027B8C109}"/>
              </a:ext>
            </a:extLst>
          </p:cNvPr>
          <p:cNvSpPr txBox="1"/>
          <p:nvPr/>
        </p:nvSpPr>
        <p:spPr>
          <a:xfrm>
            <a:off x="6095999" y="2335237"/>
            <a:ext cx="5287363" cy="3903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Casual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ride</a:t>
            </a:r>
            <a:r>
              <a:rPr lang="en-US" sz="2000" b="1" i="0" dirty="0">
                <a:effectLst/>
              </a:rPr>
              <a:t>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traveled for </a:t>
            </a:r>
            <a:r>
              <a:rPr lang="en-US" sz="2000" b="1" i="0" dirty="0">
                <a:effectLst/>
              </a:rPr>
              <a:t>longer duration </a:t>
            </a:r>
            <a:r>
              <a:rPr lang="en-US" sz="2000" b="0" i="0" dirty="0">
                <a:effectLst/>
              </a:rPr>
              <a:t>in </a:t>
            </a:r>
            <a:r>
              <a:rPr lang="en-US" sz="2000" b="1" i="0" dirty="0">
                <a:effectLst/>
              </a:rPr>
              <a:t>May,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for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avg</a:t>
            </a:r>
            <a:r>
              <a:rPr lang="en-US" sz="2000" b="0" i="0" dirty="0">
                <a:effectLst/>
              </a:rPr>
              <a:t>  </a:t>
            </a:r>
            <a:r>
              <a:rPr lang="en-US" sz="2000" b="1" i="0" dirty="0">
                <a:effectLst/>
              </a:rPr>
              <a:t>27:35 minutes</a:t>
            </a:r>
            <a:r>
              <a:rPr lang="en-US" sz="2000" b="0" i="0" dirty="0">
                <a:effectLst/>
              </a:rPr>
              <a:t>.</a:t>
            </a:r>
          </a:p>
          <a:p>
            <a:pPr marL="34290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members</a:t>
            </a:r>
            <a:r>
              <a:rPr lang="en-US" sz="2000" b="0" i="0" dirty="0">
                <a:effectLst/>
              </a:rPr>
              <a:t> took </a:t>
            </a:r>
            <a:r>
              <a:rPr lang="en-US" sz="2000" i="0" dirty="0">
                <a:effectLst/>
              </a:rPr>
              <a:t>a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long</a:t>
            </a:r>
            <a:r>
              <a:rPr lang="en-US" sz="2000" b="0" i="0" dirty="0">
                <a:effectLst/>
              </a:rPr>
              <a:t> trip in </a:t>
            </a:r>
            <a:r>
              <a:rPr lang="en-US" sz="2000" b="1" i="0" dirty="0">
                <a:effectLst/>
              </a:rPr>
              <a:t>June </a:t>
            </a:r>
            <a:r>
              <a:rPr lang="en-US" sz="2000" i="0" dirty="0">
                <a:effectLst/>
              </a:rPr>
              <a:t>for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avg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13:41 minutes</a:t>
            </a:r>
            <a:r>
              <a:rPr lang="en-US" sz="2000" b="0" i="0" dirty="0">
                <a:effectLst/>
              </a:rPr>
              <a:t>.</a:t>
            </a:r>
          </a:p>
          <a:p>
            <a:pPr marL="34290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Smaller</a:t>
            </a:r>
            <a:r>
              <a:rPr lang="en-US" sz="2000" i="0" dirty="0">
                <a:effectLst/>
              </a:rPr>
              <a:t> </a:t>
            </a:r>
            <a:r>
              <a:rPr lang="en-US" sz="2000" b="0" i="0" dirty="0">
                <a:effectLst/>
              </a:rPr>
              <a:t>trips </a:t>
            </a:r>
            <a:r>
              <a:rPr lang="en-US" sz="2000" i="0" dirty="0">
                <a:effectLst/>
              </a:rPr>
              <a:t>takes place in  </a:t>
            </a:r>
            <a:r>
              <a:rPr lang="en-US" sz="2000" b="1" i="0" dirty="0">
                <a:effectLst/>
              </a:rPr>
              <a:t>December </a:t>
            </a:r>
            <a:r>
              <a:rPr lang="en-US" sz="2000" i="0" dirty="0">
                <a:effectLst/>
              </a:rPr>
              <a:t>i.e., of</a:t>
            </a:r>
            <a:r>
              <a:rPr lang="en-US" sz="2000" b="1" i="0" dirty="0">
                <a:effectLst/>
              </a:rPr>
              <a:t> avg 14 minutes 44 seconds,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done</a:t>
            </a:r>
            <a:r>
              <a:rPr lang="en-US" sz="2000" b="0" i="0" dirty="0">
                <a:effectLst/>
              </a:rPr>
              <a:t> by </a:t>
            </a:r>
            <a:r>
              <a:rPr lang="en-US" sz="2000" b="1" i="0" dirty="0">
                <a:effectLst/>
              </a:rPr>
              <a:t>casual riders.</a:t>
            </a:r>
          </a:p>
          <a:p>
            <a:pPr marL="34290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At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9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minutes 58 seconds,</a:t>
            </a:r>
            <a:r>
              <a:rPr lang="en-US" sz="2000" b="0" i="0" dirty="0">
                <a:effectLst/>
              </a:rPr>
              <a:t> the </a:t>
            </a:r>
            <a:r>
              <a:rPr lang="en-US" sz="2000" b="1" i="0" dirty="0">
                <a:effectLst/>
              </a:rPr>
              <a:t>shortest avg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ride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time </a:t>
            </a:r>
            <a:r>
              <a:rPr lang="en-US" sz="2000" i="0" dirty="0">
                <a:effectLst/>
              </a:rPr>
              <a:t>is taken by  </a:t>
            </a:r>
            <a:r>
              <a:rPr lang="en-US" sz="2000" b="1" i="0" dirty="0">
                <a:effectLst/>
              </a:rPr>
              <a:t>annual members in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January.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93C06-EBF4-4532-9CD8-C81067887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714695"/>
              </p:ext>
            </p:extLst>
          </p:nvPr>
        </p:nvGraphicFramePr>
        <p:xfrm>
          <a:off x="496919" y="2335237"/>
          <a:ext cx="5150277" cy="390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368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07E51-DA70-34D4-96DE-470806A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ride length by Week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00C4C-7C3A-FC12-9E98-733CD14FFB0F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Both casual and annual member</a:t>
            </a:r>
            <a:r>
              <a:rPr lang="en-US" sz="2000" dirty="0"/>
              <a:t>s on an average spend </a:t>
            </a:r>
            <a:r>
              <a:rPr lang="en-US" sz="2000" b="1" dirty="0"/>
              <a:t>longer time </a:t>
            </a:r>
            <a:r>
              <a:rPr lang="en-US" sz="2000" dirty="0"/>
              <a:t>on trips on </a:t>
            </a:r>
            <a:r>
              <a:rPr lang="en-US" sz="2000" b="1" dirty="0"/>
              <a:t>weekends</a:t>
            </a:r>
            <a:r>
              <a:rPr lang="en-US" sz="20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A7265-B196-42F8-9E5F-A590E160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704434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76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95D54-03C0-A550-8F63-25FEF697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033" b="-1"/>
          <a:stretch/>
        </p:blipFill>
        <p:spPr>
          <a:xfrm>
            <a:off x="2574388" y="10"/>
            <a:ext cx="961761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BC1A1-C05B-5D73-AD7E-99BF9817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3822189" cy="1589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Total Rides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5A802-94EC-3707-BD59-739590518C23}"/>
              </a:ext>
            </a:extLst>
          </p:cNvPr>
          <p:cNvSpPr txBox="1"/>
          <p:nvPr/>
        </p:nvSpPr>
        <p:spPr>
          <a:xfrm>
            <a:off x="407964" y="1801154"/>
            <a:ext cx="4252425" cy="474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This map shows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ers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favorite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docking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stations</a:t>
            </a:r>
            <a:r>
              <a:rPr lang="en-US" sz="2000" b="0" i="0" dirty="0">
                <a:effectLst/>
              </a:rPr>
              <a:t> </a:t>
            </a:r>
            <a:r>
              <a:rPr lang="en-US" sz="2000" dirty="0"/>
              <a:t>with</a:t>
            </a:r>
            <a:r>
              <a:rPr lang="en-US" sz="2000" b="1" dirty="0"/>
              <a:t> more than 8000</a:t>
            </a:r>
            <a:r>
              <a:rPr lang="en-US" sz="2000" b="0" i="0" dirty="0">
                <a:effectLst/>
              </a:rPr>
              <a:t> trips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Here, the </a:t>
            </a:r>
            <a:r>
              <a:rPr lang="en-US" sz="2000" b="1" i="0" dirty="0">
                <a:effectLst/>
              </a:rPr>
              <a:t>largest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concentration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of </a:t>
            </a:r>
            <a:r>
              <a:rPr lang="en-US" sz="2000" b="1" i="0" dirty="0">
                <a:effectLst/>
              </a:rPr>
              <a:t>casual members </a:t>
            </a:r>
            <a:r>
              <a:rPr lang="en-US" sz="2000" b="0" i="0" dirty="0">
                <a:effectLst/>
              </a:rPr>
              <a:t>in </a:t>
            </a:r>
            <a:r>
              <a:rPr lang="en-US" sz="2000" b="1" i="0" dirty="0">
                <a:effectLst/>
              </a:rPr>
              <a:t>blue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is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Southern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California,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which is </a:t>
            </a:r>
            <a:r>
              <a:rPr lang="en-US" sz="2000" b="1" i="0" dirty="0">
                <a:effectLst/>
              </a:rPr>
              <a:t>rich</a:t>
            </a:r>
            <a:r>
              <a:rPr lang="en-US" sz="2000" b="0" i="0" dirty="0">
                <a:effectLst/>
              </a:rPr>
              <a:t> in </a:t>
            </a:r>
            <a:r>
              <a:rPr lang="en-US" sz="2000" b="1" i="0" dirty="0">
                <a:effectLst/>
              </a:rPr>
              <a:t>greenery and seascapes,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meaning</a:t>
            </a:r>
            <a:r>
              <a:rPr lang="en-US" sz="2000" b="0" i="0" dirty="0">
                <a:effectLst/>
              </a:rPr>
              <a:t> that casual  </a:t>
            </a:r>
            <a:r>
              <a:rPr lang="en-US" sz="2000" b="1" dirty="0"/>
              <a:t>riders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have traveled </a:t>
            </a:r>
            <a:r>
              <a:rPr lang="en-US" sz="2000" b="0" i="0" dirty="0">
                <a:effectLst/>
              </a:rPr>
              <a:t>most for </a:t>
            </a:r>
            <a:r>
              <a:rPr lang="en-US" sz="2000" b="1" i="0" dirty="0">
                <a:effectLst/>
              </a:rPr>
              <a:t>leisure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purposes.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On the other hand</a:t>
            </a:r>
            <a:r>
              <a:rPr lang="en-US" sz="2000" b="1" i="0" dirty="0">
                <a:effectLst/>
              </a:rPr>
              <a:t>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the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annual members in orange </a:t>
            </a:r>
            <a:r>
              <a:rPr lang="en-US" sz="2000" b="0" i="0" dirty="0">
                <a:effectLst/>
              </a:rPr>
              <a:t>are mostly in </a:t>
            </a:r>
            <a:r>
              <a:rPr lang="en-US" sz="2000" b="1" i="0" dirty="0">
                <a:effectLst/>
              </a:rPr>
              <a:t>northern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1" i="0" dirty="0">
                <a:effectLst/>
              </a:rPr>
              <a:t>western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California,</a:t>
            </a:r>
            <a:r>
              <a:rPr lang="en-US" sz="2000" b="0" i="0" dirty="0">
                <a:effectLst/>
              </a:rPr>
              <a:t> i.e., </a:t>
            </a:r>
            <a:r>
              <a:rPr lang="en-US" sz="2000" b="1" i="0" dirty="0">
                <a:effectLst/>
              </a:rPr>
              <a:t>urban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areas</a:t>
            </a:r>
            <a:r>
              <a:rPr lang="en-US" sz="2000" b="1" i="0" dirty="0">
                <a:effectLst/>
              </a:rPr>
              <a:t>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suggesting</a:t>
            </a:r>
            <a:r>
              <a:rPr lang="en-US" sz="2000" b="0" i="0" dirty="0">
                <a:effectLst/>
              </a:rPr>
              <a:t> they </a:t>
            </a:r>
            <a:r>
              <a:rPr lang="en-US" sz="2000" b="1" i="0" dirty="0">
                <a:effectLst/>
              </a:rPr>
              <a:t>commute</a:t>
            </a:r>
            <a:r>
              <a:rPr lang="en-US" sz="2000" b="0" i="0" dirty="0">
                <a:effectLst/>
              </a:rPr>
              <a:t> to </a:t>
            </a:r>
            <a:r>
              <a:rPr lang="en-US" sz="2000" i="0" dirty="0">
                <a:effectLst/>
              </a:rPr>
              <a:t>the </a:t>
            </a:r>
            <a:r>
              <a:rPr lang="en-US" sz="2000" b="1" i="0" dirty="0">
                <a:effectLst/>
              </a:rPr>
              <a:t>office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by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bike.</a:t>
            </a:r>
            <a:r>
              <a:rPr lang="en-US" sz="2000" b="0" i="0" dirty="0">
                <a:effectLst/>
              </a:rPr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36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7976C-D862-89F1-02D0-13F2A2F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55" y="154111"/>
            <a:ext cx="4840010" cy="1379268"/>
          </a:xfrm>
        </p:spPr>
        <p:txBody>
          <a:bodyPr>
            <a:normAutofit/>
          </a:bodyPr>
          <a:lstStyle/>
          <a:p>
            <a:r>
              <a:rPr lang="en-IN" sz="4000" dirty="0"/>
              <a:t>Conclusion</a:t>
            </a:r>
            <a:r>
              <a:rPr lang="en-IN" dirty="0"/>
              <a:t> </a:t>
            </a:r>
          </a:p>
        </p:txBody>
      </p:sp>
      <p:pic>
        <p:nvPicPr>
          <p:cNvPr id="5" name="Picture 4" descr="Palmtrees against city during sunset">
            <a:extLst>
              <a:ext uri="{FF2B5EF4-FFF2-40B4-BE49-F238E27FC236}">
                <a16:creationId xmlns:a16="http://schemas.microsoft.com/office/drawing/2014/main" id="{A2DBCF3D-3B92-C85B-A146-801DB3F4D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2" r="588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FFEE-7F75-AFCE-0A91-C6007731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533378"/>
            <a:ext cx="4840010" cy="4670473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2000" b="1" i="0" dirty="0">
                <a:effectLst/>
              </a:rPr>
              <a:t>Casua</a:t>
            </a:r>
            <a:r>
              <a:rPr lang="en-US" sz="2000" b="1" dirty="0"/>
              <a:t>l riders</a:t>
            </a:r>
            <a:r>
              <a:rPr lang="en-US" sz="2000" b="0" i="0" dirty="0">
                <a:effectLst/>
              </a:rPr>
              <a:t> spent </a:t>
            </a:r>
            <a:r>
              <a:rPr lang="en-US" sz="2000" b="1" i="0" dirty="0">
                <a:effectLst/>
              </a:rPr>
              <a:t>twice </a:t>
            </a:r>
            <a:r>
              <a:rPr lang="en-US" sz="2000" i="0" dirty="0">
                <a:effectLst/>
              </a:rPr>
              <a:t>as much </a:t>
            </a:r>
            <a:r>
              <a:rPr lang="en-US" sz="2000" b="0" i="0" dirty="0">
                <a:effectLst/>
              </a:rPr>
              <a:t>time </a:t>
            </a:r>
            <a:r>
              <a:rPr lang="en-US" sz="2000" b="1" i="0" dirty="0">
                <a:effectLst/>
              </a:rPr>
              <a:t>traveling</a:t>
            </a:r>
            <a:r>
              <a:rPr lang="en-US" sz="2000" b="0" i="0" dirty="0">
                <a:effectLst/>
              </a:rPr>
              <a:t> compared to </a:t>
            </a:r>
            <a:r>
              <a:rPr lang="en-US" sz="2000" b="1" i="0" dirty="0">
                <a:effectLst/>
              </a:rPr>
              <a:t>Annual members.</a:t>
            </a:r>
            <a:endParaRPr lang="en-US" sz="2000" b="0" i="0" dirty="0">
              <a:effectLst/>
            </a:endParaRPr>
          </a:p>
          <a:p>
            <a:pPr>
              <a:spcBef>
                <a:spcPts val="1400"/>
              </a:spcBef>
            </a:pPr>
            <a:r>
              <a:rPr lang="en-US" sz="2000" i="0" dirty="0">
                <a:effectLst/>
              </a:rPr>
              <a:t>There are more </a:t>
            </a:r>
            <a:r>
              <a:rPr lang="en-US" sz="2000" b="1" i="0" dirty="0">
                <a:effectLst/>
              </a:rPr>
              <a:t>summer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weekend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trips by </a:t>
            </a:r>
            <a:r>
              <a:rPr lang="en-US" sz="2000" b="1" i="0" dirty="0">
                <a:effectLst/>
              </a:rPr>
              <a:t>Casua</a:t>
            </a:r>
            <a:r>
              <a:rPr lang="en-US" sz="2000" b="1" dirty="0"/>
              <a:t>l riders</a:t>
            </a:r>
            <a:r>
              <a:rPr lang="en-US" sz="2000" b="0" i="0" dirty="0">
                <a:effectLst/>
              </a:rPr>
              <a:t> than </a:t>
            </a:r>
            <a:r>
              <a:rPr lang="en-US" sz="2000" b="1" dirty="0"/>
              <a:t>A</a:t>
            </a:r>
            <a:r>
              <a:rPr lang="en-US" sz="2000" b="1" i="0" dirty="0">
                <a:effectLst/>
              </a:rPr>
              <a:t>nnual members</a:t>
            </a:r>
            <a:r>
              <a:rPr lang="en-US" sz="2000" b="0" i="0" dirty="0">
                <a:effectLst/>
              </a:rPr>
              <a:t>.</a:t>
            </a:r>
          </a:p>
          <a:p>
            <a:pPr>
              <a:spcBef>
                <a:spcPts val="1400"/>
              </a:spcBef>
            </a:pPr>
            <a:r>
              <a:rPr lang="en-US" sz="2000" b="0" i="0" dirty="0">
                <a:effectLst/>
              </a:rPr>
              <a:t>The </a:t>
            </a:r>
            <a:r>
              <a:rPr lang="en-US" sz="2000" b="1" i="0" dirty="0">
                <a:effectLst/>
              </a:rPr>
              <a:t>largest concentration </a:t>
            </a:r>
            <a:r>
              <a:rPr lang="en-US" sz="2000" i="0" dirty="0">
                <a:effectLst/>
              </a:rPr>
              <a:t>of</a:t>
            </a:r>
            <a:r>
              <a:rPr lang="en-US" sz="2000" b="1" i="0" dirty="0">
                <a:effectLst/>
              </a:rPr>
              <a:t> </a:t>
            </a:r>
            <a:r>
              <a:rPr lang="en-US" sz="2000" b="1" dirty="0"/>
              <a:t>C</a:t>
            </a:r>
            <a:r>
              <a:rPr lang="en-US" sz="2000" b="1" i="0" dirty="0">
                <a:effectLst/>
              </a:rPr>
              <a:t>asual riders </a:t>
            </a:r>
            <a:r>
              <a:rPr lang="en-US" sz="2000" b="0" i="0" dirty="0">
                <a:effectLst/>
              </a:rPr>
              <a:t>is in </a:t>
            </a:r>
            <a:r>
              <a:rPr lang="en-US" sz="2000" b="1" i="0" dirty="0">
                <a:effectLst/>
              </a:rPr>
              <a:t>green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and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oceanic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Southern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California.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membership,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on</a:t>
            </a:r>
            <a:r>
              <a:rPr lang="en-US" sz="2000" b="0" i="0" dirty="0">
                <a:effectLst/>
              </a:rPr>
              <a:t> the other hand</a:t>
            </a:r>
            <a:r>
              <a:rPr lang="en-US" sz="2000" i="0" dirty="0">
                <a:effectLst/>
              </a:rPr>
              <a:t>, is concentrated primarily i</a:t>
            </a:r>
            <a:r>
              <a:rPr lang="en-US" sz="2000" b="0" i="0" dirty="0">
                <a:effectLst/>
              </a:rPr>
              <a:t>n </a:t>
            </a:r>
            <a:r>
              <a:rPr lang="en-US" sz="2000" b="1" i="0" dirty="0">
                <a:effectLst/>
              </a:rPr>
              <a:t>Northern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1" i="0" dirty="0">
                <a:effectLst/>
              </a:rPr>
              <a:t>Western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California</a:t>
            </a:r>
            <a:r>
              <a:rPr lang="en-US" sz="2000" b="0" i="0" dirty="0">
                <a:effectLst/>
              </a:rPr>
              <a:t>, where </a:t>
            </a:r>
            <a:r>
              <a:rPr lang="en-US" sz="2000" b="1" i="0" dirty="0">
                <a:effectLst/>
              </a:rPr>
              <a:t>offices and residences </a:t>
            </a:r>
            <a:r>
              <a:rPr lang="en-US" sz="2000" i="0" dirty="0">
                <a:effectLst/>
              </a:rPr>
              <a:t>are located.</a:t>
            </a:r>
          </a:p>
          <a:p>
            <a:pPr>
              <a:spcBef>
                <a:spcPts val="1400"/>
              </a:spcBef>
            </a:pPr>
            <a:r>
              <a:rPr lang="en-US" sz="2000" i="0" dirty="0">
                <a:effectLst/>
              </a:rPr>
              <a:t>It</a:t>
            </a:r>
            <a:r>
              <a:rPr lang="en-US" sz="2000" b="0" i="0" dirty="0">
                <a:effectLst/>
              </a:rPr>
              <a:t> can </a:t>
            </a:r>
            <a:r>
              <a:rPr lang="en-US" sz="2000" i="0" dirty="0">
                <a:effectLst/>
              </a:rPr>
              <a:t>be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concluded that </a:t>
            </a:r>
            <a:r>
              <a:rPr lang="en-US" sz="2000" b="1" dirty="0"/>
              <a:t>C</a:t>
            </a:r>
            <a:r>
              <a:rPr lang="en-US" sz="2000" b="1" i="0" dirty="0">
                <a:effectLst/>
              </a:rPr>
              <a:t>asual riders </a:t>
            </a:r>
            <a:r>
              <a:rPr lang="en-US" sz="2000" b="0" i="0" dirty="0">
                <a:effectLst/>
              </a:rPr>
              <a:t>traveled </a:t>
            </a:r>
            <a:r>
              <a:rPr lang="en-US" sz="2000" i="0" dirty="0">
                <a:effectLst/>
              </a:rPr>
              <a:t>most frequently </a:t>
            </a:r>
            <a:r>
              <a:rPr lang="en-US" sz="2000" b="0" i="0" dirty="0">
                <a:effectLst/>
              </a:rPr>
              <a:t>for </a:t>
            </a:r>
            <a:r>
              <a:rPr lang="en-US" sz="2000" b="1" i="0" dirty="0">
                <a:effectLst/>
              </a:rPr>
              <a:t>leisure purposes and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annual members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used bicycles </a:t>
            </a:r>
            <a:r>
              <a:rPr lang="en-US" sz="2000" b="0" i="0" dirty="0">
                <a:effectLst/>
              </a:rPr>
              <a:t>to </a:t>
            </a:r>
            <a:r>
              <a:rPr lang="en-US" sz="2000" b="1" i="0" dirty="0">
                <a:effectLst/>
              </a:rPr>
              <a:t>commute</a:t>
            </a:r>
            <a:r>
              <a:rPr lang="en-US" sz="2000" b="0" i="0" dirty="0">
                <a:effectLst/>
              </a:rPr>
              <a:t>. 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052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237BA-0B88-E49A-1DD3-ADA4DF8B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9" y="212335"/>
            <a:ext cx="5224523" cy="1578308"/>
          </a:xfrm>
        </p:spPr>
        <p:txBody>
          <a:bodyPr>
            <a:normAutofit/>
          </a:bodyPr>
          <a:lstStyle/>
          <a:p>
            <a:r>
              <a:rPr lang="en-IN" sz="4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D1BD-00FF-4E33-2D06-995595CD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1790643"/>
            <a:ext cx="5428474" cy="4172007"/>
          </a:xfrm>
        </p:spPr>
        <p:txBody>
          <a:bodyPr>
            <a:noAutofit/>
          </a:bodyPr>
          <a:lstStyle/>
          <a:p>
            <a:pPr marL="252000" indent="-252000">
              <a:lnSpc>
                <a:spcPct val="100000"/>
              </a:lnSpc>
              <a:spcBef>
                <a:spcPts val="1400"/>
              </a:spcBef>
            </a:pPr>
            <a:r>
              <a:rPr lang="en-US" sz="2000" b="0" i="0" dirty="0">
                <a:effectLst/>
              </a:rPr>
              <a:t>To </a:t>
            </a:r>
            <a:r>
              <a:rPr lang="en-US" sz="2000" b="1" i="0" dirty="0">
                <a:effectLst/>
              </a:rPr>
              <a:t>convert casual riders </a:t>
            </a:r>
            <a:r>
              <a:rPr lang="en-US" sz="2000" i="0" dirty="0">
                <a:effectLst/>
              </a:rPr>
              <a:t>into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members,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especially in </a:t>
            </a:r>
            <a:r>
              <a:rPr lang="en-US" sz="2000" b="1" i="0" dirty="0">
                <a:effectLst/>
              </a:rPr>
              <a:t>Southern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California,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more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advertising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needs</a:t>
            </a:r>
            <a:r>
              <a:rPr lang="en-US" sz="2000" b="0" i="0" dirty="0">
                <a:effectLst/>
              </a:rPr>
              <a:t> to be scheduled </a:t>
            </a:r>
            <a:r>
              <a:rPr lang="en-US" sz="2000" i="0" dirty="0">
                <a:effectLst/>
              </a:rPr>
              <a:t>during </a:t>
            </a:r>
            <a:r>
              <a:rPr lang="en-US" sz="2000" b="1" i="0" dirty="0">
                <a:effectLst/>
              </a:rPr>
              <a:t>weekends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1" i="0" dirty="0">
                <a:effectLst/>
              </a:rPr>
              <a:t>summer.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  <a:p>
            <a:pPr marL="252000" indent="-252000">
              <a:lnSpc>
                <a:spcPct val="100000"/>
              </a:lnSpc>
              <a:spcBef>
                <a:spcPts val="1400"/>
              </a:spcBef>
            </a:pPr>
            <a:r>
              <a:rPr lang="en-US" sz="2000" b="1" i="0" dirty="0">
                <a:effectLst/>
              </a:rPr>
              <a:t>Cyclistic Bike </a:t>
            </a:r>
            <a:r>
              <a:rPr lang="en-US" sz="2000" dirty="0"/>
              <a:t>can</a:t>
            </a:r>
            <a:r>
              <a:rPr lang="en-US" sz="2000" i="0" dirty="0">
                <a:effectLst/>
              </a:rPr>
              <a:t> </a:t>
            </a:r>
            <a:r>
              <a:rPr lang="en-US" sz="2000" b="0" i="0" dirty="0">
                <a:effectLst/>
              </a:rPr>
              <a:t>introduce </a:t>
            </a:r>
            <a:r>
              <a:rPr lang="en-US" sz="2000" b="1" i="0" dirty="0">
                <a:effectLst/>
              </a:rPr>
              <a:t>new memberships</a:t>
            </a:r>
            <a:r>
              <a:rPr lang="en-US" sz="2000" b="0" i="0" dirty="0">
                <a:effectLst/>
              </a:rPr>
              <a:t> for </a:t>
            </a:r>
            <a:r>
              <a:rPr lang="en-US" sz="2000" b="1" i="0" dirty="0">
                <a:effectLst/>
              </a:rPr>
              <a:t>weekend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riders.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  <a:p>
            <a:pPr marL="252000" indent="-252000">
              <a:lnSpc>
                <a:spcPct val="100000"/>
              </a:lnSpc>
              <a:spcBef>
                <a:spcPts val="1400"/>
              </a:spcBef>
            </a:pPr>
            <a:r>
              <a:rPr lang="en-US" sz="2000" b="1" dirty="0"/>
              <a:t>Cyclistic Bikes</a:t>
            </a:r>
            <a:r>
              <a:rPr lang="en-US" sz="2000" b="1" i="0" dirty="0">
                <a:effectLst/>
              </a:rPr>
              <a:t> </a:t>
            </a:r>
            <a:r>
              <a:rPr lang="en-US" sz="2000" i="0" dirty="0">
                <a:effectLst/>
              </a:rPr>
              <a:t>can devise a </a:t>
            </a:r>
            <a:r>
              <a:rPr lang="en-US" sz="2000" b="1" i="0" dirty="0">
                <a:effectLst/>
              </a:rPr>
              <a:t>marketing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strategy</a:t>
            </a:r>
            <a:r>
              <a:rPr lang="en-US" sz="2000" b="0" i="0" dirty="0">
                <a:effectLst/>
              </a:rPr>
              <a:t> to attract </a:t>
            </a:r>
            <a:r>
              <a:rPr lang="en-US" sz="2000" b="1" i="0" dirty="0">
                <a:effectLst/>
              </a:rPr>
              <a:t>casual drivers</a:t>
            </a:r>
            <a:r>
              <a:rPr lang="en-US" sz="2000" b="0" i="0" dirty="0">
                <a:effectLst/>
              </a:rPr>
              <a:t> on </a:t>
            </a:r>
            <a:r>
              <a:rPr lang="en-US" sz="2000" b="1" i="0" dirty="0">
                <a:effectLst/>
              </a:rPr>
              <a:t>weekdays</a:t>
            </a:r>
            <a:r>
              <a:rPr lang="en-US" sz="2000" b="0" i="0" dirty="0">
                <a:effectLst/>
              </a:rPr>
              <a:t>,</a:t>
            </a:r>
            <a:r>
              <a:rPr lang="en-US" sz="2000" dirty="0"/>
              <a:t> like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discount</a:t>
            </a:r>
            <a:r>
              <a:rPr lang="en-US" sz="2000" b="1" i="0" dirty="0">
                <a:effectLst/>
              </a:rPr>
              <a:t> </a:t>
            </a:r>
            <a:r>
              <a:rPr lang="en-US" sz="2000" i="0" dirty="0">
                <a:effectLst/>
              </a:rPr>
              <a:t>on</a:t>
            </a:r>
            <a:r>
              <a:rPr lang="en-US" sz="2000" b="1" i="0" dirty="0">
                <a:effectLst/>
              </a:rPr>
              <a:t> 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membership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fee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for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C</a:t>
            </a:r>
            <a:r>
              <a:rPr lang="en-US" sz="2000" b="1" dirty="0"/>
              <a:t>asual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riders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during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weekday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trips.</a:t>
            </a:r>
            <a:r>
              <a:rPr lang="en-US" sz="2000" b="0" i="0" dirty="0">
                <a:effectLst/>
              </a:rPr>
              <a:t> </a:t>
            </a:r>
            <a:endParaRPr lang="en-IN" sz="2000" dirty="0"/>
          </a:p>
        </p:txBody>
      </p:sp>
      <p:pic>
        <p:nvPicPr>
          <p:cNvPr id="14" name="Picture 4" descr="Conference room table">
            <a:extLst>
              <a:ext uri="{FF2B5EF4-FFF2-40B4-BE49-F238E27FC236}">
                <a16:creationId xmlns:a16="http://schemas.microsoft.com/office/drawing/2014/main" id="{7895B3FD-0A6E-52F8-A8F4-A597DA80D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0" r="-1" b="-1"/>
          <a:stretch/>
        </p:blipFill>
        <p:spPr>
          <a:xfrm>
            <a:off x="6415922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31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6FFDEE9-6439-AB72-6733-3020FBA6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833" b="131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005A8-840A-4EBD-D89E-9220BF4D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816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53F2-94EC-D6DD-8D85-9355239E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Table of 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79B3A-5D84-ECA5-9D62-B3A6F2D441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60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4" descr="Red bicycle tires">
            <a:extLst>
              <a:ext uri="{FF2B5EF4-FFF2-40B4-BE49-F238E27FC236}">
                <a16:creationId xmlns:a16="http://schemas.microsoft.com/office/drawing/2014/main" id="{3620DF55-A6F8-9017-C889-A256B7557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65" r="1674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D332A-F47F-D6E2-5431-C1A5B6D1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IN"/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557-6985-C719-B390-087326D9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120106"/>
            <a:ext cx="5721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Chicago’s Cyclistic is a business that rents out bicycles.</a:t>
            </a:r>
          </a:p>
          <a:p>
            <a:r>
              <a:rPr lang="en-US" sz="2400" dirty="0"/>
              <a:t>600 docking stations and more than 5,800 bicycles are part of this bike-sharing program. </a:t>
            </a:r>
          </a:p>
          <a:p>
            <a:r>
              <a:rPr lang="en-US" sz="2400" dirty="0"/>
              <a:t>By providing reclining bikes, hand tricycles, and cargo bikes in addition to normal two-wheeled bikes, Cyclistic stands apart from the competition and makes bike sharing more accessible to users with impairments.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3676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DCECC-A0F8-E522-7A94-E245659D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0CB1E-8B18-D8A3-3C98-67F0AFE8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Summary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A0F7A-6F67-9E1B-8FC5-FF1E96A9C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952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20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8DB56-6291-DF1D-E258-11FD2E97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/>
              <a:t>Purpose of the Study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99D864-14A3-5ACC-D8E2-1459CA6F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In order to boost the number of annual member riders, your team needs to learn how casual riders and annual members utilize bicycles differently.</a:t>
            </a:r>
          </a:p>
          <a:p>
            <a:r>
              <a:rPr lang="en-US" sz="2000" dirty="0"/>
              <a:t>The marketing team will develop strategies to turn casual riders into annual members using the insights.</a:t>
            </a:r>
            <a:endParaRPr lang="en-IN" sz="2000" dirty="0"/>
          </a:p>
        </p:txBody>
      </p:sp>
      <p:pic>
        <p:nvPicPr>
          <p:cNvPr id="18" name="Picture 4" descr="Leaning bicycle on yellow painted wall">
            <a:extLst>
              <a:ext uri="{FF2B5EF4-FFF2-40B4-BE49-F238E27FC236}">
                <a16:creationId xmlns:a16="http://schemas.microsoft.com/office/drawing/2014/main" id="{E76A0B48-AAAF-15CF-7C23-EF9C0074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6" r="19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7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04E50-F1D7-C437-ED77-8A74CAB4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Rides by members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1294A-ED08-A171-1A58-6AEBB9E925A9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Annual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members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</a:t>
            </a:r>
            <a:r>
              <a:rPr lang="en-US" sz="2000" b="0" i="0" dirty="0">
                <a:effectLst/>
              </a:rPr>
              <a:t> 20% more than casual </a:t>
            </a:r>
            <a:r>
              <a:rPr lang="en-US" sz="2000" b="1" i="0" dirty="0">
                <a:effectLst/>
              </a:rPr>
              <a:t>drivers</a:t>
            </a:r>
            <a:r>
              <a:rPr lang="en-US" sz="2000" b="0" i="0" dirty="0">
                <a:effectLst/>
              </a:rPr>
              <a:t> 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46078-5CF3-4399-8508-B40E5F960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403717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316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70CE4-4387-4E88-501F-52C093E9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Rides past 12 months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7F4B5-F954-0F46-AC3E-624EB96FD54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Here</a:t>
            </a:r>
            <a:r>
              <a:rPr lang="en-US" sz="2000" b="0" i="0" dirty="0">
                <a:effectLst/>
              </a:rPr>
              <a:t> you can see, there are fewer rides in the winter season.  </a:t>
            </a:r>
            <a:r>
              <a:rPr lang="en-US" sz="2000" b="1" i="0" dirty="0">
                <a:effectLst/>
              </a:rPr>
              <a:t>(December to February)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Peak rides are from</a:t>
            </a:r>
            <a:r>
              <a:rPr lang="en-US" sz="2000" b="1" i="0" dirty="0">
                <a:effectLst/>
              </a:rPr>
              <a:t> May to September.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419FC-A618-47B9-9CF6-D50FE2316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84243"/>
              </p:ext>
            </p:extLst>
          </p:nvPr>
        </p:nvGraphicFramePr>
        <p:xfrm>
          <a:off x="5449824" y="640080"/>
          <a:ext cx="6108192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478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B858-0D9F-09D1-CF76-B2AF0009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 Count in a week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7CA-0699-F1D4-7ECE-72910A26DAD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We</a:t>
            </a:r>
            <a:r>
              <a:rPr lang="en-US" sz="2000" b="0" i="0" dirty="0">
                <a:effectLst/>
              </a:rPr>
              <a:t> can see </a:t>
            </a:r>
            <a:r>
              <a:rPr lang="en-US" sz="2000" i="0" dirty="0">
                <a:effectLst/>
              </a:rPr>
              <a:t>that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annual members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travel</a:t>
            </a:r>
            <a:r>
              <a:rPr lang="en-US" sz="2000" b="0" i="0" dirty="0">
                <a:effectLst/>
              </a:rPr>
              <a:t> more </a:t>
            </a:r>
            <a:r>
              <a:rPr lang="en-US" sz="2000" i="0" dirty="0">
                <a:effectLst/>
              </a:rPr>
              <a:t>on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weekdays</a:t>
            </a:r>
            <a:r>
              <a:rPr lang="en-US" sz="2000" b="0" i="0" dirty="0">
                <a:effectLst/>
              </a:rPr>
              <a:t> than </a:t>
            </a:r>
            <a:r>
              <a:rPr lang="en-US" sz="2000" b="1" i="0" dirty="0">
                <a:effectLst/>
              </a:rPr>
              <a:t>c</a:t>
            </a:r>
            <a:r>
              <a:rPr lang="en-US" sz="2000" b="1" dirty="0"/>
              <a:t>asual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ers.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Casual</a:t>
            </a:r>
            <a:r>
              <a:rPr lang="en-US" sz="2000" dirty="0"/>
              <a:t> </a:t>
            </a:r>
            <a:r>
              <a:rPr lang="en-US" sz="2000" b="1" dirty="0"/>
              <a:t>riders</a:t>
            </a:r>
            <a:r>
              <a:rPr lang="en-US" sz="2000" b="1" i="0" dirty="0">
                <a:effectLst/>
              </a:rPr>
              <a:t> </a:t>
            </a:r>
            <a:r>
              <a:rPr lang="en-US" sz="2000" i="0" dirty="0">
                <a:effectLst/>
              </a:rPr>
              <a:t>ride bike</a:t>
            </a:r>
            <a:r>
              <a:rPr lang="en-US" sz="2000" b="1" i="0" dirty="0">
                <a:effectLst/>
              </a:rPr>
              <a:t> </a:t>
            </a:r>
            <a:r>
              <a:rPr lang="en-US" sz="2000" b="0" i="0" dirty="0">
                <a:effectLst/>
              </a:rPr>
              <a:t>more on </a:t>
            </a:r>
            <a:r>
              <a:rPr lang="en-US" sz="2000" b="1" i="0" dirty="0">
                <a:effectLst/>
              </a:rPr>
              <a:t>weekends</a:t>
            </a:r>
            <a:r>
              <a:rPr lang="en-US" sz="2000" b="0" i="0" dirty="0">
                <a:effectLst/>
              </a:rPr>
              <a:t> 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15B5B1-CEBA-7D5F-F752-4790BF82F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7539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0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7FBB1-8D74-2A7D-CE69-8BF36583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bike used by casual &amp; annual member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C9B06-BB2C-0649-F2B2-99F7F1A8D523}"/>
              </a:ext>
            </a:extLst>
          </p:cNvPr>
          <p:cNvSpPr txBox="1"/>
          <p:nvPr/>
        </p:nvSpPr>
        <p:spPr>
          <a:xfrm>
            <a:off x="5894962" y="2284549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Here</a:t>
            </a:r>
            <a:r>
              <a:rPr lang="en-US" sz="2000" b="0" i="0" dirty="0">
                <a:effectLst/>
              </a:rPr>
              <a:t> we can see that </a:t>
            </a:r>
            <a:r>
              <a:rPr lang="en-US" sz="2000" b="1" i="0" dirty="0">
                <a:effectLst/>
              </a:rPr>
              <a:t>Classic Bike</a:t>
            </a:r>
            <a:r>
              <a:rPr lang="en-US" sz="2000" b="0" i="0" dirty="0">
                <a:effectLst/>
              </a:rPr>
              <a:t> is mostly </a:t>
            </a:r>
            <a:r>
              <a:rPr lang="en-US" sz="2000" i="0" dirty="0">
                <a:effectLst/>
              </a:rPr>
              <a:t>preferred </a:t>
            </a:r>
            <a:r>
              <a:rPr lang="en-US" sz="2000" b="0" i="0" dirty="0">
                <a:effectLst/>
              </a:rPr>
              <a:t>by </a:t>
            </a:r>
            <a:r>
              <a:rPr lang="en-US" sz="2000" b="1" i="0" dirty="0">
                <a:effectLst/>
              </a:rPr>
              <a:t>annual members </a:t>
            </a:r>
            <a:r>
              <a:rPr lang="en-US" sz="2000" i="0" dirty="0">
                <a:effectLst/>
              </a:rPr>
              <a:t>and more favored by </a:t>
            </a:r>
            <a:r>
              <a:rPr lang="en-US" sz="2000" b="1" dirty="0"/>
              <a:t>casua</a:t>
            </a:r>
            <a:r>
              <a:rPr lang="en-US" sz="2000" b="1" i="0" dirty="0">
                <a:effectLst/>
              </a:rPr>
              <a:t>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ers.</a:t>
            </a:r>
            <a:r>
              <a:rPr lang="en-US" sz="2000" b="0" i="0" dirty="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E-bikes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are the </a:t>
            </a:r>
            <a:r>
              <a:rPr lang="en-US" sz="2000" b="0" i="0" dirty="0">
                <a:effectLst/>
              </a:rPr>
              <a:t>second most </a:t>
            </a:r>
            <a:r>
              <a:rPr lang="en-US" sz="2000" i="0" dirty="0">
                <a:effectLst/>
              </a:rPr>
              <a:t>preferred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by</a:t>
            </a:r>
            <a:r>
              <a:rPr lang="en-US" sz="2000" b="1" i="0" dirty="0">
                <a:effectLst/>
              </a:rPr>
              <a:t> Annual and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Casual</a:t>
            </a:r>
            <a:r>
              <a:rPr lang="en-US" sz="2000" b="0" i="0" dirty="0">
                <a:effectLst/>
              </a:rPr>
              <a:t> </a:t>
            </a:r>
            <a:r>
              <a:rPr lang="en-US" sz="2000" b="1" dirty="0"/>
              <a:t>rid</a:t>
            </a:r>
            <a:r>
              <a:rPr lang="en-US" sz="2000" b="1" i="0" dirty="0">
                <a:effectLst/>
              </a:rPr>
              <a:t>ers.</a:t>
            </a:r>
            <a:r>
              <a:rPr lang="en-US" sz="2000" b="0" i="0" dirty="0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Docking</a:t>
            </a:r>
            <a:r>
              <a:rPr lang="en-US" sz="2000" b="0" i="0" dirty="0">
                <a:effectLst/>
              </a:rPr>
              <a:t> </a:t>
            </a:r>
            <a:r>
              <a:rPr lang="en-US" sz="2000" i="0" dirty="0">
                <a:effectLst/>
              </a:rPr>
              <a:t>bike type is </a:t>
            </a:r>
            <a:r>
              <a:rPr lang="en-US" sz="2000" b="1" i="0" dirty="0">
                <a:effectLst/>
              </a:rPr>
              <a:t>least</a:t>
            </a:r>
            <a:r>
              <a:rPr lang="en-US" sz="2000" b="0" i="0" dirty="0">
                <a:effectLst/>
              </a:rPr>
              <a:t> &amp; only </a:t>
            </a:r>
            <a:r>
              <a:rPr lang="en-US" sz="2000" b="1" i="0" dirty="0">
                <a:effectLst/>
              </a:rPr>
              <a:t>preferred</a:t>
            </a:r>
            <a:r>
              <a:rPr lang="en-US" sz="2000" b="0" i="0" dirty="0">
                <a:effectLst/>
              </a:rPr>
              <a:t> by </a:t>
            </a:r>
            <a:r>
              <a:rPr lang="en-US" sz="2000" b="1" i="0" dirty="0">
                <a:effectLst/>
              </a:rPr>
              <a:t>casual members  </a:t>
            </a:r>
            <a:endParaRPr lang="en-US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F8F1E-5116-441D-8DBC-B01AC172F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534263"/>
              </p:ext>
            </p:extLst>
          </p:nvPr>
        </p:nvGraphicFramePr>
        <p:xfrm>
          <a:off x="703182" y="511293"/>
          <a:ext cx="4777381" cy="566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3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679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Cyclistic Bike-Share Case Study March 2022 – February 2023</vt:lpstr>
      <vt:lpstr>Table of Contents</vt:lpstr>
      <vt:lpstr>About</vt:lpstr>
      <vt:lpstr>Data Summary </vt:lpstr>
      <vt:lpstr>Purpose of the Study </vt:lpstr>
      <vt:lpstr>Total Rides by members</vt:lpstr>
      <vt:lpstr>Total Rides past 12 months</vt:lpstr>
      <vt:lpstr>Ride Count in a week </vt:lpstr>
      <vt:lpstr>Type of bike used by casual &amp; annual member</vt:lpstr>
      <vt:lpstr>Average ride duration of members</vt:lpstr>
      <vt:lpstr>Average ride length by month </vt:lpstr>
      <vt:lpstr>Average ride length by Week </vt:lpstr>
      <vt:lpstr>Total Rides</vt:lpstr>
      <vt:lpstr>Conclusion </vt:lpstr>
      <vt:lpstr>Recommendations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Capestone </dc:title>
  <dc:creator>Admin</dc:creator>
  <cp:lastModifiedBy>Admin</cp:lastModifiedBy>
  <cp:revision>8</cp:revision>
  <dcterms:created xsi:type="dcterms:W3CDTF">2023-04-17T06:21:05Z</dcterms:created>
  <dcterms:modified xsi:type="dcterms:W3CDTF">2023-04-20T11:11:24Z</dcterms:modified>
</cp:coreProperties>
</file>