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7" r:id="rId10"/>
    <p:sldId id="268" r:id="rId11"/>
    <p:sldId id="266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339933"/>
    <a:srgbClr val="3366FF"/>
    <a:srgbClr val="FF5050"/>
    <a:srgbClr val="00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KPMG\KPMG_VI_New_raw_data_update_final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[KPMG_VI_New_raw_data_update_final_Analysis.xlsx]NewCustSummary!PivotTable7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Age</a:t>
            </a:r>
            <a:r>
              <a:rPr lang="en-US" b="1" baseline="0" dirty="0"/>
              <a:t> Category of New Customer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NewCustSummary!$B$3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NewCustSummary!$A$4:$A$11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NewCustSummary!$B$4:$B$11</c:f>
              <c:numCache>
                <c:formatCode>General</c:formatCode>
                <c:ptCount val="7"/>
                <c:pt idx="0">
                  <c:v>138</c:v>
                </c:pt>
                <c:pt idx="1">
                  <c:v>88</c:v>
                </c:pt>
                <c:pt idx="2">
                  <c:v>192</c:v>
                </c:pt>
                <c:pt idx="3">
                  <c:v>162</c:v>
                </c:pt>
                <c:pt idx="4">
                  <c:v>146</c:v>
                </c:pt>
                <c:pt idx="5">
                  <c:v>106</c:v>
                </c:pt>
                <c:pt idx="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D-41A0-84E7-C3044160F2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4171791"/>
        <c:axId val="1014172751"/>
      </c:barChart>
      <c:catAx>
        <c:axId val="101417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Age</a:t>
                </a:r>
                <a:r>
                  <a:rPr lang="en-IN" b="1" baseline="0"/>
                  <a:t> Group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72751"/>
        <c:crosses val="autoZero"/>
        <c:auto val="1"/>
        <c:lblAlgn val="ctr"/>
        <c:lblOffset val="100"/>
        <c:noMultiLvlLbl val="0"/>
      </c:catAx>
      <c:valAx>
        <c:axId val="1014172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7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[KPMG_VI_New_raw_data_update_final_Analysis.xlsx]CustomerDemo_Summary!PivotTable4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Age Category of Old Customer</a:t>
            </a:r>
          </a:p>
        </c:rich>
      </c:tx>
      <c:layout>
        <c:manualLayout>
          <c:xMode val="edge"/>
          <c:yMode val="edge"/>
          <c:x val="0.2474234470691163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0.324074074074074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85185185185185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-0.171296296296296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5555555555556061E-3"/>
              <c:y val="-0.189814814814814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162037037037037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2.31481481481483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5555555555556572E-3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162037037037037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5555555555556061E-3"/>
              <c:y val="-0.189814814814814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0.324074074074074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85185185185185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-0.171296296296296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2.31481481481483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5555555555556572E-3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162037037037037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5555555555556061E-3"/>
              <c:y val="-0.189814814814814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0.324074074074074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85185185185185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-0.171296296296296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2.31481481481483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5555555555556572E-3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CustomerDemo_Summary!$B$3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0.162037037037037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E45-4D33-BC6F-BF7015CFB29F}"/>
                </c:ext>
              </c:extLst>
            </c:dLbl>
            <c:dLbl>
              <c:idx val="1"/>
              <c:layout>
                <c:manualLayout>
                  <c:x val="5.5555555555556061E-3"/>
                  <c:y val="-0.189814814814814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E45-4D33-BC6F-BF7015CFB29F}"/>
                </c:ext>
              </c:extLst>
            </c:dLbl>
            <c:dLbl>
              <c:idx val="2"/>
              <c:layout>
                <c:manualLayout>
                  <c:x val="-5.0925337632079971E-17"/>
                  <c:y val="-0.324074074074074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45-4D33-BC6F-BF7015CFB29F}"/>
                </c:ext>
              </c:extLst>
            </c:dLbl>
            <c:dLbl>
              <c:idx val="3"/>
              <c:layout>
                <c:manualLayout>
                  <c:x val="0"/>
                  <c:y val="-0.185185185185185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45-4D33-BC6F-BF7015CFB29F}"/>
                </c:ext>
              </c:extLst>
            </c:dLbl>
            <c:dLbl>
              <c:idx val="4"/>
              <c:layout>
                <c:manualLayout>
                  <c:x val="-2.7777777777777779E-3"/>
                  <c:y val="-0.1712962962962963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E45-4D33-BC6F-BF7015CFB29F}"/>
                </c:ext>
              </c:extLst>
            </c:dLbl>
            <c:dLbl>
              <c:idx val="5"/>
              <c:layout>
                <c:manualLayout>
                  <c:x val="-1.0185067526415994E-16"/>
                  <c:y val="-2.31481481481483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45-4D33-BC6F-BF7015CFB29F}"/>
                </c:ext>
              </c:extLst>
            </c:dLbl>
            <c:dLbl>
              <c:idx val="6"/>
              <c:layout>
                <c:manualLayout>
                  <c:x val="-5.5555555555556572E-3"/>
                  <c:y val="-1.85185185185185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45-4D33-BC6F-BF7015CFB29F}"/>
                </c:ext>
              </c:extLst>
            </c:dLbl>
            <c:dLbl>
              <c:idx val="7"/>
              <c:layout>
                <c:manualLayout>
                  <c:x val="-1.0185067526415994E-16"/>
                  <c:y val="-2.7777777777777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45-4D33-BC6F-BF7015CFB2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CustomerDemo_Summary!$A$4:$A$12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CustomerDemo_Summary!$B$4:$B$12</c:f>
              <c:numCache>
                <c:formatCode>General</c:formatCode>
                <c:ptCount val="8"/>
                <c:pt idx="0">
                  <c:v>484</c:v>
                </c:pt>
                <c:pt idx="1">
                  <c:v>611</c:v>
                </c:pt>
                <c:pt idx="2">
                  <c:v>1138</c:v>
                </c:pt>
                <c:pt idx="3">
                  <c:v>627</c:v>
                </c:pt>
                <c:pt idx="4">
                  <c:v>549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45-4D33-BC6F-BF7015CFB29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53654239"/>
        <c:axId val="1253651359"/>
      </c:barChart>
      <c:catAx>
        <c:axId val="1253654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651359"/>
        <c:crosses val="autoZero"/>
        <c:auto val="1"/>
        <c:lblAlgn val="ctr"/>
        <c:lblOffset val="100"/>
        <c:noMultiLvlLbl val="0"/>
      </c:catAx>
      <c:valAx>
        <c:axId val="12536513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65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[KPMG_VI_New_raw_data_update_final_Analysis.xlsx]CustomerDemo_Summary!PivotTable9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Number</a:t>
            </a:r>
            <a:r>
              <a:rPr lang="en-IN" b="1" baseline="0"/>
              <a:t> of Cars owned in each State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CustomerDemo_Summary!$B$19:$B$20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CustomerDemo_Summary!$A$21:$A$24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CustomerDemo_Summary!$B$21:$B$24</c:f>
              <c:numCache>
                <c:formatCode>General</c:formatCode>
                <c:ptCount val="3"/>
                <c:pt idx="0">
                  <c:v>887</c:v>
                </c:pt>
                <c:pt idx="1">
                  <c:v>360</c:v>
                </c:pt>
                <c:pt idx="2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E-43F2-A49D-2EE930113BFC}"/>
            </c:ext>
          </c:extLst>
        </c:ser>
        <c:ser>
          <c:idx val="1"/>
          <c:order val="1"/>
          <c:tx>
            <c:strRef>
              <c:f>CustomerDemo_Summary!$C$19:$C$20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CustomerDemo_Summary!$A$21:$A$24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CustomerDemo_Summary!$C$21:$C$24</c:f>
              <c:numCache>
                <c:formatCode>General</c:formatCode>
                <c:ptCount val="3"/>
                <c:pt idx="0">
                  <c:v>946</c:v>
                </c:pt>
                <c:pt idx="1">
                  <c:v>355</c:v>
                </c:pt>
                <c:pt idx="2">
                  <c:v>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E-43F2-A49D-2EE930113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1280975"/>
        <c:axId val="1261284335"/>
      </c:barChart>
      <c:catAx>
        <c:axId val="1261280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State</a:t>
                </a:r>
                <a:r>
                  <a:rPr lang="en-IN" b="1" baseline="0"/>
                  <a:t> Name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284335"/>
        <c:crosses val="autoZero"/>
        <c:auto val="1"/>
        <c:lblAlgn val="ctr"/>
        <c:lblOffset val="100"/>
        <c:noMultiLvlLbl val="0"/>
      </c:catAx>
      <c:valAx>
        <c:axId val="12612843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Count</a:t>
                </a:r>
                <a:r>
                  <a:rPr lang="en-IN" b="1" baseline="0"/>
                  <a:t> 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28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[KPMG_VI_New_raw_data_update_final_Analysis.xlsx]CustomerDemo_Summary!PivotTable10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Bike</a:t>
            </a:r>
            <a:r>
              <a:rPr lang="en-US" b="1" baseline="0"/>
              <a:t> Related purchase in Past 3 years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CustomerDemo_Summary!$B$38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3F-4A9F-914A-6F6A2037B14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3F-4A9F-914A-6F6A2037B1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CustomerDemo_Summary!$A$39:$A$41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CustomerDemo_Summary!$B$39:$B$41</c:f>
              <c:numCache>
                <c:formatCode>General</c:formatCode>
                <c:ptCount val="2"/>
                <c:pt idx="0">
                  <c:v>86001</c:v>
                </c:pt>
                <c:pt idx="1">
                  <c:v>82944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3F-4A9F-914A-6F6A2037B1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8754431"/>
        <c:axId val="1188749151"/>
      </c:barChart>
      <c:catAx>
        <c:axId val="1188754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49151"/>
        <c:crosses val="autoZero"/>
        <c:auto val="1"/>
        <c:lblAlgn val="ctr"/>
        <c:lblOffset val="100"/>
        <c:noMultiLvlLbl val="0"/>
      </c:catAx>
      <c:valAx>
        <c:axId val="1188749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[KPMG_VI_New_raw_data_update_final_Analysis.xlsx]NewCustSummary!PivotTable8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New Customer Job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NewCustSummary!$B$22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F4-4D11-90CD-0AE0E680D5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F4-4D11-90CD-0AE0E680D5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F4-4D11-90CD-0AE0E680D5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F4-4D11-90CD-0AE0E680D5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6F4-4D11-90CD-0AE0E680D5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6F4-4D11-90CD-0AE0E680D5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6F4-4D11-90CD-0AE0E680D50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6F4-4D11-90CD-0AE0E680D50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6F4-4D11-90CD-0AE0E680D50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6F4-4D11-90CD-0AE0E680D5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NewCustSummary!$A$23:$A$33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NewCustSummary!$B$23:$B$33</c:f>
              <c:numCache>
                <c:formatCode>General</c:formatCode>
                <c:ptCount val="10"/>
                <c:pt idx="0">
                  <c:v>24</c:v>
                </c:pt>
                <c:pt idx="1">
                  <c:v>34</c:v>
                </c:pt>
                <c:pt idx="2">
                  <c:v>187</c:v>
                </c:pt>
                <c:pt idx="3">
                  <c:v>138</c:v>
                </c:pt>
                <c:pt idx="4">
                  <c:v>30</c:v>
                </c:pt>
                <c:pt idx="5">
                  <c:v>175</c:v>
                </c:pt>
                <c:pt idx="6">
                  <c:v>143</c:v>
                </c:pt>
                <c:pt idx="7">
                  <c:v>51</c:v>
                </c:pt>
                <c:pt idx="8">
                  <c:v>73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6F4-4D11-90CD-0AE0E680D5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[KPMG_VI_New_raw_data_update_final_Analysis.xlsx]CustomerDemo_Summary!PivotTable11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Old Customer Job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CustomerDemo_Summary!$B$55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DA-424C-B558-E09D59C87C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DA-424C-B558-E09D59C87C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DA-424C-B558-E09D59C87C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DA-424C-B558-E09D59C87C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2DA-424C-B558-E09D59C87C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2DA-424C-B558-E09D59C87C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2DA-424C-B558-E09D59C87CA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2DA-424C-B558-E09D59C87CA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2DA-424C-B558-E09D59C87CA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2DA-424C-B558-E09D59C87C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CustomerDemo_Summary!$A$56:$A$66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CustomerDemo_Summary!$B$56:$B$66</c:f>
              <c:numCache>
                <c:formatCode>General</c:formatCode>
                <c:ptCount val="10"/>
                <c:pt idx="0">
                  <c:v>99</c:v>
                </c:pt>
                <c:pt idx="1">
                  <c:v>122</c:v>
                </c:pt>
                <c:pt idx="2">
                  <c:v>681</c:v>
                </c:pt>
                <c:pt idx="3">
                  <c:v>543</c:v>
                </c:pt>
                <c:pt idx="4">
                  <c:v>126</c:v>
                </c:pt>
                <c:pt idx="5">
                  <c:v>695</c:v>
                </c:pt>
                <c:pt idx="6">
                  <c:v>551</c:v>
                </c:pt>
                <c:pt idx="7">
                  <c:v>230</c:v>
                </c:pt>
                <c:pt idx="8">
                  <c:v>305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2DA-424C-B558-E09D59C87C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[KPMG_VI_New_raw_data_update_final_Analysis.xlsx]CustomerDemo_Summary!PivotTable12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dirty="0"/>
              <a:t>Old</a:t>
            </a:r>
            <a:r>
              <a:rPr lang="en-IN" sz="1200" b="1" baseline="0" dirty="0"/>
              <a:t> Customer Wealth Segmentation by age</a:t>
            </a:r>
            <a:endParaRPr lang="en-IN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CustomerDemo_Summary!$B$74:$B$75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CustomerDemo_Summary!$A$76:$A$84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CustomerDemo_Summary!$B$76:$B$84</c:f>
              <c:numCache>
                <c:formatCode>General</c:formatCode>
                <c:ptCount val="8"/>
                <c:pt idx="0">
                  <c:v>133</c:v>
                </c:pt>
                <c:pt idx="1">
                  <c:v>146</c:v>
                </c:pt>
                <c:pt idx="2">
                  <c:v>271</c:v>
                </c:pt>
                <c:pt idx="3">
                  <c:v>163</c:v>
                </c:pt>
                <c:pt idx="4">
                  <c:v>134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D-4D2D-BCDA-2F4DE3D722FF}"/>
            </c:ext>
          </c:extLst>
        </c:ser>
        <c:ser>
          <c:idx val="1"/>
          <c:order val="1"/>
          <c:tx>
            <c:strRef>
              <c:f>CustomerDemo_Summary!$C$74:$C$75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CustomerDemo_Summary!$A$76:$A$84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CustomerDemo_Summary!$C$76:$C$84</c:f>
              <c:numCache>
                <c:formatCode>General</c:formatCode>
                <c:ptCount val="8"/>
                <c:pt idx="0">
                  <c:v>117</c:v>
                </c:pt>
                <c:pt idx="1">
                  <c:v>160</c:v>
                </c:pt>
                <c:pt idx="2">
                  <c:v>298</c:v>
                </c:pt>
                <c:pt idx="3">
                  <c:v>156</c:v>
                </c:pt>
                <c:pt idx="4">
                  <c:v>139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D-4D2D-BCDA-2F4DE3D722FF}"/>
            </c:ext>
          </c:extLst>
        </c:ser>
        <c:ser>
          <c:idx val="2"/>
          <c:order val="2"/>
          <c:tx>
            <c:strRef>
              <c:f>CustomerDemo_Summary!$D$74:$D$75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CustomerDemo_Summary!$A$76:$A$84</c:f>
              <c:strCache>
                <c:ptCount val="8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  <c:pt idx="7">
                  <c:v>90-100</c:v>
                </c:pt>
              </c:strCache>
            </c:strRef>
          </c:cat>
          <c:val>
            <c:numRef>
              <c:f>CustomerDemo_Summary!$D$76:$D$84</c:f>
              <c:numCache>
                <c:formatCode>General</c:formatCode>
                <c:ptCount val="8"/>
                <c:pt idx="0">
                  <c:v>234</c:v>
                </c:pt>
                <c:pt idx="1">
                  <c:v>305</c:v>
                </c:pt>
                <c:pt idx="2">
                  <c:v>569</c:v>
                </c:pt>
                <c:pt idx="3">
                  <c:v>308</c:v>
                </c:pt>
                <c:pt idx="4">
                  <c:v>276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CD-4D2D-BCDA-2F4DE3D72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1292015"/>
        <c:axId val="1261292495"/>
      </c:barChart>
      <c:catAx>
        <c:axId val="1261292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Age</a:t>
                </a:r>
                <a:r>
                  <a:rPr lang="en-IN" b="1" baseline="0"/>
                  <a:t> Range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292495"/>
        <c:crosses val="autoZero"/>
        <c:auto val="1"/>
        <c:lblAlgn val="ctr"/>
        <c:lblOffset val="100"/>
        <c:noMultiLvlLbl val="0"/>
      </c:catAx>
      <c:valAx>
        <c:axId val="126129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292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[KPMG_VI_New_raw_data_update_final_Analysis.xlsx]NewCustSummary!PivotTable13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New Customer Wealth Segmentation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NewCustSummary!$B$39:$B$40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NewCustSummary!$A$41:$A$48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NewCustSummary!$B$41:$B$48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51</c:v>
                </c:pt>
                <c:pt idx="3">
                  <c:v>39</c:v>
                </c:pt>
                <c:pt idx="4">
                  <c:v>34</c:v>
                </c:pt>
                <c:pt idx="5">
                  <c:v>26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1-46AD-AE75-CBA1504297D4}"/>
            </c:ext>
          </c:extLst>
        </c:ser>
        <c:ser>
          <c:idx val="1"/>
          <c:order val="1"/>
          <c:tx>
            <c:strRef>
              <c:f>NewCustSummary!$C$39:$C$40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NewCustSummary!$A$41:$A$48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NewCustSummary!$C$41:$C$48</c:f>
              <c:numCache>
                <c:formatCode>General</c:formatCode>
                <c:ptCount val="7"/>
                <c:pt idx="0">
                  <c:v>32</c:v>
                </c:pt>
                <c:pt idx="1">
                  <c:v>28</c:v>
                </c:pt>
                <c:pt idx="2">
                  <c:v>47</c:v>
                </c:pt>
                <c:pt idx="3">
                  <c:v>32</c:v>
                </c:pt>
                <c:pt idx="4">
                  <c:v>43</c:v>
                </c:pt>
                <c:pt idx="5">
                  <c:v>29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1-46AD-AE75-CBA1504297D4}"/>
            </c:ext>
          </c:extLst>
        </c:ser>
        <c:ser>
          <c:idx val="2"/>
          <c:order val="2"/>
          <c:tx>
            <c:strRef>
              <c:f>NewCustSummary!$D$39:$D$40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NewCustSummary!$A$41:$A$48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NewCustSummary!$D$41:$D$48</c:f>
              <c:numCache>
                <c:formatCode>General</c:formatCode>
                <c:ptCount val="7"/>
                <c:pt idx="0">
                  <c:v>64</c:v>
                </c:pt>
                <c:pt idx="1">
                  <c:v>46</c:v>
                </c:pt>
                <c:pt idx="2">
                  <c:v>94</c:v>
                </c:pt>
                <c:pt idx="3">
                  <c:v>91</c:v>
                </c:pt>
                <c:pt idx="4">
                  <c:v>69</c:v>
                </c:pt>
                <c:pt idx="5">
                  <c:v>51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1-46AD-AE75-CBA150429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8752031"/>
        <c:axId val="1188745791"/>
      </c:barChart>
      <c:catAx>
        <c:axId val="1188752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Age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45791"/>
        <c:crosses val="autoZero"/>
        <c:auto val="1"/>
        <c:lblAlgn val="ctr"/>
        <c:lblOffset val="100"/>
        <c:noMultiLvlLbl val="0"/>
      </c:catAx>
      <c:valAx>
        <c:axId val="118874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5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[KPMG_VI_New_raw_data_update_final_Analysis.xlsx]Sheet7!PivotTable14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RFM</a:t>
            </a:r>
            <a:r>
              <a:rPr lang="en-IN" b="1" baseline="0" dirty="0"/>
              <a:t> Value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66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EA0-4A40-B1F7-4146900A4F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Sheet7!$B$5</c:f>
              <c:numCache>
                <c:formatCode>General</c:formatCode>
                <c:ptCount val="1"/>
                <c:pt idx="0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0-4A40-B1F7-4146900A4F17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Sheet7!$C$5</c:f>
              <c:numCache>
                <c:formatCode>General</c:formatCode>
                <c:ptCount val="1"/>
                <c:pt idx="0">
                  <c:v>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A0-4A40-B1F7-4146900A4F17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99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A0-4A40-B1F7-4146900A4F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Sheet7!$D$5</c:f>
              <c:numCache>
                <c:formatCode>General</c:formatCode>
                <c:ptCount val="1"/>
                <c:pt idx="0">
                  <c:v>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A0-4A40-B1F7-4146900A4F17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rgbClr val="CC66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Sheet7!$E$5</c:f>
              <c:numCache>
                <c:formatCode>General</c:formatCode>
                <c:ptCount val="1"/>
                <c:pt idx="0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A0-4A40-B1F7-4146900A4F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8758271"/>
        <c:axId val="1188759231"/>
      </c:barChart>
      <c:catAx>
        <c:axId val="1188758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59231"/>
        <c:crosses val="autoZero"/>
        <c:auto val="1"/>
        <c:lblAlgn val="ctr"/>
        <c:lblOffset val="100"/>
        <c:noMultiLvlLbl val="0"/>
      </c:catAx>
      <c:valAx>
        <c:axId val="11887592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5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686D4B96-8FCA-AA4C-2BD9-402E5B5CFEF2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D7A63-E91A-EA46-365D-9101CCEA1CCE}"/>
              </a:ext>
            </a:extLst>
          </p:cNvPr>
          <p:cNvSpPr txBox="1"/>
          <p:nvPr/>
        </p:nvSpPr>
        <p:spPr>
          <a:xfrm>
            <a:off x="209320" y="292862"/>
            <a:ext cx="836180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Model Development</a:t>
            </a: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11BDF8-561F-6AD9-D1BF-F2EF49517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69628"/>
              </p:ext>
            </p:extLst>
          </p:nvPr>
        </p:nvGraphicFramePr>
        <p:xfrm>
          <a:off x="385591" y="1132863"/>
          <a:ext cx="8086380" cy="35349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95460">
                  <a:extLst>
                    <a:ext uri="{9D8B030D-6E8A-4147-A177-3AD203B41FA5}">
                      <a16:colId xmlns:a16="http://schemas.microsoft.com/office/drawing/2014/main" val="3431628019"/>
                    </a:ext>
                  </a:extLst>
                </a:gridCol>
                <a:gridCol w="3617204">
                  <a:extLst>
                    <a:ext uri="{9D8B030D-6E8A-4147-A177-3AD203B41FA5}">
                      <a16:colId xmlns:a16="http://schemas.microsoft.com/office/drawing/2014/main" val="2000350"/>
                    </a:ext>
                  </a:extLst>
                </a:gridCol>
                <a:gridCol w="1773716">
                  <a:extLst>
                    <a:ext uri="{9D8B030D-6E8A-4147-A177-3AD203B41FA5}">
                      <a16:colId xmlns:a16="http://schemas.microsoft.com/office/drawing/2014/main" val="1014789057"/>
                    </a:ext>
                  </a:extLst>
                </a:gridCol>
              </a:tblGrid>
              <a:tr h="6254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Title</a:t>
                      </a:r>
                      <a:endParaRPr lang="en-IN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Title Description</a:t>
                      </a:r>
                      <a:endParaRPr lang="en-IN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Count</a:t>
                      </a:r>
                      <a:endParaRPr lang="en-IN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94011"/>
                  </a:ext>
                </a:extLst>
              </a:tr>
              <a:tr h="6254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Bike more often and spent the most  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737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1006"/>
                  </a:ext>
                </a:extLst>
              </a:tr>
              <a:tr h="6254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Gold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relatively and spent large amount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870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73381"/>
                  </a:ext>
                </a:extLst>
              </a:tr>
              <a:tr h="829375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Silver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 purchase frequency and average spending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934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52900"/>
                  </a:ext>
                </a:extLst>
              </a:tr>
              <a:tr h="829375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Bronze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recency, frequency and money spent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951</a:t>
                      </a:r>
                      <a:endParaRPr lang="en-IN" sz="15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6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166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29783-7579-2FC5-D7B6-726409BF2A42}"/>
              </a:ext>
            </a:extLst>
          </p:cNvPr>
          <p:cNvSpPr txBox="1"/>
          <p:nvPr/>
        </p:nvSpPr>
        <p:spPr>
          <a:xfrm>
            <a:off x="316735" y="1833086"/>
            <a:ext cx="8510529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Sprocket should filter clients based on RFM score because they are the most important customers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majority of consumers work in the financial services, manufacturing, and health care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majority of consumers are between the ages of 40 and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 New South Wales (NSW) because the majority of clients do not own a vehicle and are more inclined to buy bikes.</a:t>
            </a:r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91D162FF-45E1-69AA-638E-0623EC32CCE1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2AF63-50FF-E850-95A7-30CDADF00319}"/>
              </a:ext>
            </a:extLst>
          </p:cNvPr>
          <p:cNvSpPr txBox="1"/>
          <p:nvPr/>
        </p:nvSpPr>
        <p:spPr>
          <a:xfrm>
            <a:off x="198304" y="253388"/>
            <a:ext cx="7810959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C68AF-2379-9A84-F43A-D22DAD42C226}"/>
              </a:ext>
            </a:extLst>
          </p:cNvPr>
          <p:cNvSpPr txBox="1"/>
          <p:nvPr/>
        </p:nvSpPr>
        <p:spPr>
          <a:xfrm>
            <a:off x="468217" y="1172917"/>
            <a:ext cx="459403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CA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Market</a:t>
            </a:r>
          </a:p>
        </p:txBody>
      </p:sp>
    </p:spTree>
    <p:extLst>
      <p:ext uri="{BB962C8B-B14F-4D97-AF65-F5344CB8AC3E}">
        <p14:creationId xmlns:p14="http://schemas.microsoft.com/office/powerpoint/2010/main" val="31365408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>
            <a:extLst>
              <a:ext uri="{FF2B5EF4-FFF2-40B4-BE49-F238E27FC236}">
                <a16:creationId xmlns:a16="http://schemas.microsoft.com/office/drawing/2014/main" id="{83901994-370D-C8A4-545C-D0D6F30C6A16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24334-3E83-03E4-0BD3-01AB7697C053}"/>
              </a:ext>
            </a:extLst>
          </p:cNvPr>
          <p:cNvSpPr txBox="1"/>
          <p:nvPr/>
        </p:nvSpPr>
        <p:spPr>
          <a:xfrm>
            <a:off x="228537" y="319489"/>
            <a:ext cx="870332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Introduction</a:t>
            </a: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CA91-F343-B5E7-BD8B-EFBBF3857129}"/>
              </a:ext>
            </a:extLst>
          </p:cNvPr>
          <p:cNvSpPr txBox="1"/>
          <p:nvPr/>
        </p:nvSpPr>
        <p:spPr>
          <a:xfrm>
            <a:off x="228537" y="1090670"/>
            <a:ext cx="8703325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1: 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Exploration </a:t>
            </a:r>
            <a: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Understand the data and uncover insights </a:t>
            </a:r>
          </a:p>
          <a:p>
            <a:pPr algn="l"/>
            <a:b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50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2: 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Development </a:t>
            </a:r>
            <a: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Build predictive models for customer targeting </a:t>
            </a:r>
            <a:b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50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3: 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Interpretation and Reporting </a:t>
            </a:r>
            <a: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Analyze results and provide recommendations for driving value</a:t>
            </a:r>
          </a:p>
          <a:p>
            <a:pPr algn="l"/>
            <a:b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50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approach involves exploring Sprocket Central's customer datasets, developing predictive models, and interpreting the results to drive value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21795223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103974"/>
            <a:ext cx="4134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/>
              <a:t>Customer Age Distribution</a:t>
            </a:r>
            <a:endParaRPr sz="20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23EC6A-A4CD-AB05-C40B-08705122F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415449"/>
              </p:ext>
            </p:extLst>
          </p:nvPr>
        </p:nvGraphicFramePr>
        <p:xfrm>
          <a:off x="4572000" y="821039"/>
          <a:ext cx="4572000" cy="217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6AAD14-1096-AA82-5428-3A94A8215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304033"/>
              </p:ext>
            </p:extLst>
          </p:nvPr>
        </p:nvGraphicFramePr>
        <p:xfrm>
          <a:off x="4603901" y="2886419"/>
          <a:ext cx="4572000" cy="2257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D076D7-4FA4-5C43-1D3A-17CF9065B9E5}"/>
              </a:ext>
            </a:extLst>
          </p:cNvPr>
          <p:cNvSpPr txBox="1"/>
          <p:nvPr/>
        </p:nvSpPr>
        <p:spPr>
          <a:xfrm>
            <a:off x="205025" y="1906579"/>
            <a:ext cx="4335074" cy="2616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customers age around 40 to 50 years old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least popular groups are 70 years old and above for old customer and 80 and above in new customer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Popular shoppers tend to be between 30 to 70 years old in old customer age group and 40 to 70 in new customer.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134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/>
              <a:t>Car Ownership by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828409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from New South Wales (NSW) don’t own a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allocate more resources on the NSW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in VIC and QLD who do not own a car outnumber those who do, but we can try to do something to encourage those who do possess a car to buy bikes.</a:t>
            </a:r>
          </a:p>
          <a:p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29327C1-0704-417D-A5FD-9E0ECB257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728998"/>
              </p:ext>
            </p:extLst>
          </p:nvPr>
        </p:nvGraphicFramePr>
        <p:xfrm>
          <a:off x="4339625" y="1486159"/>
          <a:ext cx="4572000" cy="287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366975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Purchases in the Past 3 Years By Gender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999591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we can see, our consumers are primarily female, with 50.9% of all purchases totaling 86,001 motorcycles.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 accounted for 49.1% of all purchases, accounting for 82,944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result, we should concentrate our advertising efforts on female clients rather than male ones.</a:t>
            </a:r>
          </a:p>
          <a:p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49C1386-8F0C-E2E3-477B-EAF5949DD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5550"/>
              </p:ext>
            </p:extLst>
          </p:nvPr>
        </p:nvGraphicFramePr>
        <p:xfrm>
          <a:off x="4487825" y="1366093"/>
          <a:ext cx="4572000" cy="3349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697481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Job Industry Distribution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91406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three job industries that customers work in are financial services, manufacturing, and health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popular job industries are telecommunications, agriculture, entertainment, and IT</a:t>
            </a:r>
          </a:p>
          <a:p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7C836E-BF6F-A7E6-0726-93264836C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237223"/>
              </p:ext>
            </p:extLst>
          </p:nvPr>
        </p:nvGraphicFramePr>
        <p:xfrm>
          <a:off x="4572000" y="820524"/>
          <a:ext cx="4572000" cy="2187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32BB69-0982-B025-3B17-FC85B142B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24405"/>
              </p:ext>
            </p:extLst>
          </p:nvPr>
        </p:nvGraphicFramePr>
        <p:xfrm>
          <a:off x="4704202" y="3007605"/>
          <a:ext cx="4208446" cy="213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A0B64739-0369-2233-50FC-53806CB75DA7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3B33C0-301F-B58A-406E-D4E2A7307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639116"/>
              </p:ext>
            </p:extLst>
          </p:nvPr>
        </p:nvGraphicFramePr>
        <p:xfrm>
          <a:off x="4726235" y="2897436"/>
          <a:ext cx="4302087" cy="224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2F3B88-6B82-1124-CE74-61822CA20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45098"/>
              </p:ext>
            </p:extLst>
          </p:nvPr>
        </p:nvGraphicFramePr>
        <p:xfrm>
          <a:off x="4572000" y="820525"/>
          <a:ext cx="4572000" cy="216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80963A-BBA2-8D27-B1E8-E8C20E826EB2}"/>
              </a:ext>
            </a:extLst>
          </p:cNvPr>
          <p:cNvSpPr txBox="1"/>
          <p:nvPr/>
        </p:nvSpPr>
        <p:spPr>
          <a:xfrm>
            <a:off x="203812" y="304125"/>
            <a:ext cx="873637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54DC1-2B7E-E5D7-897D-09B434F7EB12}"/>
              </a:ext>
            </a:extLst>
          </p:cNvPr>
          <p:cNvSpPr txBox="1"/>
          <p:nvPr/>
        </p:nvSpPr>
        <p:spPr>
          <a:xfrm>
            <a:off x="203812" y="1178805"/>
            <a:ext cx="452242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CA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Segmentation By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35313-29A8-E65A-9E49-67819D214A46}"/>
              </a:ext>
            </a:extLst>
          </p:cNvPr>
          <p:cNvSpPr txBox="1"/>
          <p:nvPr/>
        </p:nvSpPr>
        <p:spPr>
          <a:xfrm>
            <a:off x="286439" y="1795749"/>
            <a:ext cx="3944038" cy="1461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customers are labelled as 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customers labelled as High Net Worth than Affluent by a small margin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9143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2669271D-3337-9671-6C4F-B31AB90E0C15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2FAC6-44DA-52E4-2957-E556935856A6}"/>
              </a:ext>
            </a:extLst>
          </p:cNvPr>
          <p:cNvSpPr txBox="1"/>
          <p:nvPr/>
        </p:nvSpPr>
        <p:spPr>
          <a:xfrm>
            <a:off x="198304" y="292835"/>
            <a:ext cx="772282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Model Development</a:t>
            </a: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44B1E-CE30-89BD-035D-60EE009A7ED4}"/>
              </a:ext>
            </a:extLst>
          </p:cNvPr>
          <p:cNvSpPr txBox="1"/>
          <p:nvPr/>
        </p:nvSpPr>
        <p:spPr>
          <a:xfrm>
            <a:off x="198303" y="1132835"/>
            <a:ext cx="450589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Recency, Frequency, Monetary (RFM)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384198-71DC-5671-8E9D-C52B4544D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17397"/>
              </p:ext>
            </p:extLst>
          </p:nvPr>
        </p:nvGraphicFramePr>
        <p:xfrm>
          <a:off x="4230477" y="1244906"/>
          <a:ext cx="4913523" cy="3605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1D94D-412A-0166-E2DD-453FA8CF804B}"/>
              </a:ext>
            </a:extLst>
          </p:cNvPr>
          <p:cNvSpPr txBox="1"/>
          <p:nvPr/>
        </p:nvSpPr>
        <p:spPr>
          <a:xfrm>
            <a:off x="198303" y="1964713"/>
            <a:ext cx="4032174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RFM tracks customer behavior.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lifetime value is affected by frequency and monetary factors.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retention is affected by recency.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Classified into four groups based on their RFM score, from highest to lowest: Platinum, gold, silver, and bronze.</a:t>
            </a:r>
            <a:endParaRPr kumimoji="0" lang="en-I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7943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596</Words>
  <Application>Microsoft Office PowerPoint</Application>
  <PresentationFormat>On-screen Show (16:9)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5</cp:revision>
  <dcterms:modified xsi:type="dcterms:W3CDTF">2023-06-23T08:58:33Z</dcterms:modified>
</cp:coreProperties>
</file>