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notesMasterIdLst>
    <p:notesMasterId r:id="rId17"/>
  </p:notesMasterIdLst>
  <p:sldIdLst>
    <p:sldId id="257" r:id="rId2"/>
    <p:sldId id="260" r:id="rId3"/>
    <p:sldId id="261" r:id="rId4"/>
    <p:sldId id="266" r:id="rId5"/>
    <p:sldId id="265" r:id="rId6"/>
    <p:sldId id="262" r:id="rId7"/>
    <p:sldId id="272" r:id="rId8"/>
    <p:sldId id="268" r:id="rId9"/>
    <p:sldId id="271" r:id="rId10"/>
    <p:sldId id="263" r:id="rId11"/>
    <p:sldId id="269" r:id="rId12"/>
    <p:sldId id="270" r:id="rId13"/>
    <p:sldId id="258" r:id="rId14"/>
    <p:sldId id="259" r:id="rId15"/>
    <p:sldId id="267" r:id="rId16"/>
  </p:sldIdLst>
  <p:sldSz cx="12188825" cy="6858000"/>
  <p:notesSz cx="9144000" cy="6858000"/>
  <p:defaultTextStyle>
    <a:defPPr>
      <a:defRPr lang="en-US"/>
    </a:defPPr>
    <a:lvl1pPr marL="0" algn="l" defTabSz="1097118" rtl="0" eaLnBrk="1" latinLnBrk="0" hangingPunct="1">
      <a:defRPr sz="2200" kern="1200">
        <a:solidFill>
          <a:schemeClr val="tx1"/>
        </a:solidFill>
        <a:latin typeface="+mn-lt"/>
        <a:ea typeface="+mn-ea"/>
        <a:cs typeface="+mn-cs"/>
      </a:defRPr>
    </a:lvl1pPr>
    <a:lvl2pPr marL="548560" algn="l" defTabSz="1097118" rtl="0" eaLnBrk="1" latinLnBrk="0" hangingPunct="1">
      <a:defRPr sz="2200" kern="1200">
        <a:solidFill>
          <a:schemeClr val="tx1"/>
        </a:solidFill>
        <a:latin typeface="+mn-lt"/>
        <a:ea typeface="+mn-ea"/>
        <a:cs typeface="+mn-cs"/>
      </a:defRPr>
    </a:lvl2pPr>
    <a:lvl3pPr marL="1097118" algn="l" defTabSz="1097118" rtl="0" eaLnBrk="1" latinLnBrk="0" hangingPunct="1">
      <a:defRPr sz="2200" kern="1200">
        <a:solidFill>
          <a:schemeClr val="tx1"/>
        </a:solidFill>
        <a:latin typeface="+mn-lt"/>
        <a:ea typeface="+mn-ea"/>
        <a:cs typeface="+mn-cs"/>
      </a:defRPr>
    </a:lvl3pPr>
    <a:lvl4pPr marL="1645676" algn="l" defTabSz="1097118" rtl="0" eaLnBrk="1" latinLnBrk="0" hangingPunct="1">
      <a:defRPr sz="2200" kern="1200">
        <a:solidFill>
          <a:schemeClr val="tx1"/>
        </a:solidFill>
        <a:latin typeface="+mn-lt"/>
        <a:ea typeface="+mn-ea"/>
        <a:cs typeface="+mn-cs"/>
      </a:defRPr>
    </a:lvl4pPr>
    <a:lvl5pPr marL="2194235" algn="l" defTabSz="1097118" rtl="0" eaLnBrk="1" latinLnBrk="0" hangingPunct="1">
      <a:defRPr sz="2200" kern="1200">
        <a:solidFill>
          <a:schemeClr val="tx1"/>
        </a:solidFill>
        <a:latin typeface="+mn-lt"/>
        <a:ea typeface="+mn-ea"/>
        <a:cs typeface="+mn-cs"/>
      </a:defRPr>
    </a:lvl5pPr>
    <a:lvl6pPr marL="2742794" algn="l" defTabSz="1097118" rtl="0" eaLnBrk="1" latinLnBrk="0" hangingPunct="1">
      <a:defRPr sz="2200" kern="1200">
        <a:solidFill>
          <a:schemeClr val="tx1"/>
        </a:solidFill>
        <a:latin typeface="+mn-lt"/>
        <a:ea typeface="+mn-ea"/>
        <a:cs typeface="+mn-cs"/>
      </a:defRPr>
    </a:lvl6pPr>
    <a:lvl7pPr marL="3291353" algn="l" defTabSz="1097118" rtl="0" eaLnBrk="1" latinLnBrk="0" hangingPunct="1">
      <a:defRPr sz="2200" kern="1200">
        <a:solidFill>
          <a:schemeClr val="tx1"/>
        </a:solidFill>
        <a:latin typeface="+mn-lt"/>
        <a:ea typeface="+mn-ea"/>
        <a:cs typeface="+mn-cs"/>
      </a:defRPr>
    </a:lvl7pPr>
    <a:lvl8pPr marL="3839911" algn="l" defTabSz="1097118" rtl="0" eaLnBrk="1" latinLnBrk="0" hangingPunct="1">
      <a:defRPr sz="2200" kern="1200">
        <a:solidFill>
          <a:schemeClr val="tx1"/>
        </a:solidFill>
        <a:latin typeface="+mn-lt"/>
        <a:ea typeface="+mn-ea"/>
        <a:cs typeface="+mn-cs"/>
      </a:defRPr>
    </a:lvl8pPr>
    <a:lvl9pPr marL="4388470" algn="l" defTabSz="1097118"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94624" autoAdjust="0"/>
  </p:normalViewPr>
  <p:slideViewPr>
    <p:cSldViewPr>
      <p:cViewPr>
        <p:scale>
          <a:sx n="70" d="100"/>
          <a:sy n="70" d="100"/>
        </p:scale>
        <p:origin x="32" y="1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nshu Deepu" userId="021dc07598f861d8" providerId="LiveId" clId="{288D6BEC-AFA1-4E6C-9AC5-DA5F31C9D101}"/>
    <pc:docChg chg="modSld">
      <pc:chgData name="Deepanshu Deepu" userId="021dc07598f861d8" providerId="LiveId" clId="{288D6BEC-AFA1-4E6C-9AC5-DA5F31C9D101}" dt="2023-06-02T05:13:57.060" v="42" actId="1076"/>
      <pc:docMkLst>
        <pc:docMk/>
      </pc:docMkLst>
      <pc:sldChg chg="modSp mod">
        <pc:chgData name="Deepanshu Deepu" userId="021dc07598f861d8" providerId="LiveId" clId="{288D6BEC-AFA1-4E6C-9AC5-DA5F31C9D101}" dt="2023-06-02T05:13:34.491" v="38" actId="20577"/>
        <pc:sldMkLst>
          <pc:docMk/>
          <pc:sldMk cId="0" sldId="260"/>
        </pc:sldMkLst>
        <pc:spChg chg="mod">
          <ac:chgData name="Deepanshu Deepu" userId="021dc07598f861d8" providerId="LiveId" clId="{288D6BEC-AFA1-4E6C-9AC5-DA5F31C9D101}" dt="2023-06-02T05:13:34.491" v="38" actId="20577"/>
          <ac:spMkLst>
            <pc:docMk/>
            <pc:sldMk cId="0" sldId="260"/>
            <ac:spMk id="4" creationId="{40FC7663-8690-4B6E-1F1D-CBA0D6ADB16C}"/>
          </ac:spMkLst>
        </pc:spChg>
      </pc:sldChg>
      <pc:sldChg chg="modSp mod">
        <pc:chgData name="Deepanshu Deepu" userId="021dc07598f861d8" providerId="LiveId" clId="{288D6BEC-AFA1-4E6C-9AC5-DA5F31C9D101}" dt="2023-06-02T05:13:57.060" v="42" actId="1076"/>
        <pc:sldMkLst>
          <pc:docMk/>
          <pc:sldMk cId="0" sldId="261"/>
        </pc:sldMkLst>
        <pc:spChg chg="mod">
          <ac:chgData name="Deepanshu Deepu" userId="021dc07598f861d8" providerId="LiveId" clId="{288D6BEC-AFA1-4E6C-9AC5-DA5F31C9D101}" dt="2023-06-02T05:13:57.060" v="42" actId="1076"/>
          <ac:spMkLst>
            <pc:docMk/>
            <pc:sldMk cId="0" sldId="26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59E6BAD-E71D-4C7D-A72D-B82ABD4E679C}" type="datetimeFigureOut">
              <a:rPr lang="en-US" smtClean="0"/>
              <a:pPr/>
              <a:t>6/2/2023</a:t>
            </a:fld>
            <a:endParaRPr lang="en-US"/>
          </a:p>
        </p:txBody>
      </p:sp>
      <p:sp>
        <p:nvSpPr>
          <p:cNvPr id="4" name="Slide Image Placeholder 3"/>
          <p:cNvSpPr>
            <a:spLocks noGrp="1" noRot="1" noChangeAspect="1"/>
          </p:cNvSpPr>
          <p:nvPr>
            <p:ph type="sldImg" idx="2"/>
          </p:nvPr>
        </p:nvSpPr>
        <p:spPr>
          <a:xfrm>
            <a:off x="2287588" y="514350"/>
            <a:ext cx="45688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2161A3-FEBD-4352-B88E-97F7062F75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97118" rtl="0" eaLnBrk="1" latinLnBrk="0" hangingPunct="1">
      <a:defRPr sz="1400" kern="1200">
        <a:solidFill>
          <a:schemeClr val="tx1"/>
        </a:solidFill>
        <a:latin typeface="+mn-lt"/>
        <a:ea typeface="+mn-ea"/>
        <a:cs typeface="+mn-cs"/>
      </a:defRPr>
    </a:lvl1pPr>
    <a:lvl2pPr marL="548560" algn="l" defTabSz="1097118" rtl="0" eaLnBrk="1" latinLnBrk="0" hangingPunct="1">
      <a:defRPr sz="1400" kern="1200">
        <a:solidFill>
          <a:schemeClr val="tx1"/>
        </a:solidFill>
        <a:latin typeface="+mn-lt"/>
        <a:ea typeface="+mn-ea"/>
        <a:cs typeface="+mn-cs"/>
      </a:defRPr>
    </a:lvl2pPr>
    <a:lvl3pPr marL="1097118" algn="l" defTabSz="1097118" rtl="0" eaLnBrk="1" latinLnBrk="0" hangingPunct="1">
      <a:defRPr sz="1400" kern="1200">
        <a:solidFill>
          <a:schemeClr val="tx1"/>
        </a:solidFill>
        <a:latin typeface="+mn-lt"/>
        <a:ea typeface="+mn-ea"/>
        <a:cs typeface="+mn-cs"/>
      </a:defRPr>
    </a:lvl3pPr>
    <a:lvl4pPr marL="1645676" algn="l" defTabSz="1097118" rtl="0" eaLnBrk="1" latinLnBrk="0" hangingPunct="1">
      <a:defRPr sz="1400" kern="1200">
        <a:solidFill>
          <a:schemeClr val="tx1"/>
        </a:solidFill>
        <a:latin typeface="+mn-lt"/>
        <a:ea typeface="+mn-ea"/>
        <a:cs typeface="+mn-cs"/>
      </a:defRPr>
    </a:lvl4pPr>
    <a:lvl5pPr marL="2194235" algn="l" defTabSz="1097118" rtl="0" eaLnBrk="1" latinLnBrk="0" hangingPunct="1">
      <a:defRPr sz="1400" kern="1200">
        <a:solidFill>
          <a:schemeClr val="tx1"/>
        </a:solidFill>
        <a:latin typeface="+mn-lt"/>
        <a:ea typeface="+mn-ea"/>
        <a:cs typeface="+mn-cs"/>
      </a:defRPr>
    </a:lvl5pPr>
    <a:lvl6pPr marL="2742794" algn="l" defTabSz="1097118" rtl="0" eaLnBrk="1" latinLnBrk="0" hangingPunct="1">
      <a:defRPr sz="1400" kern="1200">
        <a:solidFill>
          <a:schemeClr val="tx1"/>
        </a:solidFill>
        <a:latin typeface="+mn-lt"/>
        <a:ea typeface="+mn-ea"/>
        <a:cs typeface="+mn-cs"/>
      </a:defRPr>
    </a:lvl6pPr>
    <a:lvl7pPr marL="3291353" algn="l" defTabSz="1097118" rtl="0" eaLnBrk="1" latinLnBrk="0" hangingPunct="1">
      <a:defRPr sz="1400" kern="1200">
        <a:solidFill>
          <a:schemeClr val="tx1"/>
        </a:solidFill>
        <a:latin typeface="+mn-lt"/>
        <a:ea typeface="+mn-ea"/>
        <a:cs typeface="+mn-cs"/>
      </a:defRPr>
    </a:lvl7pPr>
    <a:lvl8pPr marL="3839911" algn="l" defTabSz="1097118" rtl="0" eaLnBrk="1" latinLnBrk="0" hangingPunct="1">
      <a:defRPr sz="1400" kern="1200">
        <a:solidFill>
          <a:schemeClr val="tx1"/>
        </a:solidFill>
        <a:latin typeface="+mn-lt"/>
        <a:ea typeface="+mn-ea"/>
        <a:cs typeface="+mn-cs"/>
      </a:defRPr>
    </a:lvl8pPr>
    <a:lvl9pPr marL="4388470" algn="l" defTabSz="109711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7588" y="514350"/>
            <a:ext cx="4568825"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2161A3-FEBD-4352-B88E-97F7062F751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34"/>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A0D824-17FA-492C-8874-B02E058032F5}"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0D824-17FA-492C-8874-B02E058032F5}"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47"/>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90" y="274647"/>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0D824-17FA-492C-8874-B02E058032F5}"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0D824-17FA-492C-8874-B02E058032F5}"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9"/>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0D824-17FA-492C-8874-B02E058032F5}"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6"/>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6"/>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A0D824-17FA-492C-8874-B02E058032F5}"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A0D824-17FA-492C-8874-B02E058032F5}" type="datetimeFigureOut">
              <a:rPr lang="en-US" smtClean="0"/>
              <a:pPr/>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A0D824-17FA-492C-8874-B02E058032F5}"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0D824-17FA-492C-8874-B02E058032F5}" type="datetimeFigureOut">
              <a:rPr lang="en-US" smtClean="0"/>
              <a:pPr/>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7"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9"/>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7"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A0D824-17FA-492C-8874-B02E058032F5}"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A0D824-17FA-492C-8874-B02E058032F5}"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85E76-0708-4D93-927E-AC764B0BBD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6"/>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9"/>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0D824-17FA-492C-8874-B02E058032F5}" type="datetimeFigureOut">
              <a:rPr lang="en-US" smtClean="0"/>
              <a:pPr/>
              <a:t>6/2/2023</a:t>
            </a:fld>
            <a:endParaRPr lang="en-US"/>
          </a:p>
        </p:txBody>
      </p:sp>
      <p:sp>
        <p:nvSpPr>
          <p:cNvPr id="5" name="Footer Placeholder 4"/>
          <p:cNvSpPr>
            <a:spLocks noGrp="1"/>
          </p:cNvSpPr>
          <p:nvPr>
            <p:ph type="ftr" sz="quarter" idx="3"/>
          </p:nvPr>
        </p:nvSpPr>
        <p:spPr>
          <a:xfrm>
            <a:off x="4164515" y="6356359"/>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9"/>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85E76-0708-4D93-927E-AC764B0BBD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uberflip.com/blog/infographic-2013-the-yearof-responsive-design" TargetMode="External"/><Relationship Id="rId2" Type="http://schemas.openxmlformats.org/officeDocument/2006/relationships/hyperlink" Target="http://mashable.com/2012/12/11/responsive-web-design" TargetMode="External"/><Relationship Id="rId1" Type="http://schemas.openxmlformats.org/officeDocument/2006/relationships/slideLayout" Target="../slideLayouts/slideLayout7.xml"/><Relationship Id="rId4" Type="http://schemas.openxmlformats.org/officeDocument/2006/relationships/hyperlink" Target="http://blogs.forrester.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net\Desktop\SRMS logo.jpg">
            <a:extLst>
              <a:ext uri="{FF2B5EF4-FFF2-40B4-BE49-F238E27FC236}">
                <a16:creationId xmlns:a16="http://schemas.microsoft.com/office/drawing/2014/main" id="{3F6E7427-1DB7-823A-D2A7-CBC4227C0D3F}"/>
              </a:ext>
            </a:extLst>
          </p:cNvPr>
          <p:cNvPicPr>
            <a:picLocks noChangeAspect="1" noChangeArrowheads="1"/>
          </p:cNvPicPr>
          <p:nvPr/>
        </p:nvPicPr>
        <p:blipFill>
          <a:blip r:embed="rId3"/>
          <a:srcRect/>
          <a:stretch>
            <a:fillRect/>
          </a:stretch>
        </p:blipFill>
        <p:spPr bwMode="auto">
          <a:xfrm>
            <a:off x="3153919" y="152400"/>
            <a:ext cx="5474819" cy="1981200"/>
          </a:xfrm>
          <a:prstGeom prst="rect">
            <a:avLst/>
          </a:prstGeom>
          <a:noFill/>
        </p:spPr>
      </p:pic>
      <p:sp>
        <p:nvSpPr>
          <p:cNvPr id="3" name="Rectangle 2"/>
          <p:cNvSpPr/>
          <p:nvPr/>
        </p:nvSpPr>
        <p:spPr>
          <a:xfrm>
            <a:off x="3960812" y="4648200"/>
            <a:ext cx="3656648" cy="1159597"/>
          </a:xfrm>
          <a:prstGeom prst="rect">
            <a:avLst/>
          </a:prstGeom>
        </p:spPr>
        <p:txBody>
          <a:bodyPr wrap="square" lIns="109712" tIns="54856" rIns="109712" bIns="54856">
            <a:spAutoFit/>
          </a:bodyPr>
          <a:lstStyle/>
          <a:p>
            <a:pPr>
              <a:lnSpc>
                <a:spcPct val="150000"/>
              </a:lnSpc>
            </a:pPr>
            <a:r>
              <a:rPr lang="en-IN" sz="2400" dirty="0">
                <a:solidFill>
                  <a:srgbClr val="000000"/>
                </a:solidFill>
                <a:latin typeface="Times New Roman" panose="02020603050405020304" pitchFamily="18" charset="0"/>
                <a:ea typeface="Times New Roman" panose="02020603050405020304" pitchFamily="18" charset="0"/>
              </a:rPr>
              <a:t>Guided By</a:t>
            </a:r>
            <a:r>
              <a:rPr lang="en-IN" sz="2400" dirty="0">
                <a:solidFill>
                  <a:srgbClr val="000000"/>
                </a:solidFill>
                <a:effectLst/>
                <a:latin typeface="Times New Roman" panose="02020603050405020304" pitchFamily="18" charset="0"/>
                <a:ea typeface="Times New Roman" panose="02020603050405020304" pitchFamily="18" charset="0"/>
              </a:rPr>
              <a:t>:</a:t>
            </a:r>
          </a:p>
          <a:p>
            <a:pPr>
              <a:lnSpc>
                <a:spcPct val="150000"/>
              </a:lnSpc>
            </a:pPr>
            <a:r>
              <a:rPr lang="en-IN" sz="2400" dirty="0">
                <a:latin typeface="Times New Roman" panose="02020603050405020304" pitchFamily="18" charset="0"/>
              </a:rPr>
              <a:t>Ms. </a:t>
            </a:r>
            <a:r>
              <a:rPr lang="en-IN" sz="2400" dirty="0" err="1">
                <a:latin typeface="Times New Roman" panose="02020603050405020304" pitchFamily="18" charset="0"/>
              </a:rPr>
              <a:t>Anubha</a:t>
            </a:r>
            <a:r>
              <a:rPr lang="en-IN" sz="2400" dirty="0">
                <a:latin typeface="Times New Roman" panose="02020603050405020304" pitchFamily="18" charset="0"/>
              </a:rPr>
              <a:t> Dhaka</a:t>
            </a:r>
            <a:endParaRPr lang="en-IN" sz="2400" dirty="0"/>
          </a:p>
        </p:txBody>
      </p:sp>
      <p:sp>
        <p:nvSpPr>
          <p:cNvPr id="7" name="Rectangle 6"/>
          <p:cNvSpPr/>
          <p:nvPr/>
        </p:nvSpPr>
        <p:spPr>
          <a:xfrm>
            <a:off x="6397626" y="4648200"/>
            <a:ext cx="5791199" cy="1803555"/>
          </a:xfrm>
          <a:prstGeom prst="rect">
            <a:avLst/>
          </a:prstGeom>
        </p:spPr>
        <p:txBody>
          <a:bodyPr wrap="square" lIns="109712" tIns="54856" rIns="109712" bIns="54856">
            <a:spAutoFit/>
          </a:bodyPr>
          <a:lstStyle/>
          <a:p>
            <a:r>
              <a:rPr lang="en-IN" dirty="0">
                <a:solidFill>
                  <a:srgbClr val="000000"/>
                </a:solidFill>
                <a:effectLst/>
                <a:latin typeface="Times New Roman" panose="02020603050405020304" pitchFamily="18" charset="0"/>
                <a:ea typeface="Times New Roman" panose="02020603050405020304" pitchFamily="18" charset="0"/>
              </a:rPr>
              <a:t>                  Presented</a:t>
            </a:r>
            <a:r>
              <a:rPr lang="en-IN" b="1" dirty="0">
                <a:solidFill>
                  <a:srgbClr val="000000"/>
                </a:solidFill>
                <a:effectLst/>
                <a:latin typeface="Times New Roman" panose="02020603050405020304" pitchFamily="18" charset="0"/>
                <a:ea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rPr>
              <a:t>By</a:t>
            </a:r>
            <a:r>
              <a:rPr lang="en-IN" b="1" dirty="0">
                <a:solidFill>
                  <a:srgbClr val="000000"/>
                </a:solidFill>
                <a:effectLst/>
                <a:latin typeface="Times New Roman" panose="02020603050405020304" pitchFamily="18" charset="0"/>
                <a:ea typeface="Times New Roman" panose="02020603050405020304" pitchFamily="18" charset="0"/>
              </a:rPr>
              <a:t>:</a:t>
            </a:r>
          </a:p>
          <a:p>
            <a:r>
              <a:rPr lang="en-US" dirty="0">
                <a:latin typeface="Times New Roman" pitchFamily="18" charset="0"/>
                <a:cs typeface="Times New Roman" pitchFamily="18" charset="0"/>
              </a:rPr>
              <a:t>                  Deepanshu(2100140100031)  </a:t>
            </a:r>
          </a:p>
          <a:p>
            <a:r>
              <a:rPr lang="en-US" dirty="0">
                <a:latin typeface="Times New Roman" pitchFamily="18" charset="0"/>
                <a:cs typeface="Times New Roman" pitchFamily="18" charset="0"/>
              </a:rPr>
              <a:t>                  Divyanshi Sharma(2100140100033)                                                                                                     </a:t>
            </a:r>
          </a:p>
          <a:p>
            <a:r>
              <a:rPr lang="en-US" dirty="0">
                <a:latin typeface="Times New Roman" pitchFamily="18" charset="0"/>
                <a:cs typeface="Times New Roman" pitchFamily="18" charset="0"/>
              </a:rPr>
              <a:t>                  Shreya Dixit(2100140100100)</a:t>
            </a:r>
          </a:p>
          <a:p>
            <a:endParaRPr lang="en-US" dirty="0"/>
          </a:p>
        </p:txBody>
      </p:sp>
      <p:sp>
        <p:nvSpPr>
          <p:cNvPr id="8" name="Rectangle 7"/>
          <p:cNvSpPr/>
          <p:nvPr/>
        </p:nvSpPr>
        <p:spPr>
          <a:xfrm>
            <a:off x="1598612" y="2826603"/>
            <a:ext cx="9372600" cy="830997"/>
          </a:xfrm>
          <a:prstGeom prst="rect">
            <a:avLst/>
          </a:prstGeom>
        </p:spPr>
        <p:txBody>
          <a:bodyPr wrap="square">
            <a:spAutoFit/>
          </a:bodyPr>
          <a:lstStyle/>
          <a:p>
            <a:pPr algn="ctr"/>
            <a:r>
              <a:rPr lang="en-US" sz="4800" b="1" dirty="0">
                <a:latin typeface="Times New Roman" pitchFamily="18" charset="0"/>
                <a:cs typeface="Times New Roman" pitchFamily="18" charset="0"/>
              </a:rPr>
              <a:t>RESPONSIVE BLOG WEBSITE </a:t>
            </a:r>
            <a:endParaRPr lang="en-IN" sz="4800" dirty="0"/>
          </a:p>
        </p:txBody>
      </p:sp>
      <p:sp>
        <p:nvSpPr>
          <p:cNvPr id="6" name="TextBox 5">
            <a:extLst>
              <a:ext uri="{FF2B5EF4-FFF2-40B4-BE49-F238E27FC236}">
                <a16:creationId xmlns:a16="http://schemas.microsoft.com/office/drawing/2014/main" id="{A0860072-9F73-319D-6D46-392B3D410802}"/>
              </a:ext>
            </a:extLst>
          </p:cNvPr>
          <p:cNvSpPr txBox="1"/>
          <p:nvPr/>
        </p:nvSpPr>
        <p:spPr>
          <a:xfrm>
            <a:off x="379412" y="4648200"/>
            <a:ext cx="3396829" cy="1141146"/>
          </a:xfrm>
          <a:prstGeom prst="rect">
            <a:avLst/>
          </a:prstGeom>
          <a:noFill/>
        </p:spPr>
        <p:txBody>
          <a:bodyPr wrap="square">
            <a:spAutoFit/>
          </a:bodyPr>
          <a:lstStyle/>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Project  Incharge:</a:t>
            </a:r>
          </a:p>
          <a:p>
            <a:pPr>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Ms. Anjali Arora</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5-31 at 9.52.32 AM.jpeg"/>
          <p:cNvPicPr>
            <a:picLocks noChangeAspect="1"/>
          </p:cNvPicPr>
          <p:nvPr/>
        </p:nvPicPr>
        <p:blipFill>
          <a:blip r:embed="rId2"/>
          <a:stretch>
            <a:fillRect/>
          </a:stretch>
        </p:blipFill>
        <p:spPr>
          <a:xfrm>
            <a:off x="793889" y="115867"/>
            <a:ext cx="10558323" cy="64373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5-31 at 9.52.33 AM (2).jpeg"/>
          <p:cNvPicPr>
            <a:picLocks noChangeAspect="1"/>
          </p:cNvPicPr>
          <p:nvPr/>
        </p:nvPicPr>
        <p:blipFill>
          <a:blip r:embed="rId2"/>
          <a:stretch>
            <a:fillRect/>
          </a:stretch>
        </p:blipFill>
        <p:spPr>
          <a:xfrm>
            <a:off x="304007" y="304800"/>
            <a:ext cx="11505405" cy="6324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5-31 at 9.52.33 AM (1).jpeg"/>
          <p:cNvPicPr>
            <a:picLocks noChangeAspect="1"/>
          </p:cNvPicPr>
          <p:nvPr/>
        </p:nvPicPr>
        <p:blipFill>
          <a:blip r:embed="rId2"/>
          <a:stretch>
            <a:fillRect/>
          </a:stretch>
        </p:blipFill>
        <p:spPr>
          <a:xfrm>
            <a:off x="344243" y="457200"/>
            <a:ext cx="11576540" cy="6019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4412" y="304801"/>
            <a:ext cx="8077200" cy="619272"/>
          </a:xfrm>
          <a:prstGeom prst="rect">
            <a:avLst/>
          </a:prstGeom>
        </p:spPr>
        <p:txBody>
          <a:bodyPr wrap="square">
            <a:spAutoFit/>
          </a:bodyPr>
          <a:lstStyle/>
          <a:p>
            <a:pPr indent="457200" algn="ctr">
              <a:lnSpc>
                <a:spcPct val="107000"/>
              </a:lnSpc>
              <a:spcAft>
                <a:spcPts val="800"/>
              </a:spcAft>
            </a:pPr>
            <a:r>
              <a:rPr lang="en-US" sz="32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REQUIREMENT AND SPECIFICATIONS</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34FDB2F2-F056-437B-3DA9-4B8A7D4DD895}"/>
              </a:ext>
            </a:extLst>
          </p:cNvPr>
          <p:cNvSpPr txBox="1"/>
          <p:nvPr/>
        </p:nvSpPr>
        <p:spPr>
          <a:xfrm>
            <a:off x="603607" y="1263467"/>
            <a:ext cx="6570110" cy="4330801"/>
          </a:xfrm>
          <a:prstGeom prst="rect">
            <a:avLst/>
          </a:prstGeom>
          <a:noFill/>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Requirement/Specification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Bef>
                <a:spcPts val="1620"/>
              </a:spcBef>
              <a:spcAft>
                <a:spcPts val="900"/>
              </a:spcAft>
              <a:buFont typeface="Symbol" panose="05050102010706020507" pitchFamily="18" charset="2"/>
              <a:buChar cha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External Hard Drive</a:t>
            </a:r>
            <a:endParaRPr lang="en-IN" sz="28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50000"/>
              </a:lnSpc>
              <a:spcBef>
                <a:spcPts val="1620"/>
              </a:spcBef>
              <a:spcAft>
                <a:spcPts val="900"/>
              </a:spcAft>
              <a:buFont typeface="Symbol" panose="05050102010706020507" pitchFamily="18" charset="2"/>
              <a:buChar char=""/>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Laptop</a:t>
            </a:r>
            <a:endParaRPr lang="en-IN" sz="28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50000"/>
              </a:lnSpc>
              <a:spcBef>
                <a:spcPts val="1620"/>
              </a:spcBef>
              <a:spcAft>
                <a:spcPts val="900"/>
              </a:spcAft>
              <a:buFont typeface="Symbol" panose="05050102010706020507" pitchFamily="18" charset="2"/>
              <a:buChar cha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Network Server</a:t>
            </a:r>
            <a:endParaRPr lang="en-IN" sz="28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50000"/>
              </a:lnSpc>
              <a:spcBef>
                <a:spcPts val="1620"/>
              </a:spcBef>
              <a:spcAft>
                <a:spcPts val="900"/>
              </a:spcAft>
              <a:buFont typeface="Symbol" panose="05050102010706020507" pitchFamily="18" charset="2"/>
              <a:buChar cha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Mobile device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7013" y="228601"/>
            <a:ext cx="3581400" cy="685124"/>
          </a:xfrm>
          <a:prstGeom prst="rect">
            <a:avLst/>
          </a:prstGeom>
        </p:spPr>
        <p:txBody>
          <a:bodyPr wrap="square">
            <a:spAutoFit/>
          </a:bodyPr>
          <a:lstStyle/>
          <a:p>
            <a:pPr algn="ctr">
              <a:lnSpc>
                <a:spcPct val="107000"/>
              </a:lnSpc>
              <a:spcAft>
                <a:spcPts val="800"/>
              </a:spcAft>
            </a:pPr>
            <a:r>
              <a:rPr lang="en-US" sz="3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3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227012" y="1295400"/>
            <a:ext cx="11658600" cy="4832092"/>
          </a:xfrm>
          <a:prstGeom prst="rect">
            <a:avLst/>
          </a:prstGeom>
          <a:noFill/>
        </p:spPr>
        <p:txBody>
          <a:bodyPr wrap="square" rtlCol="0">
            <a:spAutoFit/>
          </a:bodyPr>
          <a:lstStyle/>
          <a:p>
            <a:pPr>
              <a:buFont typeface="Arial" pitchFamily="34" charset="0"/>
              <a:buChar char="•"/>
            </a:pPr>
            <a:r>
              <a:rPr lang="en-US" sz="2800" i="0" dirty="0">
                <a:effectLst/>
                <a:latin typeface="Times New Roman" panose="02020603050405020304" pitchFamily="18" charset="0"/>
                <a:cs typeface="Times New Roman" panose="02020603050405020304" pitchFamily="18" charset="0"/>
              </a:rPr>
              <a:t>P. Cashmore, Why 2013 Is the Year of Responsive Web Design, 2012, </a:t>
            </a:r>
            <a:r>
              <a:rPr lang="en-US" sz="280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http://mashable.com/2012/12/11/responsive-web-design</a:t>
            </a:r>
            <a:endParaRPr lang="en-US" sz="2800" i="0" dirty="0">
              <a:effectLst/>
              <a:latin typeface="Times New Roman" panose="02020603050405020304" pitchFamily="18" charset="0"/>
              <a:cs typeface="Times New Roman" panose="02020603050405020304" pitchFamily="18" charset="0"/>
            </a:endParaRPr>
          </a:p>
          <a:p>
            <a:pPr>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itchFamily="34" charset="0"/>
              <a:buChar char="•"/>
            </a:pPr>
            <a:r>
              <a:rPr lang="en-US" sz="2800" i="0" dirty="0">
                <a:effectLst/>
                <a:latin typeface="Times New Roman" panose="02020603050405020304" pitchFamily="18" charset="0"/>
                <a:cs typeface="Times New Roman" panose="02020603050405020304" pitchFamily="18" charset="0"/>
              </a:rPr>
              <a:t>J. A. Sanchez, Infographic: 2013 The Year of Responsive Design, 2012, </a:t>
            </a:r>
            <a:r>
              <a:rPr lang="en-US" sz="280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http://www.uberflip.com/blog/infographic-2013-the-yearof-responsive-design</a:t>
            </a:r>
            <a:endParaRPr lang="en-US" sz="2800" dirty="0">
              <a:latin typeface="Times New Roman" panose="02020603050405020304" pitchFamily="18" charset="0"/>
              <a:cs typeface="Times New Roman" panose="02020603050405020304" pitchFamily="18" charset="0"/>
            </a:endParaRPr>
          </a:p>
          <a:p>
            <a:pPr>
              <a:buFont typeface="Arial" pitchFamily="34" charset="0"/>
              <a:buChar char="•"/>
            </a:pPr>
            <a:endParaRPr lang="en-US" sz="2800" i="0" dirty="0">
              <a:effectLst/>
              <a:latin typeface="Times New Roman" panose="02020603050405020304" pitchFamily="18" charset="0"/>
              <a:cs typeface="Times New Roman" panose="02020603050405020304" pitchFamily="18" charset="0"/>
            </a:endParaRPr>
          </a:p>
          <a:p>
            <a:pPr>
              <a:buFont typeface="Arial" pitchFamily="34" charset="0"/>
              <a:buChar char="•"/>
            </a:pPr>
            <a:r>
              <a:rPr lang="en-US" sz="2800" i="0" dirty="0" err="1">
                <a:effectLst/>
                <a:latin typeface="Times New Roman" panose="02020603050405020304" pitchFamily="18" charset="0"/>
                <a:cs typeface="Times New Roman" panose="02020603050405020304" pitchFamily="18" charset="0"/>
              </a:rPr>
              <a:t>Bernoff</a:t>
            </a:r>
            <a:r>
              <a:rPr lang="en-US" sz="2800" i="0" dirty="0">
                <a:effectLst/>
                <a:latin typeface="Times New Roman" panose="02020603050405020304" pitchFamily="18" charset="0"/>
                <a:cs typeface="Times New Roman" panose="02020603050405020304" pitchFamily="18" charset="0"/>
              </a:rPr>
              <a:t>  J. , </a:t>
            </a:r>
            <a:r>
              <a:rPr lang="en-US" sz="2800" dirty="0">
                <a:effectLst/>
                <a:latin typeface="Times New Roman" panose="02020603050405020304" pitchFamily="18" charset="0"/>
                <a:cs typeface="Times New Roman" panose="02020603050405020304" pitchFamily="18" charset="0"/>
              </a:rPr>
              <a:t>People don't trust company blogs: What you should do about it </a:t>
            </a:r>
            <a:r>
              <a:rPr lang="en-US" sz="2800" i="0" dirty="0">
                <a:effectLst/>
                <a:latin typeface="Times New Roman" panose="02020603050405020304" pitchFamily="18" charset="0"/>
                <a:cs typeface="Times New Roman" panose="02020603050405020304" pitchFamily="18" charset="0"/>
              </a:rPr>
              <a:t>, 2008, </a:t>
            </a:r>
          </a:p>
          <a:p>
            <a:r>
              <a:rPr lang="en-US" sz="2800" i="0" dirty="0">
                <a:effectLst/>
                <a:latin typeface="Times New Roman" panose="02020603050405020304" pitchFamily="18" charset="0"/>
                <a:cs typeface="Times New Roman" panose="02020603050405020304" pitchFamily="18" charset="0"/>
              </a:rPr>
              <a:t> </a:t>
            </a:r>
            <a:r>
              <a:rPr lang="en-US" sz="280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http://blogs.forrester.com/</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ing">
            <a:extLst>
              <a:ext uri="{FF2B5EF4-FFF2-40B4-BE49-F238E27FC236}">
                <a16:creationId xmlns:a16="http://schemas.microsoft.com/office/drawing/2014/main" id="{40FAF6FA-D7AF-F17E-49A5-0F2E9175C20C}"/>
              </a:ext>
            </a:extLst>
          </p:cNvPr>
          <p:cNvPicPr>
            <a:picLocks noChangeAspect="1"/>
          </p:cNvPicPr>
          <p:nvPr/>
        </p:nvPicPr>
        <p:blipFill rotWithShape="1">
          <a:blip r:embed="rId2">
            <a:extLst>
              <a:ext uri="{28A0092B-C50C-407E-A947-70E740481C1C}">
                <a14:useLocalDpi xmlns:a14="http://schemas.microsoft.com/office/drawing/2010/main" val="0"/>
              </a:ext>
            </a:extLst>
          </a:blip>
          <a:srcRect l="1875" r="2166"/>
          <a:stretch/>
        </p:blipFill>
        <p:spPr>
          <a:xfrm>
            <a:off x="0" y="-76200"/>
            <a:ext cx="12188825" cy="6858000"/>
          </a:xfrm>
          <a:prstGeom prst="rect">
            <a:avLst/>
          </a:prstGeom>
        </p:spPr>
      </p:pic>
    </p:spTree>
    <p:extLst>
      <p:ext uri="{BB962C8B-B14F-4D97-AF65-F5344CB8AC3E}">
        <p14:creationId xmlns:p14="http://schemas.microsoft.com/office/powerpoint/2010/main" val="49122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6012" y="228600"/>
            <a:ext cx="6629400" cy="646331"/>
          </a:xfrm>
          <a:prstGeom prst="rect">
            <a:avLst/>
          </a:prstGeom>
        </p:spPr>
        <p:txBody>
          <a:bodyPr wrap="square">
            <a:spAutoFit/>
          </a:bodyPr>
          <a:lstStyle/>
          <a:p>
            <a:r>
              <a:rPr lang="en-US" sz="3600" dirty="0">
                <a:latin typeface="Times New Roman" pitchFamily="18" charset="0"/>
                <a:cs typeface="Times New Roman" pitchFamily="18" charset="0"/>
              </a:rPr>
              <a:t>TABLE OF CONTENTS</a:t>
            </a:r>
            <a:endParaRPr lang="en-IN" sz="3600" dirty="0"/>
          </a:p>
        </p:txBody>
      </p:sp>
      <p:sp>
        <p:nvSpPr>
          <p:cNvPr id="4" name="TextBox 3">
            <a:extLst>
              <a:ext uri="{FF2B5EF4-FFF2-40B4-BE49-F238E27FC236}">
                <a16:creationId xmlns:a16="http://schemas.microsoft.com/office/drawing/2014/main" id="{40FC7663-8690-4B6E-1F1D-CBA0D6ADB16C}"/>
              </a:ext>
            </a:extLst>
          </p:cNvPr>
          <p:cNvSpPr txBox="1"/>
          <p:nvPr/>
        </p:nvSpPr>
        <p:spPr>
          <a:xfrm>
            <a:off x="760412" y="914400"/>
            <a:ext cx="5853458" cy="45243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Motivation</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Hypothesis Development</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Modules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Technologies Used</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Requirements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1812" y="152405"/>
            <a:ext cx="4038600" cy="646331"/>
          </a:xfrm>
          <a:prstGeom prst="rect">
            <a:avLst/>
          </a:prstGeom>
        </p:spPr>
        <p:txBody>
          <a:bodyPr wrap="square">
            <a:spAutoFit/>
          </a:bodyPr>
          <a:lstStyle/>
          <a:p>
            <a:r>
              <a:rPr lang="en-IN" sz="3600" dirty="0">
                <a:latin typeface="Times New Roman" pitchFamily="18" charset="0"/>
                <a:cs typeface="Times New Roman" pitchFamily="18" charset="0"/>
              </a:rPr>
              <a:t>INTRODUCTION</a:t>
            </a:r>
            <a:endParaRPr lang="en-IN" sz="3600" dirty="0"/>
          </a:p>
        </p:txBody>
      </p:sp>
      <p:sp>
        <p:nvSpPr>
          <p:cNvPr id="3" name="TextBox 2"/>
          <p:cNvSpPr txBox="1"/>
          <p:nvPr/>
        </p:nvSpPr>
        <p:spPr>
          <a:xfrm>
            <a:off x="455612" y="1066800"/>
            <a:ext cx="11506202" cy="6278642"/>
          </a:xfrm>
          <a:prstGeom prst="rect">
            <a:avLst/>
          </a:prstGeom>
          <a:noFill/>
        </p:spPr>
        <p:txBody>
          <a:bodyPr wrap="square" rtlCol="0">
            <a:spAutoFit/>
          </a:bodyPr>
          <a:lstStyle/>
          <a:p>
            <a:pPr>
              <a:buFont typeface="Arial" pitchFamily="34" charset="0"/>
              <a:buChar char="•"/>
            </a:pPr>
            <a:r>
              <a:rPr lang="en-US" dirty="0"/>
              <a:t> </a:t>
            </a:r>
            <a:r>
              <a:rPr lang="en-US" sz="2800" dirty="0">
                <a:latin typeface="Times New Roman" pitchFamily="18" charset="0"/>
                <a:cs typeface="Times New Roman" pitchFamily="18" charset="0"/>
              </a:rPr>
              <a:t>A responsive website is designed to adjust to the screen it is being viewed on. As, a result it looks incredible on any mobile phones, tablets and desktop. </a:t>
            </a:r>
          </a:p>
          <a:p>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 It makes websites more user friendly because they are easier for clients to   interact .In todays world we see that a use of mobile phones is much more increased as compared to other devices,so for creating a website a mobile user is focused first as compared to other device users.</a:t>
            </a:r>
          </a:p>
          <a:p>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 A responsive web design is about using HTML,Javascript and CSS to automatically resize, hide, shrink, or enlarge a website to make it good in all devices. In simple words we can say that it can provide a better visual experience to the website users.</a:t>
            </a:r>
          </a:p>
          <a:p>
            <a:endParaRPr lang="en-US" dirty="0"/>
          </a:p>
          <a:p>
            <a:pPr>
              <a:buFont typeface="Arial" pitchFamily="34" charset="0"/>
              <a:buChar char="•"/>
            </a:pPr>
            <a:endParaRPr lang="en-US" dirty="0"/>
          </a:p>
          <a:p>
            <a:pPr>
              <a:buFont typeface="Arial"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9811" y="304801"/>
            <a:ext cx="5295693" cy="655885"/>
          </a:xfrm>
          <a:prstGeom prst="rect">
            <a:avLst/>
          </a:prstGeom>
        </p:spPr>
        <p:txBody>
          <a:bodyPr wrap="square">
            <a:spAutoFit/>
          </a:bodyPr>
          <a:lstStyle/>
          <a:p>
            <a:pPr algn="ctr">
              <a:lnSpc>
                <a:spcPct val="107000"/>
              </a:lnSpc>
              <a:spcAft>
                <a:spcPts val="800"/>
              </a:spcAft>
            </a:pPr>
            <a:r>
              <a:rPr lang="en-US" sz="3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IN" sz="3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455611" y="1447800"/>
            <a:ext cx="11049001" cy="4585871"/>
          </a:xfrm>
          <a:prstGeom prst="rect">
            <a:avLst/>
          </a:prstGeom>
          <a:noFill/>
        </p:spPr>
        <p:txBody>
          <a:bodyPr wrap="square" rtlCol="0">
            <a:spAutoFit/>
          </a:bodyPr>
          <a:lstStyle/>
          <a:p>
            <a:pPr>
              <a:buFont typeface="Arial" pitchFamily="34" charset="0"/>
              <a:buChar char="•"/>
            </a:pPr>
            <a:r>
              <a:rPr lang="en-US" sz="2400" dirty="0"/>
              <a:t> </a:t>
            </a:r>
            <a:r>
              <a:rPr lang="en-US" sz="2800" dirty="0">
                <a:latin typeface="Times New Roman" pitchFamily="18" charset="0"/>
                <a:cs typeface="Times New Roman" pitchFamily="18" charset="0"/>
              </a:rPr>
              <a:t>To make it easier for the users to find information they are looking and encourages them to stay on our site for long time.</a:t>
            </a:r>
          </a:p>
          <a:p>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 In most of the websites we usually have to do login or sign in and due to this our data is reached to the other person and he may can miss use it and due to this there is a high risk of hacking ,and different internet frauds,scams etc.</a:t>
            </a:r>
            <a:endParaRPr lang="en-US" sz="2400" dirty="0">
              <a:latin typeface="Times New Roman" pitchFamily="18" charset="0"/>
              <a:cs typeface="Times New Roman" pitchFamily="18" charset="0"/>
            </a:endParaRP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4612" y="152403"/>
            <a:ext cx="3469216" cy="642035"/>
          </a:xfrm>
          <a:prstGeom prst="rect">
            <a:avLst/>
          </a:prstGeom>
        </p:spPr>
        <p:txBody>
          <a:bodyPr wrap="square">
            <a:spAutoFit/>
          </a:bodyPr>
          <a:lstStyle/>
          <a:p>
            <a:pPr algn="ctr">
              <a:lnSpc>
                <a:spcPct val="107000"/>
              </a:lnSpc>
              <a:spcAft>
                <a:spcPts val="800"/>
              </a:spcAft>
            </a:pPr>
            <a:r>
              <a:rPr lang="en-US" sz="3600" dirty="0">
                <a:solidFill>
                  <a:srgbClr val="222222"/>
                </a:solidFill>
                <a:latin typeface=" times and new roman"/>
                <a:ea typeface="Times New Roman" panose="02020603050405020304" pitchFamily="18" charset="0"/>
                <a:cs typeface="Segoe UI Semibold" pitchFamily="34" charset="0"/>
              </a:rPr>
              <a:t>MOTIVATION</a:t>
            </a:r>
            <a:endParaRPr lang="en-IN" sz="3600" dirty="0">
              <a:latin typeface=" times and new roman"/>
              <a:ea typeface="Calibri" panose="020F0502020204030204" pitchFamily="34" charset="0"/>
              <a:cs typeface="Segoe UI Semibold" pitchFamily="34" charset="0"/>
            </a:endParaRPr>
          </a:p>
        </p:txBody>
      </p:sp>
      <p:sp>
        <p:nvSpPr>
          <p:cNvPr id="3" name="Rectangle 2"/>
          <p:cNvSpPr/>
          <p:nvPr/>
        </p:nvSpPr>
        <p:spPr>
          <a:xfrm>
            <a:off x="303212" y="1208306"/>
            <a:ext cx="11201400" cy="3744615"/>
          </a:xfrm>
          <a:prstGeom prst="rect">
            <a:avLst/>
          </a:prstGeom>
        </p:spPr>
        <p:txBody>
          <a:bodyPr wrap="square">
            <a:spAutoFit/>
          </a:bodyPr>
          <a:lstStyle/>
          <a:p>
            <a:pPr marL="457200" indent="-457200" algn="just">
              <a:spcAft>
                <a:spcPts val="800"/>
              </a:spcAft>
              <a:buFont typeface="Arial" panose="020B0604020202020204" pitchFamily="34" charset="0"/>
              <a:buChar char="•"/>
            </a:pPr>
            <a:r>
              <a:rPr lang="en-US" sz="2800" dirty="0">
                <a:latin typeface="Times New Roman" pitchFamily="18" charset="0"/>
                <a:ea typeface="Calibri" panose="020F0502020204030204" pitchFamily="34" charset="0"/>
                <a:cs typeface="Times New Roman" pitchFamily="18" charset="0"/>
              </a:rPr>
              <a:t>The main motivation behind this project is that we’ve grown in the era where technology is evolving at its high peak. We daily see new technologies which are making our livelihood more easier.</a:t>
            </a:r>
          </a:p>
          <a:p>
            <a:pPr algn="just">
              <a:spcAft>
                <a:spcPts val="800"/>
              </a:spcAft>
            </a:pPr>
            <a:endParaRPr lang="en-US" sz="2800" dirty="0">
              <a:latin typeface="Times New Roman" pitchFamily="18" charset="0"/>
              <a:ea typeface="Calibri" panose="020F0502020204030204" pitchFamily="34" charset="0"/>
              <a:cs typeface="Times New Roman" pitchFamily="18" charset="0"/>
            </a:endParaRPr>
          </a:p>
          <a:p>
            <a:pPr marL="457200" indent="-457200">
              <a:buFont typeface="Arial" panose="020B0604020202020204" pitchFamily="34" charset="0"/>
              <a:buChar char="•"/>
            </a:pPr>
            <a:r>
              <a:rPr lang="en-US" sz="2800" dirty="0">
                <a:latin typeface="Times New Roman" pitchFamily="18" charset="0"/>
                <a:ea typeface="Calibri" panose="020F0502020204030204" pitchFamily="34" charset="0"/>
                <a:cs typeface="Times New Roman" pitchFamily="18" charset="0"/>
              </a:rPr>
              <a:t>At this point we thought it would be the best to develop our own responsive website as it contains motivational quotes which encourages people to do their task efficiently and with full determination. Apart from it contains current affairs which helps in enhancing our knowledge.</a:t>
            </a:r>
            <a:endParaRPr lang="en-IN"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8412" y="228600"/>
            <a:ext cx="4809330" cy="593304"/>
          </a:xfrm>
          <a:prstGeom prst="rect">
            <a:avLst/>
          </a:prstGeom>
        </p:spPr>
        <p:txBody>
          <a:bodyPr wrap="none">
            <a:spAutoFit/>
          </a:bodyPr>
          <a:lstStyle/>
          <a:p>
            <a:pPr indent="457200" algn="ctr">
              <a:lnSpc>
                <a:spcPct val="107000"/>
              </a:lnSpc>
              <a:spcAft>
                <a:spcPts val="800"/>
              </a:spcAft>
            </a:pPr>
            <a:r>
              <a:rPr lang="en-US" sz="3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Hypothesis Development</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31812" y="1219200"/>
            <a:ext cx="10744200" cy="4832092"/>
          </a:xfrm>
          <a:prstGeom prst="rect">
            <a:avLst/>
          </a:prstGeom>
        </p:spPr>
        <p:txBody>
          <a:bodyPr wrap="square">
            <a:spAutoFit/>
          </a:bodyPr>
          <a:lstStyle/>
          <a:p>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H[1]:  “There is a significant difference of total scrolls used while 	exploring home functionality between different designs on 	different devices”</a:t>
            </a:r>
          </a:p>
          <a:p>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H[2] :  “There is a significant difference of content readability quality 	between different designs on different devices”.</a:t>
            </a:r>
          </a:p>
          <a:p>
            <a:endPar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H[3]:  “There is significant difference of enjoyment of using website 	between different designs on different devices”</a:t>
            </a:r>
          </a:p>
          <a:p>
            <a:endPar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7612" y="685800"/>
            <a:ext cx="3276600" cy="707886"/>
          </a:xfrm>
          <a:prstGeom prst="rect">
            <a:avLst/>
          </a:prstGeom>
          <a:noFill/>
        </p:spPr>
        <p:txBody>
          <a:bodyPr wrap="square" rtlCol="0">
            <a:spAutoFit/>
          </a:bodyPr>
          <a:lstStyle/>
          <a:p>
            <a:r>
              <a:rPr lang="en-US" sz="4000" dirty="0"/>
              <a:t>MODULES</a:t>
            </a:r>
          </a:p>
        </p:txBody>
      </p:sp>
      <p:cxnSp>
        <p:nvCxnSpPr>
          <p:cNvPr id="4" name="Straight Connector 3"/>
          <p:cNvCxnSpPr/>
          <p:nvPr/>
        </p:nvCxnSpPr>
        <p:spPr>
          <a:xfrm>
            <a:off x="1141412" y="2286000"/>
            <a:ext cx="9601200" cy="1588"/>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761206" y="2667000"/>
            <a:ext cx="76120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190207" y="2666207"/>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7314406" y="2667000"/>
            <a:ext cx="76120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10398918" y="2628900"/>
            <a:ext cx="68659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637213" y="1752601"/>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0812" y="4572000"/>
            <a:ext cx="2590800" cy="430887"/>
          </a:xfrm>
          <a:prstGeom prst="rect">
            <a:avLst/>
          </a:prstGeom>
          <a:noFill/>
        </p:spPr>
        <p:txBody>
          <a:bodyPr wrap="square" rtlCol="0">
            <a:spAutoFit/>
          </a:bodyPr>
          <a:lstStyle/>
          <a:p>
            <a:r>
              <a:rPr lang="en-US" dirty="0"/>
              <a:t>    Current Affairs</a:t>
            </a:r>
          </a:p>
        </p:txBody>
      </p:sp>
      <p:sp>
        <p:nvSpPr>
          <p:cNvPr id="11" name="TextBox 10"/>
          <p:cNvSpPr txBox="1"/>
          <p:nvPr/>
        </p:nvSpPr>
        <p:spPr>
          <a:xfrm>
            <a:off x="3808412" y="4419600"/>
            <a:ext cx="1981200" cy="430887"/>
          </a:xfrm>
          <a:prstGeom prst="rect">
            <a:avLst/>
          </a:prstGeom>
          <a:noFill/>
        </p:spPr>
        <p:txBody>
          <a:bodyPr wrap="square" rtlCol="0">
            <a:spAutoFit/>
          </a:bodyPr>
          <a:lstStyle/>
          <a:p>
            <a:r>
              <a:rPr lang="en-US" dirty="0"/>
              <a:t>Technical Quiz</a:t>
            </a:r>
          </a:p>
        </p:txBody>
      </p:sp>
      <p:sp>
        <p:nvSpPr>
          <p:cNvPr id="14" name="TextBox 13"/>
          <p:cNvSpPr txBox="1"/>
          <p:nvPr/>
        </p:nvSpPr>
        <p:spPr>
          <a:xfrm>
            <a:off x="7085012" y="4419600"/>
            <a:ext cx="2133600" cy="430887"/>
          </a:xfrm>
          <a:prstGeom prst="rect">
            <a:avLst/>
          </a:prstGeom>
          <a:noFill/>
        </p:spPr>
        <p:txBody>
          <a:bodyPr wrap="square" rtlCol="0">
            <a:spAutoFit/>
          </a:bodyPr>
          <a:lstStyle/>
          <a:p>
            <a:r>
              <a:rPr lang="en-US" dirty="0"/>
              <a:t>Compiler</a:t>
            </a:r>
          </a:p>
        </p:txBody>
      </p:sp>
      <p:sp>
        <p:nvSpPr>
          <p:cNvPr id="15" name="TextBox 14"/>
          <p:cNvSpPr txBox="1"/>
          <p:nvPr/>
        </p:nvSpPr>
        <p:spPr>
          <a:xfrm>
            <a:off x="10285412" y="4343400"/>
            <a:ext cx="2057400" cy="430887"/>
          </a:xfrm>
          <a:prstGeom prst="rect">
            <a:avLst/>
          </a:prstGeom>
          <a:noFill/>
        </p:spPr>
        <p:txBody>
          <a:bodyPr wrap="square" rtlCol="0">
            <a:spAutoFit/>
          </a:bodyPr>
          <a:lstStyle/>
          <a:p>
            <a:r>
              <a:rPr lang="en-US" dirty="0"/>
              <a:t>Notes</a:t>
            </a:r>
          </a:p>
        </p:txBody>
      </p:sp>
      <p:pic>
        <p:nvPicPr>
          <p:cNvPr id="19" name="Picture 18" descr="WhatsApp Image 2023-06-01 at 8.41.55 AM (1).jpeg"/>
          <p:cNvPicPr>
            <a:picLocks noChangeAspect="1"/>
          </p:cNvPicPr>
          <p:nvPr/>
        </p:nvPicPr>
        <p:blipFill>
          <a:blip r:embed="rId2"/>
          <a:stretch>
            <a:fillRect/>
          </a:stretch>
        </p:blipFill>
        <p:spPr>
          <a:xfrm>
            <a:off x="379412" y="3048000"/>
            <a:ext cx="1543050" cy="1543050"/>
          </a:xfrm>
          <a:prstGeom prst="rect">
            <a:avLst/>
          </a:prstGeom>
        </p:spPr>
      </p:pic>
      <p:pic>
        <p:nvPicPr>
          <p:cNvPr id="20" name="Picture 19" descr="WhatsApp Image 2023-06-01 at 8.41.56 AM (1).jpeg"/>
          <p:cNvPicPr>
            <a:picLocks noChangeAspect="1"/>
          </p:cNvPicPr>
          <p:nvPr/>
        </p:nvPicPr>
        <p:blipFill>
          <a:blip r:embed="rId3"/>
          <a:stretch>
            <a:fillRect/>
          </a:stretch>
        </p:blipFill>
        <p:spPr>
          <a:xfrm>
            <a:off x="3808412" y="3124200"/>
            <a:ext cx="1771650" cy="1181100"/>
          </a:xfrm>
          <a:prstGeom prst="rect">
            <a:avLst/>
          </a:prstGeom>
        </p:spPr>
      </p:pic>
      <p:pic>
        <p:nvPicPr>
          <p:cNvPr id="22" name="Picture 21" descr="WhatsApp Image 2023-06-01 at 8.41.55 AM.jpeg"/>
          <p:cNvPicPr>
            <a:picLocks noChangeAspect="1"/>
          </p:cNvPicPr>
          <p:nvPr/>
        </p:nvPicPr>
        <p:blipFill>
          <a:blip r:embed="rId4" cstate="print"/>
          <a:stretch>
            <a:fillRect/>
          </a:stretch>
        </p:blipFill>
        <p:spPr>
          <a:xfrm>
            <a:off x="6932612" y="3200400"/>
            <a:ext cx="1426474" cy="1042987"/>
          </a:xfrm>
          <a:prstGeom prst="rect">
            <a:avLst/>
          </a:prstGeom>
        </p:spPr>
      </p:pic>
      <p:pic>
        <p:nvPicPr>
          <p:cNvPr id="24" name="Picture 23" descr="WhatsApp Image 2023-06-01 at 8.41.56 AM.jpeg"/>
          <p:cNvPicPr>
            <a:picLocks noChangeAspect="1"/>
          </p:cNvPicPr>
          <p:nvPr/>
        </p:nvPicPr>
        <p:blipFill>
          <a:blip r:embed="rId5"/>
          <a:stretch>
            <a:fillRect/>
          </a:stretch>
        </p:blipFill>
        <p:spPr>
          <a:xfrm>
            <a:off x="9904412" y="3048000"/>
            <a:ext cx="1783231" cy="13381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4BD37E-271C-2C3B-0496-9595C13E82E2}"/>
              </a:ext>
            </a:extLst>
          </p:cNvPr>
          <p:cNvSpPr txBox="1"/>
          <p:nvPr/>
        </p:nvSpPr>
        <p:spPr>
          <a:xfrm>
            <a:off x="3275015" y="228600"/>
            <a:ext cx="4890387" cy="619272"/>
          </a:xfrm>
          <a:prstGeom prst="rect">
            <a:avLst/>
          </a:prstGeom>
          <a:noFill/>
        </p:spPr>
        <p:txBody>
          <a:bodyPr wrap="square">
            <a:spAutoFit/>
          </a:bodyPr>
          <a:lstStyle/>
          <a:p>
            <a:pPr marL="457200" algn="ctr">
              <a:lnSpc>
                <a:spcPct val="107000"/>
              </a:lnSpc>
              <a:spcAft>
                <a:spcPts val="800"/>
              </a:spcAft>
            </a:pPr>
            <a:r>
              <a:rPr lang="en-US"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TECHNOLOGY USED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9FC7679-A1E8-505C-B6EC-3E2415EB6AF4}"/>
              </a:ext>
            </a:extLst>
          </p:cNvPr>
          <p:cNvSpPr txBox="1"/>
          <p:nvPr/>
        </p:nvSpPr>
        <p:spPr>
          <a:xfrm>
            <a:off x="1446213" y="5105403"/>
            <a:ext cx="1468820" cy="738664"/>
          </a:xfrm>
          <a:prstGeom prst="rect">
            <a:avLst/>
          </a:prstGeom>
          <a:noFill/>
        </p:spPr>
        <p:txBody>
          <a:bodyPr wrap="square">
            <a:spAutoFit/>
          </a:bodyPr>
          <a:lstStyle/>
          <a:p>
            <a:pPr algn="just">
              <a:lnSpc>
                <a:spcPct val="150000"/>
              </a:lnSpc>
            </a:pPr>
            <a:r>
              <a:rPr lang="en-US" sz="2800" u="sng" dirty="0">
                <a:effectLst/>
                <a:latin typeface="Times New Roman" panose="02020603050405020304" pitchFamily="18" charset="0"/>
                <a:ea typeface="Calibri" panose="020F0502020204030204" pitchFamily="34" charset="0"/>
              </a:rPr>
              <a:t>HTML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E51D11C-2685-2E11-345C-46EE4D313878}"/>
              </a:ext>
            </a:extLst>
          </p:cNvPr>
          <p:cNvPicPr/>
          <p:nvPr/>
        </p:nvPicPr>
        <p:blipFill>
          <a:blip r:embed="rId2"/>
          <a:stretch>
            <a:fillRect/>
          </a:stretch>
        </p:blipFill>
        <p:spPr>
          <a:xfrm>
            <a:off x="1065214" y="3429000"/>
            <a:ext cx="2133600" cy="1447800"/>
          </a:xfrm>
          <a:prstGeom prst="rect">
            <a:avLst/>
          </a:prstGeom>
        </p:spPr>
      </p:pic>
      <p:pic>
        <p:nvPicPr>
          <p:cNvPr id="2" name="Picture 1">
            <a:extLst>
              <a:ext uri="{FF2B5EF4-FFF2-40B4-BE49-F238E27FC236}">
                <a16:creationId xmlns:a16="http://schemas.microsoft.com/office/drawing/2014/main" id="{50DB3E37-0F1A-239A-3CA1-C2EB4C59BB8E}"/>
              </a:ext>
            </a:extLst>
          </p:cNvPr>
          <p:cNvPicPr/>
          <p:nvPr/>
        </p:nvPicPr>
        <p:blipFill>
          <a:blip r:embed="rId3"/>
          <a:stretch>
            <a:fillRect/>
          </a:stretch>
        </p:blipFill>
        <p:spPr>
          <a:xfrm>
            <a:off x="5027612" y="3276600"/>
            <a:ext cx="1939076" cy="1676400"/>
          </a:xfrm>
          <a:prstGeom prst="rect">
            <a:avLst/>
          </a:prstGeom>
        </p:spPr>
      </p:pic>
      <p:pic>
        <p:nvPicPr>
          <p:cNvPr id="4" name="Picture 3">
            <a:extLst>
              <a:ext uri="{FF2B5EF4-FFF2-40B4-BE49-F238E27FC236}">
                <a16:creationId xmlns:a16="http://schemas.microsoft.com/office/drawing/2014/main" id="{D403CE6E-001E-1EA4-2625-6D8F9D261F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6850" y="3200400"/>
            <a:ext cx="1456703" cy="1524000"/>
          </a:xfrm>
          <a:prstGeom prst="rect">
            <a:avLst/>
          </a:prstGeom>
        </p:spPr>
      </p:pic>
      <p:sp>
        <p:nvSpPr>
          <p:cNvPr id="9" name="TextBox 8">
            <a:extLst>
              <a:ext uri="{FF2B5EF4-FFF2-40B4-BE49-F238E27FC236}">
                <a16:creationId xmlns:a16="http://schemas.microsoft.com/office/drawing/2014/main" id="{66CE90E3-71ED-DE06-858F-54B8F97BF803}"/>
              </a:ext>
            </a:extLst>
          </p:cNvPr>
          <p:cNvSpPr txBox="1"/>
          <p:nvPr/>
        </p:nvSpPr>
        <p:spPr>
          <a:xfrm>
            <a:off x="5561015" y="5029202"/>
            <a:ext cx="1019445" cy="738664"/>
          </a:xfrm>
          <a:prstGeom prst="rect">
            <a:avLst/>
          </a:prstGeom>
          <a:noFill/>
        </p:spPr>
        <p:txBody>
          <a:bodyPr wrap="square">
            <a:spAutoFit/>
          </a:bodyPr>
          <a:lstStyle/>
          <a:p>
            <a:pPr algn="just">
              <a:lnSpc>
                <a:spcPct val="150000"/>
              </a:lnSpc>
            </a:pPr>
            <a:r>
              <a:rPr lang="en-US" sz="2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CSS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B3BBC59-1601-AA80-EC85-E31D916FB1ED}"/>
              </a:ext>
            </a:extLst>
          </p:cNvPr>
          <p:cNvSpPr txBox="1"/>
          <p:nvPr/>
        </p:nvSpPr>
        <p:spPr>
          <a:xfrm>
            <a:off x="8913815" y="4953002"/>
            <a:ext cx="2426639" cy="738664"/>
          </a:xfrm>
          <a:prstGeom prst="rect">
            <a:avLst/>
          </a:prstGeom>
          <a:noFill/>
        </p:spPr>
        <p:txBody>
          <a:bodyPr wrap="square">
            <a:spAutoFit/>
          </a:bodyPr>
          <a:lstStyle/>
          <a:p>
            <a:pPr algn="just">
              <a:lnSpc>
                <a:spcPct val="150000"/>
              </a:lnSpc>
              <a:spcAft>
                <a:spcPts val="800"/>
              </a:spcAft>
            </a:pPr>
            <a:r>
              <a:rPr lang="en-IN" sz="2800" u="sng"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JAVASCRIPT</a:t>
            </a:r>
            <a:r>
              <a:rPr lang="en-IN" sz="2800" b="1" u="sng"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FB72FC21-1A76-2BD8-3813-D31206004132}"/>
              </a:ext>
            </a:extLst>
          </p:cNvPr>
          <p:cNvSpPr/>
          <p:nvPr/>
        </p:nvSpPr>
        <p:spPr>
          <a:xfrm>
            <a:off x="5407082" y="968138"/>
            <a:ext cx="842157" cy="842376"/>
          </a:xfrm>
          <a:prstGeom prst="ellipse">
            <a:avLst/>
          </a:prstGeom>
          <a:blipFill>
            <a:blip r:embed="rId5"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cxnSp>
        <p:nvCxnSpPr>
          <p:cNvPr id="18" name="Straight Arrow Connector 17">
            <a:extLst>
              <a:ext uri="{FF2B5EF4-FFF2-40B4-BE49-F238E27FC236}">
                <a16:creationId xmlns:a16="http://schemas.microsoft.com/office/drawing/2014/main" id="{445E48A8-1857-9BFF-C7E0-BE0345D06886}"/>
              </a:ext>
            </a:extLst>
          </p:cNvPr>
          <p:cNvCxnSpPr>
            <a:cxnSpLocks/>
          </p:cNvCxnSpPr>
          <p:nvPr/>
        </p:nvCxnSpPr>
        <p:spPr>
          <a:xfrm rot="5400000">
            <a:off x="5295107" y="2628901"/>
            <a:ext cx="1142204" cy="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D0C118FD-A9E4-49E4-85CA-9C64AD56B79F}"/>
              </a:ext>
            </a:extLst>
          </p:cNvPr>
          <p:cNvCxnSpPr>
            <a:cxnSpLocks/>
          </p:cNvCxnSpPr>
          <p:nvPr/>
        </p:nvCxnSpPr>
        <p:spPr>
          <a:xfrm flipV="1">
            <a:off x="2132013" y="2057403"/>
            <a:ext cx="7848600" cy="76201"/>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D4F580A-DCD1-B660-C5C9-43B8148D0D69}"/>
              </a:ext>
            </a:extLst>
          </p:cNvPr>
          <p:cNvCxnSpPr>
            <a:cxnSpLocks/>
          </p:cNvCxnSpPr>
          <p:nvPr/>
        </p:nvCxnSpPr>
        <p:spPr>
          <a:xfrm rot="5400000">
            <a:off x="9448006" y="2590006"/>
            <a:ext cx="1066800" cy="15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63AA0E6-148F-85E9-F4B0-3C0FA2C32D6D}"/>
              </a:ext>
            </a:extLst>
          </p:cNvPr>
          <p:cNvCxnSpPr>
            <a:cxnSpLocks/>
            <a:endCxn id="7" idx="0"/>
          </p:cNvCxnSpPr>
          <p:nvPr/>
        </p:nvCxnSpPr>
        <p:spPr>
          <a:xfrm rot="5400000">
            <a:off x="1484315" y="2781301"/>
            <a:ext cx="1295398" cy="15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7396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05-31 at 10.42.11 AM.jpeg"/>
          <p:cNvPicPr>
            <a:picLocks noChangeAspect="1"/>
          </p:cNvPicPr>
          <p:nvPr/>
        </p:nvPicPr>
        <p:blipFill>
          <a:blip r:embed="rId2"/>
          <a:stretch>
            <a:fillRect/>
          </a:stretch>
        </p:blipFill>
        <p:spPr>
          <a:xfrm>
            <a:off x="575945" y="381000"/>
            <a:ext cx="11129010" cy="6172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TotalTime>
  <Words>544</Words>
  <Application>Microsoft Office PowerPoint</Application>
  <PresentationFormat>Custom</PresentationFormat>
  <Paragraphs>67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 times and new roman</vt: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as2</dc:creator>
  <cp:lastModifiedBy>Deepanshu Deepu</cp:lastModifiedBy>
  <cp:revision>101</cp:revision>
  <dcterms:created xsi:type="dcterms:W3CDTF">2023-05-29T01:06:30Z</dcterms:created>
  <dcterms:modified xsi:type="dcterms:W3CDTF">2023-06-02T07:55:14Z</dcterms:modified>
</cp:coreProperties>
</file>