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Maven Pro Bold" charset="1" panose="00000800000000000000"/>
      <p:regular r:id="rId30"/>
    </p:embeddedFont>
    <p:embeddedFont>
      <p:font typeface="Maven Pro" charset="1" panose="00000500000000000000"/>
      <p:regular r:id="rId31"/>
    </p:embeddedFont>
    <p:embeddedFont>
      <p:font typeface="Canva Sans" charset="1" panose="020B0503030501040103"/>
      <p:regular r:id="rId32"/>
    </p:embeddedFont>
    <p:embeddedFont>
      <p:font typeface="Open Sans Bold" charset="1" panose="020B0806030504020204"/>
      <p:regular r:id="rId33"/>
    </p:embeddedFont>
    <p:embeddedFont>
      <p:font typeface="Open Sans" charset="1" panose="020B0606030504020204"/>
      <p:regular r:id="rId34"/>
    </p:embeddedFont>
    <p:embeddedFont>
      <p:font typeface="Canva Sans Bold" charset="1" panose="020B0803030501040103"/>
      <p:regular r:id="rId35"/>
    </p:embeddedFont>
    <p:embeddedFont>
      <p:font typeface="Arimo" charset="1" panose="020B0604020202020204"/>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8.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86859" y="1865546"/>
            <a:ext cx="13112360" cy="6101071"/>
          </a:xfrm>
          <a:prstGeom prst="rect">
            <a:avLst/>
          </a:prstGeom>
        </p:spPr>
        <p:txBody>
          <a:bodyPr anchor="t" rtlCol="false" tIns="0" lIns="0" bIns="0" rIns="0">
            <a:spAutoFit/>
          </a:bodyPr>
          <a:lstStyle/>
          <a:p>
            <a:pPr algn="ctr">
              <a:lnSpc>
                <a:spcPts val="11629"/>
              </a:lnSpc>
            </a:pPr>
            <a:r>
              <a:rPr lang="en-US" b="true" sz="14537">
                <a:solidFill>
                  <a:srgbClr val="252930"/>
                </a:solidFill>
                <a:latin typeface="Maven Pro Bold"/>
                <a:ea typeface="Maven Pro Bold"/>
                <a:cs typeface="Maven Pro Bold"/>
                <a:sym typeface="Maven Pro Bold"/>
              </a:rPr>
              <a:t>CANCER MORTALITY RATE PREDICTION</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179639" y="8460252"/>
            <a:ext cx="8234771" cy="948861"/>
          </a:xfrm>
          <a:prstGeom prst="rect">
            <a:avLst/>
          </a:prstGeom>
        </p:spPr>
        <p:txBody>
          <a:bodyPr anchor="t" rtlCol="false" tIns="0" lIns="0" bIns="0" rIns="0">
            <a:spAutoFit/>
          </a:bodyPr>
          <a:lstStyle/>
          <a:p>
            <a:pPr algn="ctr">
              <a:lnSpc>
                <a:spcPts val="2473"/>
              </a:lnSpc>
            </a:pPr>
            <a:r>
              <a:rPr lang="en-US" sz="2473">
                <a:solidFill>
                  <a:srgbClr val="252930"/>
                </a:solidFill>
                <a:latin typeface="Maven Pro"/>
                <a:ea typeface="Maven Pro"/>
                <a:cs typeface="Maven Pro"/>
                <a:sym typeface="Maven Pro"/>
              </a:rPr>
              <a:t>Vaibhav Ojha - 230041036</a:t>
            </a:r>
          </a:p>
          <a:p>
            <a:pPr algn="ctr">
              <a:lnSpc>
                <a:spcPts val="2473"/>
              </a:lnSpc>
            </a:pPr>
            <a:r>
              <a:rPr lang="en-US" sz="2473">
                <a:solidFill>
                  <a:srgbClr val="252930"/>
                </a:solidFill>
                <a:latin typeface="Maven Pro"/>
                <a:ea typeface="Maven Pro"/>
                <a:cs typeface="Maven Pro"/>
                <a:sym typeface="Maven Pro"/>
              </a:rPr>
              <a:t>       Deepanshu Gupta - 230041008</a:t>
            </a:r>
          </a:p>
          <a:p>
            <a:pPr algn="ctr">
              <a:lnSpc>
                <a:spcPts val="2473"/>
              </a:lnSpc>
            </a:pPr>
            <a:r>
              <a:rPr lang="en-US" sz="2473">
                <a:solidFill>
                  <a:srgbClr val="252930"/>
                </a:solidFill>
                <a:latin typeface="Maven Pro"/>
                <a:ea typeface="Maven Pro"/>
                <a:cs typeface="Maven Pro"/>
                <a:sym typeface="Maven Pro"/>
              </a:rPr>
              <a:t> Harshith Ganji - 230041010</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4392" y="2629408"/>
            <a:ext cx="5362803" cy="5910494"/>
            <a:chOff x="0" y="0"/>
            <a:chExt cx="1412426" cy="1556673"/>
          </a:xfrm>
        </p:grpSpPr>
        <p:sp>
          <p:nvSpPr>
            <p:cNvPr name="Freeform 4" id="4"/>
            <p:cNvSpPr/>
            <p:nvPr/>
          </p:nvSpPr>
          <p:spPr>
            <a:xfrm flipH="false" flipV="false" rot="0">
              <a:off x="0" y="0"/>
              <a:ext cx="1412426" cy="1556673"/>
            </a:xfrm>
            <a:custGeom>
              <a:avLst/>
              <a:gdLst/>
              <a:ahLst/>
              <a:cxnLst/>
              <a:rect r="r" b="b" t="t" l="l"/>
              <a:pathLst>
                <a:path h="1556673" w="1412426">
                  <a:moveTo>
                    <a:pt x="73625" y="0"/>
                  </a:moveTo>
                  <a:lnTo>
                    <a:pt x="1338800" y="0"/>
                  </a:lnTo>
                  <a:cubicBezTo>
                    <a:pt x="1358327" y="0"/>
                    <a:pt x="1377054" y="7757"/>
                    <a:pt x="1390861" y="21564"/>
                  </a:cubicBezTo>
                  <a:cubicBezTo>
                    <a:pt x="1404669" y="35372"/>
                    <a:pt x="1412426" y="54099"/>
                    <a:pt x="1412426" y="73625"/>
                  </a:cubicBezTo>
                  <a:lnTo>
                    <a:pt x="1412426" y="1483048"/>
                  </a:lnTo>
                  <a:cubicBezTo>
                    <a:pt x="1412426" y="1523710"/>
                    <a:pt x="1379462" y="1556673"/>
                    <a:pt x="1338800" y="1556673"/>
                  </a:cubicBezTo>
                  <a:lnTo>
                    <a:pt x="73625" y="1556673"/>
                  </a:lnTo>
                  <a:cubicBezTo>
                    <a:pt x="54099" y="1556673"/>
                    <a:pt x="35372" y="1548916"/>
                    <a:pt x="21564" y="1535109"/>
                  </a:cubicBezTo>
                  <a:cubicBezTo>
                    <a:pt x="7757" y="1521302"/>
                    <a:pt x="0" y="1502575"/>
                    <a:pt x="0" y="1483048"/>
                  </a:cubicBezTo>
                  <a:lnTo>
                    <a:pt x="0" y="73625"/>
                  </a:lnTo>
                  <a:cubicBezTo>
                    <a:pt x="0" y="54099"/>
                    <a:pt x="7757" y="35372"/>
                    <a:pt x="21564" y="21564"/>
                  </a:cubicBezTo>
                  <a:cubicBezTo>
                    <a:pt x="35372" y="7757"/>
                    <a:pt x="54099" y="0"/>
                    <a:pt x="73625" y="0"/>
                  </a:cubicBezTo>
                  <a:close/>
                </a:path>
              </a:pathLst>
            </a:custGeom>
            <a:solidFill>
              <a:srgbClr val="C0B3A0">
                <a:alpha val="53725"/>
              </a:srgbClr>
            </a:solidFill>
          </p:spPr>
        </p:sp>
        <p:sp>
          <p:nvSpPr>
            <p:cNvPr name="TextBox 5" id="5"/>
            <p:cNvSpPr txBox="true"/>
            <p:nvPr/>
          </p:nvSpPr>
          <p:spPr>
            <a:xfrm>
              <a:off x="0" y="-38100"/>
              <a:ext cx="1412426" cy="159477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12298341" y="2629408"/>
            <a:ext cx="5475309" cy="5910494"/>
            <a:chOff x="0" y="0"/>
            <a:chExt cx="1442057" cy="1556673"/>
          </a:xfrm>
        </p:grpSpPr>
        <p:sp>
          <p:nvSpPr>
            <p:cNvPr name="Freeform 9" id="9"/>
            <p:cNvSpPr/>
            <p:nvPr/>
          </p:nvSpPr>
          <p:spPr>
            <a:xfrm flipH="false" flipV="false" rot="0">
              <a:off x="0" y="0"/>
              <a:ext cx="1442057" cy="1556673"/>
            </a:xfrm>
            <a:custGeom>
              <a:avLst/>
              <a:gdLst/>
              <a:ahLst/>
              <a:cxnLst/>
              <a:rect r="r" b="b" t="t" l="l"/>
              <a:pathLst>
                <a:path h="1556673" w="1442057">
                  <a:moveTo>
                    <a:pt x="72112" y="0"/>
                  </a:moveTo>
                  <a:lnTo>
                    <a:pt x="1369944" y="0"/>
                  </a:lnTo>
                  <a:cubicBezTo>
                    <a:pt x="1389069" y="0"/>
                    <a:pt x="1407412" y="7598"/>
                    <a:pt x="1420935" y="21121"/>
                  </a:cubicBezTo>
                  <a:cubicBezTo>
                    <a:pt x="1434459" y="34645"/>
                    <a:pt x="1442057" y="52987"/>
                    <a:pt x="1442057" y="72112"/>
                  </a:cubicBezTo>
                  <a:lnTo>
                    <a:pt x="1442057" y="1484561"/>
                  </a:lnTo>
                  <a:cubicBezTo>
                    <a:pt x="1442057" y="1503686"/>
                    <a:pt x="1434459" y="1522028"/>
                    <a:pt x="1420935" y="1535552"/>
                  </a:cubicBezTo>
                  <a:cubicBezTo>
                    <a:pt x="1407412" y="1549076"/>
                    <a:pt x="1389069" y="1556673"/>
                    <a:pt x="1369944" y="1556673"/>
                  </a:cubicBezTo>
                  <a:lnTo>
                    <a:pt x="72112" y="1556673"/>
                  </a:lnTo>
                  <a:cubicBezTo>
                    <a:pt x="52987" y="1556673"/>
                    <a:pt x="34645" y="1549076"/>
                    <a:pt x="21121" y="1535552"/>
                  </a:cubicBezTo>
                  <a:cubicBezTo>
                    <a:pt x="7598" y="1522028"/>
                    <a:pt x="0" y="1503686"/>
                    <a:pt x="0" y="1484561"/>
                  </a:cubicBezTo>
                  <a:lnTo>
                    <a:pt x="0" y="72112"/>
                  </a:lnTo>
                  <a:cubicBezTo>
                    <a:pt x="0" y="52987"/>
                    <a:pt x="7598" y="34645"/>
                    <a:pt x="21121" y="21121"/>
                  </a:cubicBezTo>
                  <a:cubicBezTo>
                    <a:pt x="34645" y="7598"/>
                    <a:pt x="52987" y="0"/>
                    <a:pt x="72112" y="0"/>
                  </a:cubicBezTo>
                  <a:close/>
                </a:path>
              </a:pathLst>
            </a:custGeom>
            <a:solidFill>
              <a:srgbClr val="C0B3A0">
                <a:alpha val="53725"/>
              </a:srgbClr>
            </a:solidFill>
          </p:spPr>
        </p:sp>
        <p:sp>
          <p:nvSpPr>
            <p:cNvPr name="TextBox 10" id="10"/>
            <p:cNvSpPr txBox="true"/>
            <p:nvPr/>
          </p:nvSpPr>
          <p:spPr>
            <a:xfrm>
              <a:off x="0" y="-38100"/>
              <a:ext cx="1442057" cy="1594773"/>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677253" y="2629408"/>
            <a:ext cx="5335507" cy="5910494"/>
            <a:chOff x="0" y="0"/>
            <a:chExt cx="1405236" cy="1556673"/>
          </a:xfrm>
        </p:grpSpPr>
        <p:sp>
          <p:nvSpPr>
            <p:cNvPr name="Freeform 12" id="12"/>
            <p:cNvSpPr/>
            <p:nvPr/>
          </p:nvSpPr>
          <p:spPr>
            <a:xfrm flipH="false" flipV="false" rot="0">
              <a:off x="0" y="0"/>
              <a:ext cx="1405236" cy="1556673"/>
            </a:xfrm>
            <a:custGeom>
              <a:avLst/>
              <a:gdLst/>
              <a:ahLst/>
              <a:cxnLst/>
              <a:rect r="r" b="b" t="t" l="l"/>
              <a:pathLst>
                <a:path h="1556673" w="1405236">
                  <a:moveTo>
                    <a:pt x="74002" y="0"/>
                  </a:moveTo>
                  <a:lnTo>
                    <a:pt x="1331234" y="0"/>
                  </a:lnTo>
                  <a:cubicBezTo>
                    <a:pt x="1372105" y="0"/>
                    <a:pt x="1405236" y="33132"/>
                    <a:pt x="1405236" y="74002"/>
                  </a:cubicBezTo>
                  <a:lnTo>
                    <a:pt x="1405236" y="1482671"/>
                  </a:lnTo>
                  <a:cubicBezTo>
                    <a:pt x="1405236" y="1502298"/>
                    <a:pt x="1397440" y="1521121"/>
                    <a:pt x="1383562" y="1534999"/>
                  </a:cubicBezTo>
                  <a:cubicBezTo>
                    <a:pt x="1369684" y="1548877"/>
                    <a:pt x="1350861" y="1556673"/>
                    <a:pt x="1331234" y="1556673"/>
                  </a:cubicBezTo>
                  <a:lnTo>
                    <a:pt x="74002" y="1556673"/>
                  </a:lnTo>
                  <a:cubicBezTo>
                    <a:pt x="33132" y="1556673"/>
                    <a:pt x="0" y="1523542"/>
                    <a:pt x="0" y="1482671"/>
                  </a:cubicBezTo>
                  <a:lnTo>
                    <a:pt x="0" y="74002"/>
                  </a:lnTo>
                  <a:cubicBezTo>
                    <a:pt x="0" y="33132"/>
                    <a:pt x="33132" y="0"/>
                    <a:pt x="74002" y="0"/>
                  </a:cubicBezTo>
                  <a:close/>
                </a:path>
              </a:pathLst>
            </a:custGeom>
            <a:solidFill>
              <a:srgbClr val="C0B3A0">
                <a:alpha val="53725"/>
              </a:srgbClr>
            </a:solidFill>
          </p:spPr>
        </p:sp>
        <p:sp>
          <p:nvSpPr>
            <p:cNvPr name="TextBox 13" id="13"/>
            <p:cNvSpPr txBox="true"/>
            <p:nvPr/>
          </p:nvSpPr>
          <p:spPr>
            <a:xfrm>
              <a:off x="0" y="-38100"/>
              <a:ext cx="1405236" cy="159477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010993" y="1228725"/>
            <a:ext cx="13434414" cy="608690"/>
          </a:xfrm>
          <a:prstGeom prst="rect">
            <a:avLst/>
          </a:prstGeom>
        </p:spPr>
        <p:txBody>
          <a:bodyPr anchor="t" rtlCol="false" tIns="0" lIns="0" bIns="0" rIns="0">
            <a:spAutoFit/>
          </a:bodyPr>
          <a:lstStyle/>
          <a:p>
            <a:pPr algn="ctr">
              <a:lnSpc>
                <a:spcPts val="4289"/>
              </a:lnSpc>
            </a:pPr>
            <a:r>
              <a:rPr lang="en-US" b="true" sz="5362">
                <a:solidFill>
                  <a:srgbClr val="252D37"/>
                </a:solidFill>
                <a:latin typeface="Maven Pro Bold"/>
                <a:ea typeface="Maven Pro Bold"/>
                <a:cs typeface="Maven Pro Bold"/>
                <a:sym typeface="Maven Pro Bold"/>
              </a:rPr>
              <a:t>EXPLORATORY DATA ANALYSIS</a:t>
            </a: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10</a:t>
            </a:r>
          </a:p>
        </p:txBody>
      </p:sp>
      <p:sp>
        <p:nvSpPr>
          <p:cNvPr name="TextBox 16" id="16"/>
          <p:cNvSpPr txBox="true"/>
          <p:nvPr/>
        </p:nvSpPr>
        <p:spPr>
          <a:xfrm rot="0">
            <a:off x="1111162" y="4361325"/>
            <a:ext cx="4909263" cy="3521075"/>
          </a:xfrm>
          <a:prstGeom prst="rect">
            <a:avLst/>
          </a:prstGeom>
        </p:spPr>
        <p:txBody>
          <a:bodyPr anchor="t" rtlCol="false" tIns="0" lIns="0" bIns="0" rIns="0">
            <a:spAutoFit/>
          </a:bodyPr>
          <a:lstStyle/>
          <a:p>
            <a:pPr algn="ctr">
              <a:lnSpc>
                <a:spcPts val="2800"/>
              </a:lnSpc>
              <a:spcBef>
                <a:spcPct val="0"/>
              </a:spcBef>
            </a:pPr>
            <a:r>
              <a:rPr lang="en-US" b="true" sz="2000">
                <a:solidFill>
                  <a:srgbClr val="252D37"/>
                </a:solidFill>
                <a:latin typeface="Canva Sans Bold"/>
                <a:ea typeface="Canva Sans Bold"/>
                <a:cs typeface="Canva Sans Bold"/>
                <a:sym typeface="Canva Sans Bold"/>
              </a:rPr>
              <a:t>Age Distributi</a:t>
            </a:r>
            <a:r>
              <a:rPr lang="en-US" b="true" sz="2000">
                <a:solidFill>
                  <a:srgbClr val="252D37"/>
                </a:solidFill>
                <a:latin typeface="Canva Sans Bold"/>
                <a:ea typeface="Canva Sans Bold"/>
                <a:cs typeface="Canva Sans Bold"/>
                <a:sym typeface="Canva Sans Bold"/>
              </a:rPr>
              <a:t>on Analysis</a:t>
            </a:r>
          </a:p>
          <a:p>
            <a:pPr algn="ctr">
              <a:lnSpc>
                <a:spcPts val="2800"/>
              </a:lnSpc>
              <a:spcBef>
                <a:spcPct val="0"/>
              </a:spcBef>
            </a:pPr>
          </a:p>
          <a:p>
            <a:pPr algn="ctr">
              <a:lnSpc>
                <a:spcPts val="2800"/>
              </a:lnSpc>
              <a:spcBef>
                <a:spcPct val="0"/>
              </a:spcBef>
            </a:pPr>
            <a:r>
              <a:rPr lang="en-US" sz="2000">
                <a:solidFill>
                  <a:srgbClr val="252D37"/>
                </a:solidFill>
                <a:latin typeface="Canva Sans"/>
                <a:ea typeface="Canva Sans"/>
                <a:cs typeface="Canva Sans"/>
                <a:sym typeface="Canva Sans"/>
              </a:rPr>
              <a:t>The median age is right-skewed, indicating demographic variations across counties.</a:t>
            </a:r>
          </a:p>
          <a:p>
            <a:pPr algn="ctr">
              <a:lnSpc>
                <a:spcPts val="2800"/>
              </a:lnSpc>
              <a:spcBef>
                <a:spcPct val="0"/>
              </a:spcBef>
            </a:pPr>
            <a:r>
              <a:rPr lang="en-US" sz="2000">
                <a:solidFill>
                  <a:srgbClr val="252D37"/>
                </a:solidFill>
                <a:latin typeface="Canva Sans"/>
                <a:ea typeface="Canva Sans"/>
                <a:cs typeface="Canva Sans"/>
                <a:sym typeface="Canva Sans"/>
              </a:rPr>
              <a:t>This suggests that certain counties may have a higher proportion of older adults, which could influence health outcomes.</a:t>
            </a:r>
          </a:p>
          <a:p>
            <a:pPr algn="ctr">
              <a:lnSpc>
                <a:spcPts val="2800"/>
              </a:lnSpc>
              <a:spcBef>
                <a:spcPct val="0"/>
              </a:spcBef>
            </a:pPr>
          </a:p>
        </p:txBody>
      </p:sp>
      <p:sp>
        <p:nvSpPr>
          <p:cNvPr name="TextBox 17" id="17"/>
          <p:cNvSpPr txBox="true"/>
          <p:nvPr/>
        </p:nvSpPr>
        <p:spPr>
          <a:xfrm rot="0">
            <a:off x="6790639" y="4361325"/>
            <a:ext cx="5108736" cy="2816225"/>
          </a:xfrm>
          <a:prstGeom prst="rect">
            <a:avLst/>
          </a:prstGeom>
        </p:spPr>
        <p:txBody>
          <a:bodyPr anchor="t" rtlCol="false" tIns="0" lIns="0" bIns="0" rIns="0">
            <a:spAutoFit/>
          </a:bodyPr>
          <a:lstStyle/>
          <a:p>
            <a:pPr algn="ctr">
              <a:lnSpc>
                <a:spcPts val="2800"/>
              </a:lnSpc>
              <a:spcBef>
                <a:spcPct val="0"/>
              </a:spcBef>
            </a:pPr>
            <a:r>
              <a:rPr lang="en-US" sz="2000">
                <a:solidFill>
                  <a:srgbClr val="252D37"/>
                </a:solidFill>
                <a:latin typeface="Canva Sans"/>
                <a:ea typeface="Canva Sans"/>
                <a:cs typeface="Canva Sans"/>
                <a:sym typeface="Canva Sans"/>
              </a:rPr>
              <a:t>I</a:t>
            </a:r>
            <a:r>
              <a:rPr lang="en-US" b="true" sz="2000">
                <a:solidFill>
                  <a:srgbClr val="252D37"/>
                </a:solidFill>
                <a:latin typeface="Canva Sans Bold"/>
                <a:ea typeface="Canva Sans Bold"/>
                <a:cs typeface="Canva Sans Bold"/>
                <a:sym typeface="Canva Sans Bold"/>
              </a:rPr>
              <a:t>nc</a:t>
            </a:r>
            <a:r>
              <a:rPr lang="en-US" b="true" sz="2000">
                <a:solidFill>
                  <a:srgbClr val="252D37"/>
                </a:solidFill>
                <a:latin typeface="Canva Sans Bold"/>
                <a:ea typeface="Canva Sans Bold"/>
                <a:cs typeface="Canva Sans Bold"/>
                <a:sym typeface="Canva Sans Bold"/>
              </a:rPr>
              <a:t>ome Inequality Impact</a:t>
            </a:r>
          </a:p>
          <a:p>
            <a:pPr algn="ctr">
              <a:lnSpc>
                <a:spcPts val="2800"/>
              </a:lnSpc>
              <a:spcBef>
                <a:spcPct val="0"/>
              </a:spcBef>
            </a:pPr>
          </a:p>
          <a:p>
            <a:pPr algn="ctr">
              <a:lnSpc>
                <a:spcPts val="2800"/>
              </a:lnSpc>
              <a:spcBef>
                <a:spcPct val="0"/>
              </a:spcBef>
            </a:pPr>
            <a:r>
              <a:rPr lang="en-US" sz="2000">
                <a:solidFill>
                  <a:srgbClr val="252D37"/>
                </a:solidFill>
                <a:latin typeface="Canva Sans"/>
                <a:ea typeface="Canva Sans"/>
                <a:cs typeface="Canva Sans"/>
                <a:sym typeface="Canva Sans"/>
              </a:rPr>
              <a:t>Higher income inequality correlates with increased cancer mortality rates.</a:t>
            </a:r>
          </a:p>
          <a:p>
            <a:pPr algn="ctr">
              <a:lnSpc>
                <a:spcPts val="2800"/>
              </a:lnSpc>
              <a:spcBef>
                <a:spcPct val="0"/>
              </a:spcBef>
            </a:pPr>
            <a:r>
              <a:rPr lang="en-US" sz="2000">
                <a:solidFill>
                  <a:srgbClr val="252D37"/>
                </a:solidFill>
                <a:latin typeface="Canva Sans"/>
                <a:ea typeface="Canva Sans"/>
                <a:cs typeface="Canva Sans"/>
                <a:sym typeface="Canva Sans"/>
              </a:rPr>
              <a:t>This suggests that disparities in income may lead to unequal access to health resources.</a:t>
            </a:r>
          </a:p>
          <a:p>
            <a:pPr algn="ctr">
              <a:lnSpc>
                <a:spcPts val="2800"/>
              </a:lnSpc>
              <a:spcBef>
                <a:spcPct val="0"/>
              </a:spcBef>
            </a:pPr>
          </a:p>
        </p:txBody>
      </p:sp>
      <p:sp>
        <p:nvSpPr>
          <p:cNvPr name="TextBox 18" id="18"/>
          <p:cNvSpPr txBox="true"/>
          <p:nvPr/>
        </p:nvSpPr>
        <p:spPr>
          <a:xfrm rot="0">
            <a:off x="12555685" y="4361325"/>
            <a:ext cx="4960959" cy="3168650"/>
          </a:xfrm>
          <a:prstGeom prst="rect">
            <a:avLst/>
          </a:prstGeom>
        </p:spPr>
        <p:txBody>
          <a:bodyPr anchor="t" rtlCol="false" tIns="0" lIns="0" bIns="0" rIns="0">
            <a:spAutoFit/>
          </a:bodyPr>
          <a:lstStyle/>
          <a:p>
            <a:pPr algn="ctr">
              <a:lnSpc>
                <a:spcPts val="2800"/>
              </a:lnSpc>
            </a:pPr>
            <a:r>
              <a:rPr lang="en-US" sz="2000" b="true">
                <a:solidFill>
                  <a:srgbClr val="252D37"/>
                </a:solidFill>
                <a:latin typeface="Canva Sans Bold"/>
                <a:ea typeface="Canva Sans Bold"/>
                <a:cs typeface="Canva Sans Bold"/>
                <a:sym typeface="Canva Sans Bold"/>
              </a:rPr>
              <a:t>Access to Healthcare</a:t>
            </a:r>
          </a:p>
          <a:p>
            <a:pPr algn="ctr">
              <a:lnSpc>
                <a:spcPts val="2800"/>
              </a:lnSpc>
            </a:pPr>
          </a:p>
          <a:p>
            <a:pPr algn="ctr">
              <a:lnSpc>
                <a:spcPts val="2800"/>
              </a:lnSpc>
              <a:spcBef>
                <a:spcPct val="0"/>
              </a:spcBef>
            </a:pPr>
            <a:r>
              <a:rPr lang="en-US" sz="2000">
                <a:solidFill>
                  <a:srgbClr val="252D37"/>
                </a:solidFill>
                <a:latin typeface="Canva Sans"/>
                <a:ea typeface="Canva Sans"/>
                <a:cs typeface="Canva Sans"/>
                <a:sym typeface="Canva Sans"/>
              </a:rPr>
              <a:t>C</a:t>
            </a:r>
            <a:r>
              <a:rPr lang="en-US" sz="2000">
                <a:solidFill>
                  <a:srgbClr val="252D37"/>
                </a:solidFill>
                <a:latin typeface="Canva Sans"/>
                <a:ea typeface="Canva Sans"/>
                <a:cs typeface="Canva Sans"/>
                <a:sym typeface="Canva Sans"/>
              </a:rPr>
              <a:t>ounties with better access to healthcare facilities show improved health outcomes.</a:t>
            </a:r>
          </a:p>
          <a:p>
            <a:pPr algn="ctr">
              <a:lnSpc>
                <a:spcPts val="2800"/>
              </a:lnSpc>
              <a:spcBef>
                <a:spcPct val="0"/>
              </a:spcBef>
            </a:pPr>
            <a:r>
              <a:rPr lang="en-US" sz="2000">
                <a:solidFill>
                  <a:srgbClr val="252D37"/>
                </a:solidFill>
                <a:latin typeface="Canva Sans"/>
                <a:ea typeface="Canva Sans"/>
                <a:cs typeface="Canva Sans"/>
                <a:sym typeface="Canva Sans"/>
              </a:rPr>
              <a:t>This highlights the importance of healthcare infrastructure in promoting community health.</a:t>
            </a:r>
          </a:p>
          <a:p>
            <a:pPr algn="ctr">
              <a:lnSpc>
                <a:spcPts val="280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845450" y="2629408"/>
            <a:ext cx="6649325" cy="5910494"/>
            <a:chOff x="0" y="0"/>
            <a:chExt cx="1751262" cy="1556673"/>
          </a:xfrm>
        </p:grpSpPr>
        <p:sp>
          <p:nvSpPr>
            <p:cNvPr name="Freeform 6" id="6"/>
            <p:cNvSpPr/>
            <p:nvPr/>
          </p:nvSpPr>
          <p:spPr>
            <a:xfrm flipH="false" flipV="false" rot="0">
              <a:off x="0" y="0"/>
              <a:ext cx="1751262" cy="1556673"/>
            </a:xfrm>
            <a:custGeom>
              <a:avLst/>
              <a:gdLst/>
              <a:ahLst/>
              <a:cxnLst/>
              <a:rect r="r" b="b" t="t" l="l"/>
              <a:pathLst>
                <a:path h="1556673" w="1751262">
                  <a:moveTo>
                    <a:pt x="59380" y="0"/>
                  </a:moveTo>
                  <a:lnTo>
                    <a:pt x="1691882" y="0"/>
                  </a:lnTo>
                  <a:cubicBezTo>
                    <a:pt x="1707631" y="0"/>
                    <a:pt x="1722735" y="6256"/>
                    <a:pt x="1733871" y="17392"/>
                  </a:cubicBezTo>
                  <a:cubicBezTo>
                    <a:pt x="1745006" y="28528"/>
                    <a:pt x="1751262" y="43632"/>
                    <a:pt x="1751262" y="59380"/>
                  </a:cubicBezTo>
                  <a:lnTo>
                    <a:pt x="1751262" y="1497293"/>
                  </a:lnTo>
                  <a:cubicBezTo>
                    <a:pt x="1751262" y="1530088"/>
                    <a:pt x="1724677" y="1556673"/>
                    <a:pt x="1691882" y="1556673"/>
                  </a:cubicBezTo>
                  <a:lnTo>
                    <a:pt x="59380" y="1556673"/>
                  </a:lnTo>
                  <a:cubicBezTo>
                    <a:pt x="26585" y="1556673"/>
                    <a:pt x="0" y="1530088"/>
                    <a:pt x="0" y="1497293"/>
                  </a:cubicBezTo>
                  <a:lnTo>
                    <a:pt x="0" y="59380"/>
                  </a:lnTo>
                  <a:cubicBezTo>
                    <a:pt x="0" y="26585"/>
                    <a:pt x="26585" y="0"/>
                    <a:pt x="59380" y="0"/>
                  </a:cubicBezTo>
                  <a:close/>
                </a:path>
              </a:pathLst>
            </a:custGeom>
            <a:solidFill>
              <a:srgbClr val="C0B3A0">
                <a:alpha val="53725"/>
              </a:srgbClr>
            </a:solidFill>
          </p:spPr>
        </p:sp>
        <p:sp>
          <p:nvSpPr>
            <p:cNvPr name="TextBox 7" id="7"/>
            <p:cNvSpPr txBox="true"/>
            <p:nvPr/>
          </p:nvSpPr>
          <p:spPr>
            <a:xfrm>
              <a:off x="0" y="-38100"/>
              <a:ext cx="1751262" cy="159477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861183" y="2629408"/>
            <a:ext cx="6676360" cy="5910494"/>
            <a:chOff x="0" y="0"/>
            <a:chExt cx="1758383" cy="1556673"/>
          </a:xfrm>
        </p:grpSpPr>
        <p:sp>
          <p:nvSpPr>
            <p:cNvPr name="Freeform 9" id="9"/>
            <p:cNvSpPr/>
            <p:nvPr/>
          </p:nvSpPr>
          <p:spPr>
            <a:xfrm flipH="false" flipV="false" rot="0">
              <a:off x="0" y="0"/>
              <a:ext cx="1758383" cy="1556673"/>
            </a:xfrm>
            <a:custGeom>
              <a:avLst/>
              <a:gdLst/>
              <a:ahLst/>
              <a:cxnLst/>
              <a:rect r="r" b="b" t="t" l="l"/>
              <a:pathLst>
                <a:path h="1556673" w="1758383">
                  <a:moveTo>
                    <a:pt x="59140" y="0"/>
                  </a:moveTo>
                  <a:lnTo>
                    <a:pt x="1699243" y="0"/>
                  </a:lnTo>
                  <a:cubicBezTo>
                    <a:pt x="1731905" y="0"/>
                    <a:pt x="1758383" y="26478"/>
                    <a:pt x="1758383" y="59140"/>
                  </a:cubicBezTo>
                  <a:lnTo>
                    <a:pt x="1758383" y="1497534"/>
                  </a:lnTo>
                  <a:cubicBezTo>
                    <a:pt x="1758383" y="1513218"/>
                    <a:pt x="1752152" y="1528261"/>
                    <a:pt x="1741061" y="1539352"/>
                  </a:cubicBezTo>
                  <a:cubicBezTo>
                    <a:pt x="1729971" y="1550443"/>
                    <a:pt x="1714928" y="1556673"/>
                    <a:pt x="1699243" y="1556673"/>
                  </a:cubicBezTo>
                  <a:lnTo>
                    <a:pt x="59140" y="1556673"/>
                  </a:lnTo>
                  <a:cubicBezTo>
                    <a:pt x="43455" y="1556673"/>
                    <a:pt x="28412" y="1550443"/>
                    <a:pt x="17322" y="1539352"/>
                  </a:cubicBezTo>
                  <a:cubicBezTo>
                    <a:pt x="6231" y="1528261"/>
                    <a:pt x="0" y="1513218"/>
                    <a:pt x="0" y="1497534"/>
                  </a:cubicBezTo>
                  <a:lnTo>
                    <a:pt x="0" y="59140"/>
                  </a:lnTo>
                  <a:cubicBezTo>
                    <a:pt x="0" y="43455"/>
                    <a:pt x="6231" y="28412"/>
                    <a:pt x="17322" y="17322"/>
                  </a:cubicBezTo>
                  <a:cubicBezTo>
                    <a:pt x="28412" y="6231"/>
                    <a:pt x="43455" y="0"/>
                    <a:pt x="59140" y="0"/>
                  </a:cubicBezTo>
                  <a:close/>
                </a:path>
              </a:pathLst>
            </a:custGeom>
            <a:solidFill>
              <a:srgbClr val="C0B3A0">
                <a:alpha val="53725"/>
              </a:srgbClr>
            </a:solidFill>
          </p:spPr>
        </p:sp>
        <p:sp>
          <p:nvSpPr>
            <p:cNvPr name="TextBox 10" id="10"/>
            <p:cNvSpPr txBox="true"/>
            <p:nvPr/>
          </p:nvSpPr>
          <p:spPr>
            <a:xfrm>
              <a:off x="0" y="-38100"/>
              <a:ext cx="1758383" cy="1594773"/>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2426793" y="1027567"/>
            <a:ext cx="13434414" cy="608690"/>
          </a:xfrm>
          <a:prstGeom prst="rect">
            <a:avLst/>
          </a:prstGeom>
        </p:spPr>
        <p:txBody>
          <a:bodyPr anchor="t" rtlCol="false" tIns="0" lIns="0" bIns="0" rIns="0">
            <a:spAutoFit/>
          </a:bodyPr>
          <a:lstStyle/>
          <a:p>
            <a:pPr algn="ctr">
              <a:lnSpc>
                <a:spcPts val="4289"/>
              </a:lnSpc>
            </a:pPr>
            <a:r>
              <a:rPr lang="en-US" b="true" sz="5362">
                <a:solidFill>
                  <a:srgbClr val="252D37"/>
                </a:solidFill>
                <a:latin typeface="Maven Pro Bold"/>
                <a:ea typeface="Maven Pro Bold"/>
                <a:cs typeface="Maven Pro Bold"/>
                <a:sym typeface="Maven Pro Bold"/>
              </a:rPr>
              <a:t>EXPLORATORY DATA ANALYSIS</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11</a:t>
            </a:r>
          </a:p>
        </p:txBody>
      </p:sp>
      <p:sp>
        <p:nvSpPr>
          <p:cNvPr name="TextBox 13" id="13"/>
          <p:cNvSpPr txBox="true"/>
          <p:nvPr/>
        </p:nvSpPr>
        <p:spPr>
          <a:xfrm rot="0">
            <a:off x="2051605" y="3962400"/>
            <a:ext cx="6237015" cy="3168650"/>
          </a:xfrm>
          <a:prstGeom prst="rect">
            <a:avLst/>
          </a:prstGeom>
        </p:spPr>
        <p:txBody>
          <a:bodyPr anchor="t" rtlCol="false" tIns="0" lIns="0" bIns="0" rIns="0">
            <a:spAutoFit/>
          </a:bodyPr>
          <a:lstStyle/>
          <a:p>
            <a:pPr algn="ctr">
              <a:lnSpc>
                <a:spcPts val="2800"/>
              </a:lnSpc>
              <a:spcBef>
                <a:spcPct val="0"/>
              </a:spcBef>
            </a:pPr>
            <a:r>
              <a:rPr lang="en-US" b="true" sz="2000">
                <a:solidFill>
                  <a:srgbClr val="252D37"/>
                </a:solidFill>
                <a:latin typeface="Canva Sans Bold"/>
                <a:ea typeface="Canva Sans Bold"/>
                <a:cs typeface="Canva Sans Bold"/>
                <a:sym typeface="Canva Sans Bold"/>
              </a:rPr>
              <a:t>Education and M</a:t>
            </a:r>
            <a:r>
              <a:rPr lang="en-US" b="true" sz="2000">
                <a:solidFill>
                  <a:srgbClr val="252D37"/>
                </a:solidFill>
                <a:latin typeface="Canva Sans Bold"/>
                <a:ea typeface="Canva Sans Bold"/>
                <a:cs typeface="Canva Sans Bold"/>
                <a:sym typeface="Canva Sans Bold"/>
              </a:rPr>
              <a:t>ortality Correlation</a:t>
            </a:r>
          </a:p>
          <a:p>
            <a:pPr algn="ctr">
              <a:lnSpc>
                <a:spcPts val="2800"/>
              </a:lnSpc>
              <a:spcBef>
                <a:spcPct val="0"/>
              </a:spcBef>
            </a:pPr>
          </a:p>
          <a:p>
            <a:pPr algn="ctr">
              <a:lnSpc>
                <a:spcPts val="2800"/>
              </a:lnSpc>
              <a:spcBef>
                <a:spcPct val="0"/>
              </a:spcBef>
            </a:pPr>
            <a:r>
              <a:rPr lang="en-US" sz="2000">
                <a:solidFill>
                  <a:srgbClr val="252D37"/>
                </a:solidFill>
                <a:latin typeface="Canva Sans"/>
                <a:ea typeface="Canva Sans"/>
                <a:cs typeface="Canva Sans"/>
                <a:sym typeface="Canva Sans"/>
              </a:rPr>
              <a:t>Higher percentage of bachelor's degrees correlates with lower mortality rates, evidenced in scatter plots.</a:t>
            </a:r>
          </a:p>
          <a:p>
            <a:pPr algn="ctr">
              <a:lnSpc>
                <a:spcPts val="2800"/>
              </a:lnSpc>
              <a:spcBef>
                <a:spcPct val="0"/>
              </a:spcBef>
            </a:pPr>
            <a:r>
              <a:rPr lang="en-US" sz="2000">
                <a:solidFill>
                  <a:srgbClr val="252D37"/>
                </a:solidFill>
                <a:latin typeface="Canva Sans"/>
                <a:ea typeface="Canva Sans"/>
                <a:cs typeface="Canva Sans"/>
                <a:sym typeface="Canva Sans"/>
              </a:rPr>
              <a:t>This indicates that educational attainment may play a crucial role in health literacy and access to healthcare.</a:t>
            </a:r>
          </a:p>
          <a:p>
            <a:pPr algn="ctr">
              <a:lnSpc>
                <a:spcPts val="2800"/>
              </a:lnSpc>
              <a:spcBef>
                <a:spcPct val="0"/>
              </a:spcBef>
            </a:pPr>
          </a:p>
        </p:txBody>
      </p:sp>
      <p:sp>
        <p:nvSpPr>
          <p:cNvPr name="TextBox 14" id="14"/>
          <p:cNvSpPr txBox="true"/>
          <p:nvPr/>
        </p:nvSpPr>
        <p:spPr>
          <a:xfrm rot="0">
            <a:off x="10199352" y="3962400"/>
            <a:ext cx="6000023" cy="2816225"/>
          </a:xfrm>
          <a:prstGeom prst="rect">
            <a:avLst/>
          </a:prstGeom>
        </p:spPr>
        <p:txBody>
          <a:bodyPr anchor="t" rtlCol="false" tIns="0" lIns="0" bIns="0" rIns="0">
            <a:spAutoFit/>
          </a:bodyPr>
          <a:lstStyle/>
          <a:p>
            <a:pPr algn="ctr">
              <a:lnSpc>
                <a:spcPts val="2800"/>
              </a:lnSpc>
              <a:spcBef>
                <a:spcPct val="0"/>
              </a:spcBef>
            </a:pPr>
            <a:r>
              <a:rPr lang="en-US" b="true" sz="2000">
                <a:solidFill>
                  <a:srgbClr val="252D37"/>
                </a:solidFill>
                <a:latin typeface="Canva Sans Bold"/>
                <a:ea typeface="Canva Sans Bold"/>
                <a:cs typeface="Canva Sans Bold"/>
                <a:sym typeface="Canva Sans Bold"/>
              </a:rPr>
              <a:t>R</a:t>
            </a:r>
            <a:r>
              <a:rPr lang="en-US" b="true" sz="2000">
                <a:solidFill>
                  <a:srgbClr val="252D37"/>
                </a:solidFill>
                <a:latin typeface="Canva Sans Bold"/>
                <a:ea typeface="Canva Sans Bold"/>
                <a:cs typeface="Canva Sans Bold"/>
                <a:sym typeface="Canva Sans Bold"/>
              </a:rPr>
              <a:t>ural vs Urban Disparities</a:t>
            </a:r>
          </a:p>
          <a:p>
            <a:pPr algn="ctr">
              <a:lnSpc>
                <a:spcPts val="2800"/>
              </a:lnSpc>
              <a:spcBef>
                <a:spcPct val="0"/>
              </a:spcBef>
            </a:pPr>
          </a:p>
          <a:p>
            <a:pPr algn="ctr">
              <a:lnSpc>
                <a:spcPts val="2800"/>
              </a:lnSpc>
              <a:spcBef>
                <a:spcPct val="0"/>
              </a:spcBef>
            </a:pPr>
            <a:r>
              <a:rPr lang="en-US" sz="2000">
                <a:solidFill>
                  <a:srgbClr val="252D37"/>
                </a:solidFill>
                <a:latin typeface="Canva Sans"/>
                <a:ea typeface="Canva Sans"/>
                <a:cs typeface="Canva Sans"/>
                <a:sym typeface="Canva Sans"/>
              </a:rPr>
              <a:t>Rural areas face higher cancer mortality rates compared to urban counterparts, highlighting the need for targeted interventions.</a:t>
            </a:r>
          </a:p>
          <a:p>
            <a:pPr algn="ctr">
              <a:lnSpc>
                <a:spcPts val="2800"/>
              </a:lnSpc>
              <a:spcBef>
                <a:spcPct val="0"/>
              </a:spcBef>
            </a:pPr>
            <a:r>
              <a:rPr lang="en-US" sz="2000">
                <a:solidFill>
                  <a:srgbClr val="252D37"/>
                </a:solidFill>
                <a:latin typeface="Canva Sans"/>
                <a:ea typeface="Canva Sans"/>
                <a:cs typeface="Canva Sans"/>
                <a:sym typeface="Canva Sans"/>
              </a:rPr>
              <a:t>Addressing these disparities is essential for equitable health outcomes.</a:t>
            </a:r>
          </a:p>
          <a:p>
            <a:pPr algn="ctr">
              <a:lnSpc>
                <a:spcPts val="280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48489" y="533597"/>
            <a:ext cx="7765741" cy="5137939"/>
          </a:xfrm>
          <a:custGeom>
            <a:avLst/>
            <a:gdLst/>
            <a:ahLst/>
            <a:cxnLst/>
            <a:rect r="r" b="b" t="t" l="l"/>
            <a:pathLst>
              <a:path h="5137939" w="7765741">
                <a:moveTo>
                  <a:pt x="0" y="0"/>
                </a:moveTo>
                <a:lnTo>
                  <a:pt x="7765740" y="0"/>
                </a:lnTo>
                <a:lnTo>
                  <a:pt x="7765740" y="5137939"/>
                </a:lnTo>
                <a:lnTo>
                  <a:pt x="0" y="5137939"/>
                </a:lnTo>
                <a:lnTo>
                  <a:pt x="0" y="0"/>
                </a:lnTo>
                <a:close/>
              </a:path>
            </a:pathLst>
          </a:custGeom>
          <a:blipFill>
            <a:blip r:embed="rId2"/>
            <a:stretch>
              <a:fillRect l="0" t="0" r="0" b="0"/>
            </a:stretch>
          </a:blipFill>
        </p:spPr>
      </p:sp>
      <p:sp>
        <p:nvSpPr>
          <p:cNvPr name="Freeform 3" id="3"/>
          <p:cNvSpPr/>
          <p:nvPr/>
        </p:nvSpPr>
        <p:spPr>
          <a:xfrm flipH="false" flipV="false" rot="0">
            <a:off x="6232718" y="5671536"/>
            <a:ext cx="11301259" cy="3969567"/>
          </a:xfrm>
          <a:custGeom>
            <a:avLst/>
            <a:gdLst/>
            <a:ahLst/>
            <a:cxnLst/>
            <a:rect r="r" b="b" t="t" l="l"/>
            <a:pathLst>
              <a:path h="3969567" w="11301259">
                <a:moveTo>
                  <a:pt x="0" y="0"/>
                </a:moveTo>
                <a:lnTo>
                  <a:pt x="11301259" y="0"/>
                </a:lnTo>
                <a:lnTo>
                  <a:pt x="11301259" y="3969568"/>
                </a:lnTo>
                <a:lnTo>
                  <a:pt x="0" y="3969568"/>
                </a:lnTo>
                <a:lnTo>
                  <a:pt x="0" y="0"/>
                </a:lnTo>
                <a:close/>
              </a:path>
            </a:pathLst>
          </a:custGeom>
          <a:blipFill>
            <a:blip r:embed="rId3"/>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360089" y="1850513"/>
            <a:ext cx="8228868" cy="8436487"/>
          </a:xfrm>
          <a:custGeom>
            <a:avLst/>
            <a:gdLst/>
            <a:ahLst/>
            <a:cxnLst/>
            <a:rect r="r" b="b" t="t" l="l"/>
            <a:pathLst>
              <a:path h="8436487" w="8228868">
                <a:moveTo>
                  <a:pt x="0" y="0"/>
                </a:moveTo>
                <a:lnTo>
                  <a:pt x="8228868" y="0"/>
                </a:lnTo>
                <a:lnTo>
                  <a:pt x="8228868" y="8436487"/>
                </a:lnTo>
                <a:lnTo>
                  <a:pt x="0" y="8436487"/>
                </a:lnTo>
                <a:lnTo>
                  <a:pt x="0" y="0"/>
                </a:lnTo>
                <a:close/>
              </a:path>
            </a:pathLst>
          </a:custGeom>
          <a:blipFill>
            <a:blip r:embed="rId2"/>
            <a:stretch>
              <a:fillRect l="-2409" t="-427" r="0" b="-4443"/>
            </a:stretch>
          </a:blipFill>
        </p:spPr>
      </p:sp>
      <p:sp>
        <p:nvSpPr>
          <p:cNvPr name="Freeform 3" id="3"/>
          <p:cNvSpPr/>
          <p:nvPr/>
        </p:nvSpPr>
        <p:spPr>
          <a:xfrm flipH="false" flipV="false" rot="0">
            <a:off x="15423826" y="57150"/>
            <a:ext cx="2864174" cy="2864174"/>
          </a:xfrm>
          <a:custGeom>
            <a:avLst/>
            <a:gdLst/>
            <a:ahLst/>
            <a:cxnLst/>
            <a:rect r="r" b="b" t="t" l="l"/>
            <a:pathLst>
              <a:path h="2864174" w="2864174">
                <a:moveTo>
                  <a:pt x="0" y="0"/>
                </a:moveTo>
                <a:lnTo>
                  <a:pt x="2864174" y="0"/>
                </a:lnTo>
                <a:lnTo>
                  <a:pt x="2864174" y="2864174"/>
                </a:lnTo>
                <a:lnTo>
                  <a:pt x="0" y="286417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5423826" y="7422826"/>
            <a:ext cx="2864174" cy="2864174"/>
          </a:xfrm>
          <a:custGeom>
            <a:avLst/>
            <a:gdLst/>
            <a:ahLst/>
            <a:cxnLst/>
            <a:rect r="r" b="b" t="t" l="l"/>
            <a:pathLst>
              <a:path h="2864174" w="2864174">
                <a:moveTo>
                  <a:pt x="0" y="2864174"/>
                </a:moveTo>
                <a:lnTo>
                  <a:pt x="2864174" y="2864174"/>
                </a:lnTo>
                <a:lnTo>
                  <a:pt x="2864174" y="0"/>
                </a:lnTo>
                <a:lnTo>
                  <a:pt x="0" y="0"/>
                </a:lnTo>
                <a:lnTo>
                  <a:pt x="0" y="286417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8588957" y="2642411"/>
            <a:ext cx="8810666" cy="1199948"/>
          </a:xfrm>
          <a:prstGeom prst="rect">
            <a:avLst/>
          </a:prstGeom>
        </p:spPr>
        <p:txBody>
          <a:bodyPr anchor="t" rtlCol="false" tIns="0" lIns="0" bIns="0" rIns="0">
            <a:spAutoFit/>
          </a:bodyPr>
          <a:lstStyle/>
          <a:p>
            <a:pPr algn="ctr">
              <a:lnSpc>
                <a:spcPts val="4495"/>
              </a:lnSpc>
            </a:pPr>
            <a:r>
              <a:rPr lang="en-US" b="true" sz="5619">
                <a:solidFill>
                  <a:srgbClr val="252930"/>
                </a:solidFill>
                <a:latin typeface="Maven Pro Bold"/>
                <a:ea typeface="Maven Pro Bold"/>
                <a:cs typeface="Maven Pro Bold"/>
                <a:sym typeface="Maven Pro Bold"/>
              </a:rPr>
              <a:t>MULTI COLINEARITY ANALYSIS</a:t>
            </a:r>
          </a:p>
        </p:txBody>
      </p:sp>
      <p:grpSp>
        <p:nvGrpSpPr>
          <p:cNvPr name="Group 6" id="6"/>
          <p:cNvGrpSpPr/>
          <p:nvPr/>
        </p:nvGrpSpPr>
        <p:grpSpPr>
          <a:xfrm rot="0">
            <a:off x="10375051" y="4493137"/>
            <a:ext cx="5486156" cy="3711413"/>
            <a:chOff x="0" y="0"/>
            <a:chExt cx="1444913" cy="977491"/>
          </a:xfrm>
        </p:grpSpPr>
        <p:sp>
          <p:nvSpPr>
            <p:cNvPr name="Freeform 7" id="7"/>
            <p:cNvSpPr/>
            <p:nvPr/>
          </p:nvSpPr>
          <p:spPr>
            <a:xfrm flipH="false" flipV="false" rot="0">
              <a:off x="0" y="0"/>
              <a:ext cx="1444913" cy="977491"/>
            </a:xfrm>
            <a:custGeom>
              <a:avLst/>
              <a:gdLst/>
              <a:ahLst/>
              <a:cxnLst/>
              <a:rect r="r" b="b" t="t" l="l"/>
              <a:pathLst>
                <a:path h="977491" w="1444913">
                  <a:moveTo>
                    <a:pt x="71970" y="0"/>
                  </a:moveTo>
                  <a:lnTo>
                    <a:pt x="1372944" y="0"/>
                  </a:lnTo>
                  <a:cubicBezTo>
                    <a:pt x="1392031" y="0"/>
                    <a:pt x="1410337" y="7583"/>
                    <a:pt x="1423834" y="21079"/>
                  </a:cubicBezTo>
                  <a:cubicBezTo>
                    <a:pt x="1437331" y="34576"/>
                    <a:pt x="1444913" y="52882"/>
                    <a:pt x="1444913" y="71970"/>
                  </a:cubicBezTo>
                  <a:lnTo>
                    <a:pt x="1444913" y="905522"/>
                  </a:lnTo>
                  <a:cubicBezTo>
                    <a:pt x="1444913" y="945270"/>
                    <a:pt x="1412691" y="977491"/>
                    <a:pt x="1372944" y="977491"/>
                  </a:cubicBezTo>
                  <a:lnTo>
                    <a:pt x="71970" y="977491"/>
                  </a:lnTo>
                  <a:cubicBezTo>
                    <a:pt x="52882" y="977491"/>
                    <a:pt x="34576" y="969909"/>
                    <a:pt x="21079" y="956412"/>
                  </a:cubicBezTo>
                  <a:cubicBezTo>
                    <a:pt x="7583" y="942915"/>
                    <a:pt x="0" y="924609"/>
                    <a:pt x="0" y="905522"/>
                  </a:cubicBezTo>
                  <a:lnTo>
                    <a:pt x="0" y="71970"/>
                  </a:lnTo>
                  <a:cubicBezTo>
                    <a:pt x="0" y="52882"/>
                    <a:pt x="7583" y="34576"/>
                    <a:pt x="21079" y="21079"/>
                  </a:cubicBezTo>
                  <a:cubicBezTo>
                    <a:pt x="34576" y="7583"/>
                    <a:pt x="52882" y="0"/>
                    <a:pt x="71970" y="0"/>
                  </a:cubicBezTo>
                  <a:close/>
                </a:path>
              </a:pathLst>
            </a:custGeom>
            <a:solidFill>
              <a:srgbClr val="C0B3A0">
                <a:alpha val="53725"/>
              </a:srgbClr>
            </a:solidFill>
          </p:spPr>
        </p:sp>
        <p:sp>
          <p:nvSpPr>
            <p:cNvPr name="TextBox 8" id="8"/>
            <p:cNvSpPr txBox="true"/>
            <p:nvPr/>
          </p:nvSpPr>
          <p:spPr>
            <a:xfrm>
              <a:off x="0" y="-38100"/>
              <a:ext cx="1444913" cy="1015591"/>
            </a:xfrm>
            <a:prstGeom prst="rect">
              <a:avLst/>
            </a:prstGeom>
          </p:spPr>
          <p:txBody>
            <a:bodyPr anchor="ctr" rtlCol="false" tIns="50800" lIns="50800" bIns="50800" rIns="50800"/>
            <a:lstStyle/>
            <a:p>
              <a:pPr algn="l">
                <a:lnSpc>
                  <a:spcPts val="2659"/>
                </a:lnSpc>
                <a:spcBef>
                  <a:spcPct val="0"/>
                </a:spcBef>
              </a:pPr>
            </a:p>
          </p:txBody>
        </p:sp>
      </p:grpSp>
      <p:sp>
        <p:nvSpPr>
          <p:cNvPr name="TextBox 9" id="9"/>
          <p:cNvSpPr txBox="true"/>
          <p:nvPr/>
        </p:nvSpPr>
        <p:spPr>
          <a:xfrm rot="0">
            <a:off x="2426793" y="824367"/>
            <a:ext cx="13434414" cy="608690"/>
          </a:xfrm>
          <a:prstGeom prst="rect">
            <a:avLst/>
          </a:prstGeom>
        </p:spPr>
        <p:txBody>
          <a:bodyPr anchor="t" rtlCol="false" tIns="0" lIns="0" bIns="0" rIns="0">
            <a:spAutoFit/>
          </a:bodyPr>
          <a:lstStyle/>
          <a:p>
            <a:pPr algn="ctr">
              <a:lnSpc>
                <a:spcPts val="4289"/>
              </a:lnSpc>
            </a:pPr>
            <a:r>
              <a:rPr lang="en-US" b="true" sz="5362">
                <a:solidFill>
                  <a:srgbClr val="252D37"/>
                </a:solidFill>
                <a:latin typeface="Maven Pro Bold"/>
                <a:ea typeface="Maven Pro Bold"/>
                <a:cs typeface="Maven Pro Bold"/>
                <a:sym typeface="Maven Pro Bold"/>
              </a:rPr>
              <a:t>EXPLORATORY DATA ANALYSIS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sp>
        <p:nvSpPr>
          <p:cNvPr name="TextBox 11" id="11"/>
          <p:cNvSpPr txBox="true"/>
          <p:nvPr/>
        </p:nvSpPr>
        <p:spPr>
          <a:xfrm rot="0">
            <a:off x="10593741" y="4991417"/>
            <a:ext cx="5048775" cy="2990215"/>
          </a:xfrm>
          <a:prstGeom prst="rect">
            <a:avLst/>
          </a:prstGeom>
        </p:spPr>
        <p:txBody>
          <a:bodyPr anchor="t" rtlCol="false" tIns="0" lIns="0" bIns="0" rIns="0">
            <a:spAutoFit/>
          </a:bodyPr>
          <a:lstStyle/>
          <a:p>
            <a:pPr algn="ctr" marL="410209" indent="-205105" lvl="1">
              <a:lnSpc>
                <a:spcPts val="2659"/>
              </a:lnSpc>
              <a:spcBef>
                <a:spcPct val="0"/>
              </a:spcBef>
              <a:buFont typeface="Arial"/>
              <a:buChar char="•"/>
            </a:pPr>
            <a:r>
              <a:rPr lang="en-US" sz="1899">
                <a:solidFill>
                  <a:srgbClr val="000000"/>
                </a:solidFill>
                <a:latin typeface="Open Sans"/>
                <a:ea typeface="Open Sans"/>
                <a:cs typeface="Open Sans"/>
                <a:sym typeface="Open Sans"/>
              </a:rPr>
              <a:t>A heatmap is used f</a:t>
            </a:r>
            <a:r>
              <a:rPr lang="en-US" sz="1899">
                <a:solidFill>
                  <a:srgbClr val="000000"/>
                </a:solidFill>
                <a:latin typeface="Open Sans"/>
                <a:ea typeface="Open Sans"/>
                <a:cs typeface="Open Sans"/>
                <a:sym typeface="Open Sans"/>
              </a:rPr>
              <a:t>or visual representation of the correlation matrix of numerical features in the dataset.</a:t>
            </a:r>
          </a:p>
          <a:p>
            <a:pPr algn="ctr">
              <a:lnSpc>
                <a:spcPts val="2659"/>
              </a:lnSpc>
              <a:spcBef>
                <a:spcPct val="0"/>
              </a:spcBef>
            </a:pPr>
          </a:p>
          <a:p>
            <a:pPr algn="ctr" marL="410209" indent="-205105" lvl="1">
              <a:lnSpc>
                <a:spcPts val="2659"/>
              </a:lnSpc>
              <a:spcBef>
                <a:spcPct val="0"/>
              </a:spcBef>
              <a:buFont typeface="Arial"/>
              <a:buChar char="•"/>
            </a:pPr>
            <a:r>
              <a:rPr lang="en-US" sz="1899">
                <a:solidFill>
                  <a:srgbClr val="000000"/>
                </a:solidFill>
                <a:latin typeface="Open Sans"/>
                <a:ea typeface="Open Sans"/>
                <a:cs typeface="Open Sans"/>
                <a:sym typeface="Open Sans"/>
              </a:rPr>
              <a:t>Purpose: To explore how different features relate to the target variable (TARGET_deathRate) and to each other before modeling.</a:t>
            </a:r>
          </a:p>
          <a:p>
            <a:pPr algn="ctr">
              <a:lnSpc>
                <a:spcPts val="265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522000" y="3661342"/>
            <a:ext cx="14889575" cy="11188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E</a:t>
            </a:r>
            <a:r>
              <a:rPr lang="en-US" sz="3200">
                <a:solidFill>
                  <a:srgbClr val="252930"/>
                </a:solidFill>
                <a:latin typeface="Maven Pro"/>
                <a:ea typeface="Maven Pro"/>
                <a:cs typeface="Maven Pro"/>
                <a:sym typeface="Maven Pro"/>
              </a:rPr>
              <a:t>xperimented with several regression models to determine the best approach for predicting TARGET_deathRate.</a:t>
            </a:r>
          </a:p>
        </p:txBody>
      </p:sp>
      <p:sp>
        <p:nvSpPr>
          <p:cNvPr name="TextBox 3" id="3"/>
          <p:cNvSpPr txBox="true"/>
          <p:nvPr/>
        </p:nvSpPr>
        <p:spPr>
          <a:xfrm rot="0">
            <a:off x="2233200" y="5065078"/>
            <a:ext cx="11206575"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LINEAR REGRESSION (OLS) </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233200" y="5685971"/>
            <a:ext cx="11206575"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DECISION TREE REGRESSION</a:t>
            </a:r>
          </a:p>
        </p:txBody>
      </p:sp>
      <p:sp>
        <p:nvSpPr>
          <p:cNvPr name="TextBox 8" id="8"/>
          <p:cNvSpPr txBox="true"/>
          <p:nvPr/>
        </p:nvSpPr>
        <p:spPr>
          <a:xfrm rot="0">
            <a:off x="2214150" y="7535408"/>
            <a:ext cx="11206575"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GAUSSIAN PROCESS REGRESSION</a:t>
            </a:r>
          </a:p>
        </p:txBody>
      </p:sp>
      <p:sp>
        <p:nvSpPr>
          <p:cNvPr name="TextBox 9" id="9"/>
          <p:cNvSpPr txBox="true"/>
          <p:nvPr/>
        </p:nvSpPr>
        <p:spPr>
          <a:xfrm rot="0">
            <a:off x="2233200" y="6921363"/>
            <a:ext cx="11206575"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SUPPORT VECTOR REGRESSION</a:t>
            </a:r>
          </a:p>
        </p:txBody>
      </p:sp>
      <p:sp>
        <p:nvSpPr>
          <p:cNvPr name="TextBox 10" id="10"/>
          <p:cNvSpPr txBox="true"/>
          <p:nvPr/>
        </p:nvSpPr>
        <p:spPr>
          <a:xfrm rot="0">
            <a:off x="2233200" y="6309540"/>
            <a:ext cx="11206575"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930"/>
                </a:solidFill>
                <a:latin typeface="Maven Pro"/>
                <a:ea typeface="Maven Pro"/>
                <a:cs typeface="Maven Pro"/>
                <a:sym typeface="Maven Pro"/>
              </a:rPr>
              <a:t>RANDOM FOREST REGRESSION</a:t>
            </a:r>
          </a:p>
        </p:txBody>
      </p:sp>
      <p:sp>
        <p:nvSpPr>
          <p:cNvPr name="TextBox 11" id="11"/>
          <p:cNvSpPr txBox="true"/>
          <p:nvPr/>
        </p:nvSpPr>
        <p:spPr>
          <a:xfrm rot="0">
            <a:off x="-2756641" y="2524692"/>
            <a:ext cx="22898195" cy="450850"/>
          </a:xfrm>
          <a:prstGeom prst="rect">
            <a:avLst/>
          </a:prstGeom>
        </p:spPr>
        <p:txBody>
          <a:bodyPr anchor="t" rtlCol="false" tIns="0" lIns="0" bIns="0" rIns="0">
            <a:spAutoFit/>
          </a:bodyPr>
          <a:lstStyle/>
          <a:p>
            <a:pPr algn="ctr">
              <a:lnSpc>
                <a:spcPts val="3199"/>
              </a:lnSpc>
            </a:pPr>
            <a:r>
              <a:rPr lang="en-US" b="true" sz="3999">
                <a:solidFill>
                  <a:srgbClr val="252930"/>
                </a:solidFill>
                <a:latin typeface="Maven Pro Bold"/>
                <a:ea typeface="Maven Pro Bold"/>
                <a:cs typeface="Maven Pro Bold"/>
                <a:sym typeface="Maven Pro Bold"/>
              </a:rPr>
              <a:t> REGRESSION MODEL DEVELOPMENT AND EVALUATION</a:t>
            </a:r>
          </a:p>
        </p:txBody>
      </p:sp>
      <p:sp>
        <p:nvSpPr>
          <p:cNvPr name="TextBox 12" id="12"/>
          <p:cNvSpPr txBox="true"/>
          <p:nvPr/>
        </p:nvSpPr>
        <p:spPr>
          <a:xfrm rot="0">
            <a:off x="4752869" y="258763"/>
            <a:ext cx="7879175" cy="1377949"/>
          </a:xfrm>
          <a:prstGeom prst="rect">
            <a:avLst/>
          </a:prstGeom>
        </p:spPr>
        <p:txBody>
          <a:bodyPr anchor="t" rtlCol="false" tIns="0" lIns="0" bIns="0" rIns="0">
            <a:spAutoFit/>
          </a:bodyPr>
          <a:lstStyle/>
          <a:p>
            <a:pPr algn="just">
              <a:lnSpc>
                <a:spcPts val="11200"/>
              </a:lnSpc>
            </a:pPr>
            <a:r>
              <a:rPr lang="en-US" b="true" sz="8000">
                <a:solidFill>
                  <a:srgbClr val="252930"/>
                </a:solidFill>
                <a:latin typeface="Maven Pro Bold"/>
                <a:ea typeface="Maven Pro Bold"/>
                <a:cs typeface="Maven Pro Bold"/>
                <a:sym typeface="Maven Pro Bold"/>
              </a:rPr>
              <a:t>METHODOLOGY</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3776" y="8928841"/>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696229" y="7401471"/>
            <a:ext cx="22898195" cy="381636"/>
          </a:xfrm>
          <a:prstGeom prst="rect">
            <a:avLst/>
          </a:prstGeom>
        </p:spPr>
        <p:txBody>
          <a:bodyPr anchor="t" rtlCol="false" tIns="0" lIns="0" bIns="0" rIns="0">
            <a:spAutoFit/>
          </a:bodyPr>
          <a:lstStyle/>
          <a:p>
            <a:pPr algn="ctr">
              <a:lnSpc>
                <a:spcPts val="2560"/>
              </a:lnSpc>
            </a:pPr>
            <a:r>
              <a:rPr lang="en-US" b="true" sz="3200">
                <a:solidFill>
                  <a:srgbClr val="252930"/>
                </a:solidFill>
                <a:latin typeface="Maven Pro Bold"/>
                <a:ea typeface="Maven Pro Bold"/>
                <a:cs typeface="Maven Pro Bold"/>
                <a:sym typeface="Maven Pro Bold"/>
              </a:rPr>
              <a:t>RANDOM FOREST REGRESSION</a:t>
            </a:r>
          </a:p>
        </p:txBody>
      </p:sp>
      <p:sp>
        <p:nvSpPr>
          <p:cNvPr name="TextBox 6" id="6"/>
          <p:cNvSpPr txBox="true"/>
          <p:nvPr/>
        </p:nvSpPr>
        <p:spPr>
          <a:xfrm rot="0">
            <a:off x="6759818" y="52608"/>
            <a:ext cx="7879175" cy="1377949"/>
          </a:xfrm>
          <a:prstGeom prst="rect">
            <a:avLst/>
          </a:prstGeom>
        </p:spPr>
        <p:txBody>
          <a:bodyPr anchor="t" rtlCol="false" tIns="0" lIns="0" bIns="0" rIns="0">
            <a:spAutoFit/>
          </a:bodyPr>
          <a:lstStyle/>
          <a:p>
            <a:pPr algn="just">
              <a:lnSpc>
                <a:spcPts val="11200"/>
              </a:lnSpc>
            </a:pPr>
            <a:r>
              <a:rPr lang="en-US" b="true" sz="8000">
                <a:solidFill>
                  <a:srgbClr val="252930"/>
                </a:solidFill>
                <a:latin typeface="Maven Pro Bold"/>
                <a:ea typeface="Maven Pro Bold"/>
                <a:cs typeface="Maven Pro Bold"/>
                <a:sym typeface="Maven Pro Bold"/>
              </a:rPr>
              <a:t>MODELS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15</a:t>
            </a:r>
          </a:p>
        </p:txBody>
      </p:sp>
      <p:sp>
        <p:nvSpPr>
          <p:cNvPr name="TextBox 8" id="8"/>
          <p:cNvSpPr txBox="true"/>
          <p:nvPr/>
        </p:nvSpPr>
        <p:spPr>
          <a:xfrm rot="0">
            <a:off x="5133256" y="8204200"/>
            <a:ext cx="9505737" cy="1054100"/>
          </a:xfrm>
          <a:prstGeom prst="rect">
            <a:avLst/>
          </a:prstGeom>
        </p:spPr>
        <p:txBody>
          <a:bodyPr anchor="t" rtlCol="false" tIns="0" lIns="0" bIns="0" rIns="0">
            <a:spAutoFit/>
          </a:bodyPr>
          <a:lstStyle/>
          <a:p>
            <a:pPr algn="ctr">
              <a:lnSpc>
                <a:spcPts val="2800"/>
              </a:lnSpc>
              <a:spcBef>
                <a:spcPct val="0"/>
              </a:spcBef>
            </a:pPr>
            <a:r>
              <a:rPr lang="en-US" sz="2000">
                <a:solidFill>
                  <a:srgbClr val="252930"/>
                </a:solidFill>
                <a:latin typeface="Canva Sans"/>
                <a:ea typeface="Canva Sans"/>
                <a:cs typeface="Canva Sans"/>
                <a:sym typeface="Canva Sans"/>
              </a:rPr>
              <a:t>An ensemble method combining multiple decision trees to improve prediction accuracy. Random Forests reduce overfitting compared to single decision trees.</a:t>
            </a:r>
          </a:p>
        </p:txBody>
      </p:sp>
      <p:sp>
        <p:nvSpPr>
          <p:cNvPr name="TextBox 9" id="9"/>
          <p:cNvSpPr txBox="true"/>
          <p:nvPr/>
        </p:nvSpPr>
        <p:spPr>
          <a:xfrm rot="0">
            <a:off x="-6935523" y="5005070"/>
            <a:ext cx="22898195" cy="381636"/>
          </a:xfrm>
          <a:prstGeom prst="rect">
            <a:avLst/>
          </a:prstGeom>
        </p:spPr>
        <p:txBody>
          <a:bodyPr anchor="t" rtlCol="false" tIns="0" lIns="0" bIns="0" rIns="0">
            <a:spAutoFit/>
          </a:bodyPr>
          <a:lstStyle/>
          <a:p>
            <a:pPr algn="ctr">
              <a:lnSpc>
                <a:spcPts val="2560"/>
              </a:lnSpc>
            </a:pPr>
            <a:r>
              <a:rPr lang="en-US" b="true" sz="3200">
                <a:solidFill>
                  <a:srgbClr val="252930"/>
                </a:solidFill>
                <a:latin typeface="Maven Pro Bold"/>
                <a:ea typeface="Maven Pro Bold"/>
                <a:cs typeface="Maven Pro Bold"/>
                <a:sym typeface="Maven Pro Bold"/>
              </a:rPr>
              <a:t>DECISION TREE REGRESSION</a:t>
            </a:r>
          </a:p>
        </p:txBody>
      </p:sp>
      <p:sp>
        <p:nvSpPr>
          <p:cNvPr name="TextBox 10" id="10"/>
          <p:cNvSpPr txBox="true"/>
          <p:nvPr/>
        </p:nvSpPr>
        <p:spPr>
          <a:xfrm rot="0">
            <a:off x="1484250" y="5746750"/>
            <a:ext cx="16803750" cy="1054100"/>
          </a:xfrm>
          <a:prstGeom prst="rect">
            <a:avLst/>
          </a:prstGeom>
        </p:spPr>
        <p:txBody>
          <a:bodyPr anchor="t" rtlCol="false" tIns="0" lIns="0" bIns="0" rIns="0">
            <a:spAutoFit/>
          </a:bodyPr>
          <a:lstStyle/>
          <a:p>
            <a:pPr algn="ctr">
              <a:lnSpc>
                <a:spcPts val="2800"/>
              </a:lnSpc>
              <a:spcBef>
                <a:spcPct val="0"/>
              </a:spcBef>
            </a:pPr>
            <a:r>
              <a:rPr lang="en-US" sz="2000">
                <a:solidFill>
                  <a:srgbClr val="252930"/>
                </a:solidFill>
                <a:latin typeface="Canva Sans"/>
                <a:ea typeface="Canva Sans"/>
                <a:cs typeface="Canva Sans"/>
                <a:sym typeface="Canva Sans"/>
              </a:rPr>
              <a:t>A decision tree regressor is a n</a:t>
            </a:r>
            <a:r>
              <a:rPr lang="en-US" sz="2000">
                <a:solidFill>
                  <a:srgbClr val="252930"/>
                </a:solidFill>
                <a:latin typeface="Canva Sans"/>
                <a:ea typeface="Canva Sans"/>
                <a:cs typeface="Canva Sans"/>
                <a:sym typeface="Canva Sans"/>
              </a:rPr>
              <a:t>on‑parametric, tree‐structured model that predicts a continuous (real‐valued) output by learning a set of hierarchical “if–then” rules from the features. To predict for a new sample, traverse the tree from the root, following the yes/no splits until you hit a leaf, and output that leaf’s value</a:t>
            </a:r>
          </a:p>
        </p:txBody>
      </p:sp>
      <p:sp>
        <p:nvSpPr>
          <p:cNvPr name="TextBox 11" id="11"/>
          <p:cNvSpPr txBox="true"/>
          <p:nvPr/>
        </p:nvSpPr>
        <p:spPr>
          <a:xfrm rot="0">
            <a:off x="-7869004" y="2604134"/>
            <a:ext cx="22898195" cy="381636"/>
          </a:xfrm>
          <a:prstGeom prst="rect">
            <a:avLst/>
          </a:prstGeom>
        </p:spPr>
        <p:txBody>
          <a:bodyPr anchor="t" rtlCol="false" tIns="0" lIns="0" bIns="0" rIns="0">
            <a:spAutoFit/>
          </a:bodyPr>
          <a:lstStyle/>
          <a:p>
            <a:pPr algn="ctr">
              <a:lnSpc>
                <a:spcPts val="2560"/>
              </a:lnSpc>
            </a:pPr>
            <a:r>
              <a:rPr lang="en-US" b="true" sz="3200">
                <a:solidFill>
                  <a:srgbClr val="252930"/>
                </a:solidFill>
                <a:latin typeface="Maven Pro Bold"/>
                <a:ea typeface="Maven Pro Bold"/>
                <a:cs typeface="Maven Pro Bold"/>
                <a:sym typeface="Maven Pro Bold"/>
              </a:rPr>
              <a:t>LINEAR REGRESSION</a:t>
            </a:r>
          </a:p>
        </p:txBody>
      </p:sp>
      <p:sp>
        <p:nvSpPr>
          <p:cNvPr name="TextBox 12" id="12"/>
          <p:cNvSpPr txBox="true"/>
          <p:nvPr/>
        </p:nvSpPr>
        <p:spPr>
          <a:xfrm rot="0">
            <a:off x="3580093" y="3289300"/>
            <a:ext cx="11440545" cy="701675"/>
          </a:xfrm>
          <a:prstGeom prst="rect">
            <a:avLst/>
          </a:prstGeom>
        </p:spPr>
        <p:txBody>
          <a:bodyPr anchor="t" rtlCol="false" tIns="0" lIns="0" bIns="0" rIns="0">
            <a:spAutoFit/>
          </a:bodyPr>
          <a:lstStyle/>
          <a:p>
            <a:pPr algn="ctr">
              <a:lnSpc>
                <a:spcPts val="2800"/>
              </a:lnSpc>
              <a:spcBef>
                <a:spcPct val="0"/>
              </a:spcBef>
            </a:pPr>
            <a:r>
              <a:rPr lang="en-US" sz="2000">
                <a:solidFill>
                  <a:srgbClr val="252930"/>
                </a:solidFill>
                <a:latin typeface="Canva Sans"/>
                <a:ea typeface="Canva Sans"/>
                <a:cs typeface="Canva Sans"/>
                <a:sym typeface="Canva Sans"/>
              </a:rPr>
              <a:t>Linear regression m</a:t>
            </a:r>
            <a:r>
              <a:rPr lang="en-US" sz="2000">
                <a:solidFill>
                  <a:srgbClr val="252930"/>
                </a:solidFill>
                <a:latin typeface="Canva Sans"/>
                <a:ea typeface="Canva Sans"/>
                <a:cs typeface="Canva Sans"/>
                <a:sym typeface="Canva Sans"/>
              </a:rPr>
              <a:t>odels the relationship between input features X and a continuous target variable y using a linear equation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63776" y="8928841"/>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759818" y="52608"/>
            <a:ext cx="7879175" cy="1377949"/>
          </a:xfrm>
          <a:prstGeom prst="rect">
            <a:avLst/>
          </a:prstGeom>
        </p:spPr>
        <p:txBody>
          <a:bodyPr anchor="t" rtlCol="false" tIns="0" lIns="0" bIns="0" rIns="0">
            <a:spAutoFit/>
          </a:bodyPr>
          <a:lstStyle/>
          <a:p>
            <a:pPr algn="just">
              <a:lnSpc>
                <a:spcPts val="11200"/>
              </a:lnSpc>
            </a:pPr>
            <a:r>
              <a:rPr lang="en-US" b="true" sz="8000">
                <a:solidFill>
                  <a:srgbClr val="252930"/>
                </a:solidFill>
                <a:latin typeface="Maven Pro Bold"/>
                <a:ea typeface="Maven Pro Bold"/>
                <a:cs typeface="Maven Pro Bold"/>
                <a:sym typeface="Maven Pro Bold"/>
              </a:rPr>
              <a:t>MODELS</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16</a:t>
            </a:r>
          </a:p>
        </p:txBody>
      </p:sp>
      <p:sp>
        <p:nvSpPr>
          <p:cNvPr name="TextBox 7" id="7"/>
          <p:cNvSpPr txBox="true"/>
          <p:nvPr/>
        </p:nvSpPr>
        <p:spPr>
          <a:xfrm rot="0">
            <a:off x="-7038601" y="5971857"/>
            <a:ext cx="22898195" cy="381636"/>
          </a:xfrm>
          <a:prstGeom prst="rect">
            <a:avLst/>
          </a:prstGeom>
        </p:spPr>
        <p:txBody>
          <a:bodyPr anchor="t" rtlCol="false" tIns="0" lIns="0" bIns="0" rIns="0">
            <a:spAutoFit/>
          </a:bodyPr>
          <a:lstStyle/>
          <a:p>
            <a:pPr algn="ctr">
              <a:lnSpc>
                <a:spcPts val="2560"/>
              </a:lnSpc>
            </a:pPr>
            <a:r>
              <a:rPr lang="en-US" b="true" sz="3200">
                <a:solidFill>
                  <a:srgbClr val="252930"/>
                </a:solidFill>
                <a:latin typeface="Maven Pro Bold"/>
                <a:ea typeface="Maven Pro Bold"/>
                <a:cs typeface="Maven Pro Bold"/>
                <a:sym typeface="Maven Pro Bold"/>
              </a:rPr>
              <a:t>GAUSSIAN PROCESS REGRESSION</a:t>
            </a:r>
          </a:p>
        </p:txBody>
      </p:sp>
      <p:sp>
        <p:nvSpPr>
          <p:cNvPr name="TextBox 8" id="8"/>
          <p:cNvSpPr txBox="true"/>
          <p:nvPr/>
        </p:nvSpPr>
        <p:spPr>
          <a:xfrm rot="0">
            <a:off x="1071940" y="7004295"/>
            <a:ext cx="17216060" cy="1758950"/>
          </a:xfrm>
          <a:prstGeom prst="rect">
            <a:avLst/>
          </a:prstGeom>
        </p:spPr>
        <p:txBody>
          <a:bodyPr anchor="t" rtlCol="false" tIns="0" lIns="0" bIns="0" rIns="0">
            <a:spAutoFit/>
          </a:bodyPr>
          <a:lstStyle/>
          <a:p>
            <a:pPr algn="ctr">
              <a:lnSpc>
                <a:spcPts val="2800"/>
              </a:lnSpc>
              <a:spcBef>
                <a:spcPct val="0"/>
              </a:spcBef>
            </a:pPr>
            <a:r>
              <a:rPr lang="en-US" sz="2000">
                <a:solidFill>
                  <a:srgbClr val="252930"/>
                </a:solidFill>
                <a:latin typeface="Canva Sans"/>
                <a:ea typeface="Canva Sans"/>
                <a:cs typeface="Canva Sans"/>
                <a:sym typeface="Canva Sans"/>
              </a:rPr>
              <a:t>Gaussian Process Regression is a Bayesian, n</a:t>
            </a:r>
            <a:r>
              <a:rPr lang="en-US" sz="2000">
                <a:solidFill>
                  <a:srgbClr val="252930"/>
                </a:solidFill>
                <a:latin typeface="Canva Sans"/>
                <a:ea typeface="Canva Sans"/>
                <a:cs typeface="Canva Sans"/>
                <a:sym typeface="Canva Sans"/>
              </a:rPr>
              <a:t>on‑parametric approach that places a Gaussian Process prior over the space of functions f. After observing data, we compute a posterior distribution over functions, from which you extract predictive means and variances.</a:t>
            </a:r>
          </a:p>
          <a:p>
            <a:pPr algn="ctr" marL="863601" indent="-287867" lvl="2">
              <a:lnSpc>
                <a:spcPts val="2800"/>
              </a:lnSpc>
              <a:spcBef>
                <a:spcPct val="0"/>
              </a:spcBef>
              <a:buFont typeface="Arial"/>
              <a:buChar char="⚬"/>
            </a:pPr>
            <a:r>
              <a:rPr lang="en-US" sz="2000">
                <a:solidFill>
                  <a:srgbClr val="252930"/>
                </a:solidFill>
                <a:latin typeface="Canva Sans"/>
                <a:ea typeface="Canva Sans"/>
                <a:cs typeface="Canva Sans"/>
                <a:sym typeface="Canva Sans"/>
              </a:rPr>
              <a:t>A Gaussian Process (GP) is a collection of random variables, any finite subset of which is jointly Gaussian.</a:t>
            </a:r>
          </a:p>
          <a:p>
            <a:pPr algn="ctr" marL="863601" indent="-287867" lvl="2">
              <a:lnSpc>
                <a:spcPts val="2800"/>
              </a:lnSpc>
              <a:spcBef>
                <a:spcPct val="0"/>
              </a:spcBef>
              <a:buFont typeface="Arial"/>
              <a:buChar char="⚬"/>
            </a:pPr>
            <a:r>
              <a:rPr lang="en-US" sz="2000">
                <a:solidFill>
                  <a:srgbClr val="252930"/>
                </a:solidFill>
                <a:latin typeface="Canva Sans"/>
                <a:ea typeface="Canva Sans"/>
                <a:cs typeface="Canva Sans"/>
                <a:sym typeface="Canva Sans"/>
              </a:rPr>
              <a:t>Fully specified by a mean function m(x) (often zero) and a covariance (kernel) function k(x,x′).</a:t>
            </a:r>
          </a:p>
          <a:p>
            <a:pPr algn="ctr">
              <a:lnSpc>
                <a:spcPts val="2800"/>
              </a:lnSpc>
              <a:spcBef>
                <a:spcPct val="0"/>
              </a:spcBef>
            </a:pPr>
          </a:p>
        </p:txBody>
      </p:sp>
      <p:sp>
        <p:nvSpPr>
          <p:cNvPr name="TextBox 9" id="9"/>
          <p:cNvSpPr txBox="true"/>
          <p:nvPr/>
        </p:nvSpPr>
        <p:spPr>
          <a:xfrm rot="0">
            <a:off x="-7869004" y="2604134"/>
            <a:ext cx="22898195" cy="381636"/>
          </a:xfrm>
          <a:prstGeom prst="rect">
            <a:avLst/>
          </a:prstGeom>
        </p:spPr>
        <p:txBody>
          <a:bodyPr anchor="t" rtlCol="false" tIns="0" lIns="0" bIns="0" rIns="0">
            <a:spAutoFit/>
          </a:bodyPr>
          <a:lstStyle/>
          <a:p>
            <a:pPr algn="ctr">
              <a:lnSpc>
                <a:spcPts val="2560"/>
              </a:lnSpc>
            </a:pPr>
            <a:r>
              <a:rPr lang="en-US" b="true" sz="3200">
                <a:solidFill>
                  <a:srgbClr val="252930"/>
                </a:solidFill>
                <a:latin typeface="Maven Pro Bold"/>
                <a:ea typeface="Maven Pro Bold"/>
                <a:cs typeface="Maven Pro Bold"/>
                <a:sym typeface="Maven Pro Bold"/>
              </a:rPr>
              <a:t>SUPPORT VECTOR REGRESSION</a:t>
            </a:r>
          </a:p>
        </p:txBody>
      </p:sp>
      <p:sp>
        <p:nvSpPr>
          <p:cNvPr name="TextBox 10" id="10"/>
          <p:cNvSpPr txBox="true"/>
          <p:nvPr/>
        </p:nvSpPr>
        <p:spPr>
          <a:xfrm rot="0">
            <a:off x="0" y="3298825"/>
            <a:ext cx="18288000" cy="1099185"/>
          </a:xfrm>
          <a:prstGeom prst="rect">
            <a:avLst/>
          </a:prstGeom>
        </p:spPr>
        <p:txBody>
          <a:bodyPr anchor="t" rtlCol="false" tIns="0" lIns="0" bIns="0" rIns="0">
            <a:spAutoFit/>
          </a:bodyPr>
          <a:lstStyle/>
          <a:p>
            <a:pPr algn="ctr">
              <a:lnSpc>
                <a:spcPts val="2940"/>
              </a:lnSpc>
              <a:spcBef>
                <a:spcPct val="0"/>
              </a:spcBef>
            </a:pPr>
            <a:r>
              <a:rPr lang="en-US" sz="2100">
                <a:solidFill>
                  <a:srgbClr val="252930"/>
                </a:solidFill>
                <a:latin typeface="Canva Sans"/>
                <a:ea typeface="Canva Sans"/>
                <a:cs typeface="Canva Sans"/>
                <a:sym typeface="Canva Sans"/>
              </a:rPr>
              <a:t>Support Vector Regression a</a:t>
            </a:r>
            <a:r>
              <a:rPr lang="en-US" sz="2100">
                <a:solidFill>
                  <a:srgbClr val="252930"/>
                </a:solidFill>
                <a:latin typeface="Canva Sans"/>
                <a:ea typeface="Canva Sans"/>
                <a:cs typeface="Canva Sans"/>
                <a:sym typeface="Canva Sans"/>
              </a:rPr>
              <a:t>dapts the principles of Support Vector Machines for regression tasks, aiming to find a function</a:t>
            </a:r>
            <a:r>
              <a:rPr lang="en-US" b="true" sz="2100">
                <a:solidFill>
                  <a:srgbClr val="252930"/>
                </a:solidFill>
                <a:latin typeface="Canva Sans Bold"/>
                <a:ea typeface="Canva Sans Bold"/>
                <a:cs typeface="Canva Sans Bold"/>
                <a:sym typeface="Canva Sans Bold"/>
              </a:rPr>
              <a:t> f(x)</a:t>
            </a:r>
            <a:r>
              <a:rPr lang="en-US" sz="2100">
                <a:solidFill>
                  <a:srgbClr val="252930"/>
                </a:solidFill>
                <a:latin typeface="Canva Sans"/>
                <a:ea typeface="Canva Sans"/>
                <a:cs typeface="Canva Sans"/>
                <a:sym typeface="Canva Sans"/>
              </a:rPr>
              <a:t> that deviates from the true targets by at most </a:t>
            </a:r>
            <a:r>
              <a:rPr lang="en-US" b="true" sz="2100">
                <a:solidFill>
                  <a:srgbClr val="252930"/>
                </a:solidFill>
                <a:latin typeface="Canva Sans Bold"/>
                <a:ea typeface="Canva Sans Bold"/>
                <a:cs typeface="Canva Sans Bold"/>
                <a:sym typeface="Canva Sans Bold"/>
              </a:rPr>
              <a:t>ε </a:t>
            </a:r>
            <a:r>
              <a:rPr lang="en-US" sz="2100">
                <a:solidFill>
                  <a:srgbClr val="252930"/>
                </a:solidFill>
                <a:latin typeface="Canva Sans"/>
                <a:ea typeface="Canva Sans"/>
                <a:cs typeface="Canva Sans"/>
                <a:sym typeface="Canva Sans"/>
              </a:rPr>
              <a:t>for as many training points as possible, while keeping </a:t>
            </a:r>
            <a:r>
              <a:rPr lang="en-US" b="true" sz="2100">
                <a:solidFill>
                  <a:srgbClr val="252930"/>
                </a:solidFill>
                <a:latin typeface="Canva Sans Bold"/>
                <a:ea typeface="Canva Sans Bold"/>
                <a:cs typeface="Canva Sans Bold"/>
                <a:sym typeface="Canva Sans Bold"/>
              </a:rPr>
              <a:t>f</a:t>
            </a:r>
            <a:r>
              <a:rPr lang="en-US" sz="2100">
                <a:solidFill>
                  <a:srgbClr val="252930"/>
                </a:solidFill>
                <a:latin typeface="Canva Sans"/>
                <a:ea typeface="Canva Sans"/>
                <a:cs typeface="Canva Sans"/>
                <a:sym typeface="Canva Sans"/>
              </a:rPr>
              <a:t> as </a:t>
            </a:r>
            <a:r>
              <a:rPr lang="en-US" sz="2100">
                <a:solidFill>
                  <a:srgbClr val="252930"/>
                </a:solidFill>
                <a:latin typeface="Canva Sans"/>
                <a:ea typeface="Canva Sans"/>
                <a:cs typeface="Canva Sans"/>
                <a:sym typeface="Canva Sans"/>
              </a:rPr>
              <a:t>(simple) as possible. Good control over model complexity. Effective in high‑dimensional spaces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795375" y="-123825"/>
            <a:ext cx="4673600" cy="4673600"/>
          </a:xfrm>
          <a:custGeom>
            <a:avLst/>
            <a:gdLst/>
            <a:ahLst/>
            <a:cxnLst/>
            <a:rect r="r" b="b" t="t" l="l"/>
            <a:pathLst>
              <a:path h="4673600" w="4673600">
                <a:moveTo>
                  <a:pt x="0" y="0"/>
                </a:moveTo>
                <a:lnTo>
                  <a:pt x="4673600" y="0"/>
                </a:lnTo>
                <a:lnTo>
                  <a:pt x="4673600" y="4673600"/>
                </a:lnTo>
                <a:lnTo>
                  <a:pt x="0" y="46736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5" id="5"/>
          <p:cNvGraphicFramePr>
            <a:graphicFrameLocks noGrp="true"/>
          </p:cNvGraphicFramePr>
          <p:nvPr/>
        </p:nvGraphicFramePr>
        <p:xfrm>
          <a:off x="4758737" y="3360737"/>
          <a:ext cx="7315200" cy="6153150"/>
        </p:xfrm>
        <a:graphic>
          <a:graphicData uri="http://schemas.openxmlformats.org/drawingml/2006/table">
            <a:tbl>
              <a:tblPr/>
              <a:tblGrid>
                <a:gridCol w="2438400"/>
                <a:gridCol w="2438400"/>
                <a:gridCol w="2438400"/>
              </a:tblGrid>
              <a:tr h="1025525">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Model </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R</a:t>
                      </a:r>
                      <a:r>
                        <a:rPr lang="en-US" sz="1899" b="true">
                          <a:solidFill>
                            <a:srgbClr val="000000"/>
                          </a:solidFill>
                          <a:latin typeface="Open Sans Bold"/>
                          <a:ea typeface="Open Sans Bold"/>
                          <a:cs typeface="Open Sans Bold"/>
                          <a:sym typeface="Open Sans Bold"/>
                        </a:rPr>
                        <a:t>2</a:t>
                      </a:r>
                      <a:r>
                        <a:rPr lang="en-US" sz="1899" b="true">
                          <a:solidFill>
                            <a:srgbClr val="000000"/>
                          </a:solidFill>
                          <a:latin typeface="Open Sans Bold"/>
                          <a:ea typeface="Open Sans Bold"/>
                          <a:cs typeface="Open Sans Bold"/>
                          <a:sym typeface="Open Sans Bold"/>
                        </a:rPr>
                        <a:t> Score</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Open Sans Bold"/>
                          <a:ea typeface="Open Sans Bold"/>
                          <a:cs typeface="Open Sans Bold"/>
                          <a:sym typeface="Open Sans Bold"/>
                        </a:rPr>
                        <a:t>L2 norm</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025525">
                <a:tc>
                  <a:txBody>
                    <a:bodyPr anchor="t" rtlCol="false"/>
                    <a:lstStyle/>
                    <a:p>
                      <a:pPr algn="ctr">
                        <a:lnSpc>
                          <a:spcPts val="2379"/>
                        </a:lnSpc>
                        <a:defRPr/>
                      </a:pPr>
                      <a:r>
                        <a:rPr lang="en-US" sz="1699">
                          <a:solidFill>
                            <a:srgbClr val="000000"/>
                          </a:solidFill>
                          <a:latin typeface="Arimo"/>
                          <a:ea typeface="Arimo"/>
                          <a:cs typeface="Arimo"/>
                          <a:sym typeface="Arimo"/>
                        </a:rPr>
                        <a:t>Linear Regression</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0.44</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379"/>
                        </a:lnSpc>
                        <a:defRPr/>
                      </a:pPr>
                      <a:r>
                        <a:rPr lang="en-US" sz="1699">
                          <a:solidFill>
                            <a:srgbClr val="000000"/>
                          </a:solidFill>
                          <a:latin typeface="Arimo"/>
                          <a:ea typeface="Arimo"/>
                          <a:cs typeface="Arimo"/>
                          <a:sym typeface="Arimo"/>
                        </a:rPr>
                        <a:t>261.52</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025525">
                <a:tc>
                  <a:txBody>
                    <a:bodyPr anchor="t" rtlCol="false"/>
                    <a:lstStyle/>
                    <a:p>
                      <a:pPr algn="ctr">
                        <a:lnSpc>
                          <a:spcPts val="2379"/>
                        </a:lnSpc>
                        <a:defRPr/>
                      </a:pPr>
                      <a:r>
                        <a:rPr lang="en-US" sz="1699">
                          <a:solidFill>
                            <a:srgbClr val="000000"/>
                          </a:solidFill>
                          <a:latin typeface="Arimo"/>
                          <a:ea typeface="Arimo"/>
                          <a:cs typeface="Arimo"/>
                          <a:sym typeface="Arimo"/>
                        </a:rPr>
                        <a:t>Decision Tree </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0.28</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336.70</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025525">
                <a:tc>
                  <a:txBody>
                    <a:bodyPr anchor="t" rtlCol="false"/>
                    <a:lstStyle/>
                    <a:p>
                      <a:pPr algn="ctr">
                        <a:lnSpc>
                          <a:spcPts val="2379"/>
                        </a:lnSpc>
                        <a:defRPr/>
                      </a:pPr>
                      <a:r>
                        <a:rPr lang="en-US" sz="1699">
                          <a:solidFill>
                            <a:srgbClr val="000000"/>
                          </a:solidFill>
                          <a:latin typeface="Arimo"/>
                          <a:ea typeface="Arimo"/>
                          <a:cs typeface="Arimo"/>
                          <a:sym typeface="Arimo"/>
                        </a:rPr>
                        <a:t>Random Forest </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0.44</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260.89</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025525">
                <a:tc>
                  <a:txBody>
                    <a:bodyPr anchor="t" rtlCol="false"/>
                    <a:lstStyle/>
                    <a:p>
                      <a:pPr algn="ctr">
                        <a:lnSpc>
                          <a:spcPts val="2380"/>
                        </a:lnSpc>
                        <a:defRPr/>
                      </a:pPr>
                      <a:r>
                        <a:rPr lang="en-US" sz="1700">
                          <a:solidFill>
                            <a:srgbClr val="000000"/>
                          </a:solidFill>
                          <a:latin typeface="Open Sans"/>
                          <a:ea typeface="Open Sans"/>
                          <a:cs typeface="Open Sans"/>
                          <a:sym typeface="Open Sans"/>
                        </a:rPr>
                        <a:t>SVR </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0.43</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266.89</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r h="1025525">
                <a:tc>
                  <a:txBody>
                    <a:bodyPr anchor="t" rtlCol="false"/>
                    <a:lstStyle/>
                    <a:p>
                      <a:pPr algn="ctr">
                        <a:lnSpc>
                          <a:spcPts val="2380"/>
                        </a:lnSpc>
                        <a:defRPr/>
                      </a:pPr>
                      <a:r>
                        <a:rPr lang="en-US" sz="1700">
                          <a:solidFill>
                            <a:srgbClr val="000000"/>
                          </a:solidFill>
                          <a:latin typeface="Open Sans"/>
                          <a:ea typeface="Open Sans"/>
                          <a:cs typeface="Open Sans"/>
                          <a:sym typeface="Open Sans"/>
                        </a:rPr>
                        <a:t>GPR</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0.36</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a:ea typeface="Open Sans"/>
                          <a:cs typeface="Open Sans"/>
                          <a:sym typeface="Open Sans"/>
                        </a:rPr>
                        <a:t>299.56</a:t>
                      </a:r>
                      <a:endParaRPr lang="en-US" sz="1100"/>
                    </a:p>
                  </a:txBody>
                  <a:tcPr marL="190500" marR="190500" marT="190500" marB="190500" anchor="ctr">
                    <a:lnL cmpd="sng" algn="ctr" cap="flat" w="38100">
                      <a:solidFill>
                        <a:srgbClr val="FF9999"/>
                      </a:solidFill>
                      <a:prstDash val="solid"/>
                      <a:round/>
                      <a:headEnd type="none" w="med" len="med"/>
                      <a:tailEnd type="none" w="med" len="med"/>
                    </a:lnL>
                    <a:lnR cmpd="sng" algn="ctr" cap="flat" w="38100">
                      <a:solidFill>
                        <a:srgbClr val="FF9999"/>
                      </a:solidFill>
                      <a:prstDash val="solid"/>
                      <a:round/>
                      <a:headEnd type="none" w="med" len="med"/>
                      <a:tailEnd type="none" w="med" len="med"/>
                    </a:lnR>
                    <a:lnT cmpd="sng" algn="ctr" cap="flat" w="38100">
                      <a:solidFill>
                        <a:srgbClr val="FF9999"/>
                      </a:solidFill>
                      <a:prstDash val="solid"/>
                      <a:round/>
                      <a:headEnd type="none" w="med" len="med"/>
                      <a:tailEnd type="none" w="med" len="med"/>
                    </a:lnT>
                    <a:lnB cmpd="sng" algn="ctr" cap="flat" w="38100">
                      <a:solidFill>
                        <a:srgbClr val="FF9999"/>
                      </a:solidFill>
                      <a:prstDash val="solid"/>
                      <a:round/>
                      <a:headEnd type="none" w="med" len="med"/>
                      <a:tailEnd type="none" w="med" len="med"/>
                    </a:lnB>
                  </a:tcPr>
                </a:tc>
              </a:tr>
            </a:tbl>
          </a:graphicData>
        </a:graphic>
      </p:graphicFrame>
      <p:sp>
        <p:nvSpPr>
          <p:cNvPr name="TextBox 6" id="6"/>
          <p:cNvSpPr txBox="true"/>
          <p:nvPr/>
        </p:nvSpPr>
        <p:spPr>
          <a:xfrm rot="0">
            <a:off x="1393859" y="2792412"/>
            <a:ext cx="8609357" cy="920751"/>
          </a:xfrm>
          <a:prstGeom prst="rect">
            <a:avLst/>
          </a:prstGeom>
        </p:spPr>
        <p:txBody>
          <a:bodyPr anchor="t" rtlCol="false" tIns="0" lIns="0" bIns="0" rIns="0">
            <a:spAutoFit/>
          </a:bodyPr>
          <a:lstStyle/>
          <a:p>
            <a:pPr algn="ctr">
              <a:lnSpc>
                <a:spcPts val="6400"/>
              </a:lnSpc>
            </a:pPr>
          </a:p>
        </p:txBody>
      </p:sp>
      <p:sp>
        <p:nvSpPr>
          <p:cNvPr name="TextBox 7" id="7"/>
          <p:cNvSpPr txBox="true"/>
          <p:nvPr/>
        </p:nvSpPr>
        <p:spPr>
          <a:xfrm rot="0">
            <a:off x="-460495" y="2365375"/>
            <a:ext cx="18210865" cy="450850"/>
          </a:xfrm>
          <a:prstGeom prst="rect">
            <a:avLst/>
          </a:prstGeom>
        </p:spPr>
        <p:txBody>
          <a:bodyPr anchor="t" rtlCol="false" tIns="0" lIns="0" bIns="0" rIns="0">
            <a:spAutoFit/>
          </a:bodyPr>
          <a:lstStyle/>
          <a:p>
            <a:pPr algn="ctr">
              <a:lnSpc>
                <a:spcPts val="3199"/>
              </a:lnSpc>
            </a:pPr>
            <a:r>
              <a:rPr lang="en-US" b="true" sz="3999">
                <a:solidFill>
                  <a:srgbClr val="252930"/>
                </a:solidFill>
                <a:latin typeface="Maven Pro Bold"/>
                <a:ea typeface="Maven Pro Bold"/>
                <a:cs typeface="Maven Pro Bold"/>
                <a:sym typeface="Maven Pro Bold"/>
              </a:rPr>
              <a:t>SUMMARY COMPARISON OF MODELS </a:t>
            </a:r>
          </a:p>
        </p:txBody>
      </p:sp>
      <p:sp>
        <p:nvSpPr>
          <p:cNvPr name="TextBox 8" id="8"/>
          <p:cNvSpPr txBox="true"/>
          <p:nvPr/>
        </p:nvSpPr>
        <p:spPr>
          <a:xfrm rot="0">
            <a:off x="4476749" y="292101"/>
            <a:ext cx="7879175" cy="1377949"/>
          </a:xfrm>
          <a:prstGeom prst="rect">
            <a:avLst/>
          </a:prstGeom>
        </p:spPr>
        <p:txBody>
          <a:bodyPr anchor="t" rtlCol="false" tIns="0" lIns="0" bIns="0" rIns="0">
            <a:spAutoFit/>
          </a:bodyPr>
          <a:lstStyle/>
          <a:p>
            <a:pPr algn="just">
              <a:lnSpc>
                <a:spcPts val="11200"/>
              </a:lnSpc>
            </a:pPr>
            <a:r>
              <a:rPr lang="en-US" b="true" sz="8000">
                <a:solidFill>
                  <a:srgbClr val="252930"/>
                </a:solidFill>
                <a:latin typeface="Maven Pro Bold"/>
                <a:ea typeface="Maven Pro Bold"/>
                <a:cs typeface="Maven Pro Bold"/>
                <a:sym typeface="Maven Pro Bold"/>
              </a:rPr>
              <a:t>METHODOLOGY</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642184" y="2330180"/>
            <a:ext cx="5806306" cy="7226841"/>
            <a:chOff x="0" y="0"/>
            <a:chExt cx="1529233" cy="1903365"/>
          </a:xfrm>
        </p:grpSpPr>
        <p:sp>
          <p:nvSpPr>
            <p:cNvPr name="Freeform 3" id="3"/>
            <p:cNvSpPr/>
            <p:nvPr/>
          </p:nvSpPr>
          <p:spPr>
            <a:xfrm flipH="false" flipV="false" rot="0">
              <a:off x="0" y="0"/>
              <a:ext cx="1529233" cy="1903365"/>
            </a:xfrm>
            <a:custGeom>
              <a:avLst/>
              <a:gdLst/>
              <a:ahLst/>
              <a:cxnLst/>
              <a:rect r="r" b="b" t="t" l="l"/>
              <a:pathLst>
                <a:path h="1903365" w="1529233">
                  <a:moveTo>
                    <a:pt x="68002" y="0"/>
                  </a:moveTo>
                  <a:lnTo>
                    <a:pt x="1461231" y="0"/>
                  </a:lnTo>
                  <a:cubicBezTo>
                    <a:pt x="1498787" y="0"/>
                    <a:pt x="1529233" y="30445"/>
                    <a:pt x="1529233" y="68002"/>
                  </a:cubicBezTo>
                  <a:lnTo>
                    <a:pt x="1529233" y="1835364"/>
                  </a:lnTo>
                  <a:cubicBezTo>
                    <a:pt x="1529233" y="1872920"/>
                    <a:pt x="1498787" y="1903365"/>
                    <a:pt x="1461231" y="1903365"/>
                  </a:cubicBezTo>
                  <a:lnTo>
                    <a:pt x="68002" y="1903365"/>
                  </a:lnTo>
                  <a:cubicBezTo>
                    <a:pt x="30445" y="1903365"/>
                    <a:pt x="0" y="1872920"/>
                    <a:pt x="0" y="1835364"/>
                  </a:cubicBezTo>
                  <a:lnTo>
                    <a:pt x="0" y="68002"/>
                  </a:lnTo>
                  <a:cubicBezTo>
                    <a:pt x="0" y="30445"/>
                    <a:pt x="30445" y="0"/>
                    <a:pt x="68002" y="0"/>
                  </a:cubicBezTo>
                  <a:close/>
                </a:path>
              </a:pathLst>
            </a:custGeom>
            <a:solidFill>
              <a:srgbClr val="C0B3A0">
                <a:alpha val="53725"/>
              </a:srgbClr>
            </a:solidFill>
          </p:spPr>
        </p:sp>
        <p:sp>
          <p:nvSpPr>
            <p:cNvPr name="TextBox 4" id="4"/>
            <p:cNvSpPr txBox="true"/>
            <p:nvPr/>
          </p:nvSpPr>
          <p:spPr>
            <a:xfrm>
              <a:off x="0" y="-38100"/>
              <a:ext cx="1529233" cy="194146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195058" y="2705100"/>
            <a:ext cx="4700558" cy="6400800"/>
          </a:xfrm>
          <a:prstGeom prst="rect">
            <a:avLst/>
          </a:prstGeom>
        </p:spPr>
        <p:txBody>
          <a:bodyPr anchor="t" rtlCol="false" tIns="0" lIns="0" bIns="0" rIns="0">
            <a:spAutoFit/>
          </a:bodyPr>
          <a:lstStyle/>
          <a:p>
            <a:pPr algn="just">
              <a:lnSpc>
                <a:spcPts val="4586"/>
              </a:lnSpc>
            </a:pPr>
            <a:r>
              <a:rPr lang="en-US" sz="3276">
                <a:solidFill>
                  <a:srgbClr val="252930"/>
                </a:solidFill>
                <a:latin typeface="Maven Pro"/>
                <a:ea typeface="Maven Pro"/>
                <a:cs typeface="Maven Pro"/>
                <a:sym typeface="Maven Pro"/>
              </a:rPr>
              <a:t>Models like </a:t>
            </a:r>
            <a:r>
              <a:rPr lang="en-US" sz="3276">
                <a:solidFill>
                  <a:srgbClr val="252930"/>
                </a:solidFill>
                <a:latin typeface="Maven Pro"/>
                <a:ea typeface="Maven Pro"/>
                <a:cs typeface="Maven Pro"/>
                <a:sym typeface="Maven Pro"/>
              </a:rPr>
              <a:t>SVR, Random Forest, and GPR are often labeled “black boxes” because their internal decision-making processes are not easily interpretable and require additional techniques to unpack their predictions like SHAP.</a:t>
            </a:r>
          </a:p>
        </p:txBody>
      </p:sp>
      <p:sp>
        <p:nvSpPr>
          <p:cNvPr name="Freeform 6" id="6"/>
          <p:cNvSpPr/>
          <p:nvPr/>
        </p:nvSpPr>
        <p:spPr>
          <a:xfrm flipH="false" flipV="false" rot="0">
            <a:off x="14704049" y="-123825"/>
            <a:ext cx="3764926" cy="3764926"/>
          </a:xfrm>
          <a:custGeom>
            <a:avLst/>
            <a:gdLst/>
            <a:ahLst/>
            <a:cxnLst/>
            <a:rect r="r" b="b" t="t" l="l"/>
            <a:pathLst>
              <a:path h="3764926" w="3764926">
                <a:moveTo>
                  <a:pt x="0" y="0"/>
                </a:moveTo>
                <a:lnTo>
                  <a:pt x="3764926" y="0"/>
                </a:lnTo>
                <a:lnTo>
                  <a:pt x="3764926" y="3764926"/>
                </a:lnTo>
                <a:lnTo>
                  <a:pt x="0" y="37649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8804090" y="2334473"/>
            <a:ext cx="6316078" cy="1494013"/>
            <a:chOff x="0" y="0"/>
            <a:chExt cx="1663494" cy="393485"/>
          </a:xfrm>
        </p:grpSpPr>
        <p:sp>
          <p:nvSpPr>
            <p:cNvPr name="Freeform 8" id="8"/>
            <p:cNvSpPr/>
            <p:nvPr/>
          </p:nvSpPr>
          <p:spPr>
            <a:xfrm flipH="false" flipV="false" rot="0">
              <a:off x="0" y="0"/>
              <a:ext cx="1663494" cy="393485"/>
            </a:xfrm>
            <a:custGeom>
              <a:avLst/>
              <a:gdLst/>
              <a:ahLst/>
              <a:cxnLst/>
              <a:rect r="r" b="b" t="t" l="l"/>
              <a:pathLst>
                <a:path h="393485" w="1663494">
                  <a:moveTo>
                    <a:pt x="122575" y="0"/>
                  </a:moveTo>
                  <a:lnTo>
                    <a:pt x="1540919" y="0"/>
                  </a:lnTo>
                  <a:cubicBezTo>
                    <a:pt x="1608615" y="0"/>
                    <a:pt x="1663494" y="54879"/>
                    <a:pt x="1663494" y="122575"/>
                  </a:cubicBezTo>
                  <a:lnTo>
                    <a:pt x="1663494" y="270910"/>
                  </a:lnTo>
                  <a:cubicBezTo>
                    <a:pt x="1663494" y="338606"/>
                    <a:pt x="1608615" y="393485"/>
                    <a:pt x="1540919" y="393485"/>
                  </a:cubicBezTo>
                  <a:lnTo>
                    <a:pt x="122575" y="393485"/>
                  </a:lnTo>
                  <a:cubicBezTo>
                    <a:pt x="54879" y="393485"/>
                    <a:pt x="0" y="338606"/>
                    <a:pt x="0" y="270910"/>
                  </a:cubicBezTo>
                  <a:lnTo>
                    <a:pt x="0" y="122575"/>
                  </a:lnTo>
                  <a:cubicBezTo>
                    <a:pt x="0" y="54879"/>
                    <a:pt x="54879" y="0"/>
                    <a:pt x="122575" y="0"/>
                  </a:cubicBezTo>
                  <a:close/>
                </a:path>
              </a:pathLst>
            </a:custGeom>
            <a:solidFill>
              <a:srgbClr val="C0B3A0">
                <a:alpha val="53725"/>
              </a:srgbClr>
            </a:solidFill>
          </p:spPr>
        </p:sp>
        <p:sp>
          <p:nvSpPr>
            <p:cNvPr name="TextBox 9" id="9"/>
            <p:cNvSpPr txBox="true"/>
            <p:nvPr/>
          </p:nvSpPr>
          <p:spPr>
            <a:xfrm>
              <a:off x="0" y="-76200"/>
              <a:ext cx="1663494" cy="469685"/>
            </a:xfrm>
            <a:prstGeom prst="rect">
              <a:avLst/>
            </a:prstGeom>
          </p:spPr>
          <p:txBody>
            <a:bodyPr anchor="ctr" rtlCol="false" tIns="50800" lIns="50800" bIns="50800" rIns="50800"/>
            <a:lstStyle/>
            <a:p>
              <a:pPr algn="ctr">
                <a:lnSpc>
                  <a:spcPts val="5599"/>
                </a:lnSpc>
                <a:spcBef>
                  <a:spcPct val="0"/>
                </a:spcBef>
              </a:pPr>
            </a:p>
          </p:txBody>
        </p:sp>
      </p:grpSp>
      <p:grpSp>
        <p:nvGrpSpPr>
          <p:cNvPr name="Group 10" id="10"/>
          <p:cNvGrpSpPr/>
          <p:nvPr/>
        </p:nvGrpSpPr>
        <p:grpSpPr>
          <a:xfrm rot="0">
            <a:off x="8804090" y="4054659"/>
            <a:ext cx="6316078" cy="5502362"/>
            <a:chOff x="0" y="0"/>
            <a:chExt cx="1663494" cy="1449182"/>
          </a:xfrm>
        </p:grpSpPr>
        <p:sp>
          <p:nvSpPr>
            <p:cNvPr name="Freeform 11" id="11"/>
            <p:cNvSpPr/>
            <p:nvPr/>
          </p:nvSpPr>
          <p:spPr>
            <a:xfrm flipH="false" flipV="false" rot="0">
              <a:off x="0" y="0"/>
              <a:ext cx="1663494" cy="1449182"/>
            </a:xfrm>
            <a:custGeom>
              <a:avLst/>
              <a:gdLst/>
              <a:ahLst/>
              <a:cxnLst/>
              <a:rect r="r" b="b" t="t" l="l"/>
              <a:pathLst>
                <a:path h="1449182" w="1663494">
                  <a:moveTo>
                    <a:pt x="62513" y="0"/>
                  </a:moveTo>
                  <a:lnTo>
                    <a:pt x="1600981" y="0"/>
                  </a:lnTo>
                  <a:cubicBezTo>
                    <a:pt x="1635506" y="0"/>
                    <a:pt x="1663494" y="27988"/>
                    <a:pt x="1663494" y="62513"/>
                  </a:cubicBezTo>
                  <a:lnTo>
                    <a:pt x="1663494" y="1386669"/>
                  </a:lnTo>
                  <a:cubicBezTo>
                    <a:pt x="1663494" y="1421194"/>
                    <a:pt x="1635506" y="1449182"/>
                    <a:pt x="1600981" y="1449182"/>
                  </a:cubicBezTo>
                  <a:lnTo>
                    <a:pt x="62513" y="1449182"/>
                  </a:lnTo>
                  <a:cubicBezTo>
                    <a:pt x="27988" y="1449182"/>
                    <a:pt x="0" y="1421194"/>
                    <a:pt x="0" y="1386669"/>
                  </a:cubicBezTo>
                  <a:lnTo>
                    <a:pt x="0" y="62513"/>
                  </a:lnTo>
                  <a:cubicBezTo>
                    <a:pt x="0" y="27988"/>
                    <a:pt x="27988" y="0"/>
                    <a:pt x="62513" y="0"/>
                  </a:cubicBezTo>
                  <a:close/>
                </a:path>
              </a:pathLst>
            </a:custGeom>
            <a:solidFill>
              <a:srgbClr val="C0B3A0">
                <a:alpha val="53725"/>
              </a:srgbClr>
            </a:solidFill>
          </p:spPr>
        </p:sp>
        <p:sp>
          <p:nvSpPr>
            <p:cNvPr name="TextBox 12" id="12"/>
            <p:cNvSpPr txBox="true"/>
            <p:nvPr/>
          </p:nvSpPr>
          <p:spPr>
            <a:xfrm>
              <a:off x="0" y="-66675"/>
              <a:ext cx="1663494" cy="1515857"/>
            </a:xfrm>
            <a:prstGeom prst="rect">
              <a:avLst/>
            </a:prstGeom>
          </p:spPr>
          <p:txBody>
            <a:bodyPr anchor="ctr" rtlCol="false" tIns="50800" lIns="50800" bIns="50800" rIns="50800"/>
            <a:lstStyle/>
            <a:p>
              <a:pPr algn="ctr">
                <a:lnSpc>
                  <a:spcPts val="4619"/>
                </a:lnSpc>
                <a:spcBef>
                  <a:spcPct val="0"/>
                </a:spcBef>
              </a:pPr>
              <a:r>
                <a:rPr lang="en-US" sz="3299">
                  <a:solidFill>
                    <a:srgbClr val="252930">
                      <a:alpha val="53725"/>
                    </a:srgbClr>
                  </a:solidFill>
                  <a:latin typeface="Open Sans"/>
                  <a:ea typeface="Open Sans"/>
                  <a:cs typeface="Open Sans"/>
                  <a:sym typeface="Open Sans"/>
                </a:rPr>
                <a:t>Integrating SHAP demonstrates a modern approach to interpretability. It strengthens project by providing evidence-backed insights into model behavior</a:t>
              </a:r>
            </a:p>
          </p:txBody>
        </p:sp>
      </p:grpSp>
      <p:grpSp>
        <p:nvGrpSpPr>
          <p:cNvPr name="Group 13" id="13"/>
          <p:cNvGrpSpPr/>
          <p:nvPr/>
        </p:nvGrpSpPr>
        <p:grpSpPr>
          <a:xfrm rot="0">
            <a:off x="2488011" y="335476"/>
            <a:ext cx="12632157" cy="1721924"/>
            <a:chOff x="0" y="0"/>
            <a:chExt cx="3326988" cy="453511"/>
          </a:xfrm>
        </p:grpSpPr>
        <p:sp>
          <p:nvSpPr>
            <p:cNvPr name="Freeform 14" id="14"/>
            <p:cNvSpPr/>
            <p:nvPr/>
          </p:nvSpPr>
          <p:spPr>
            <a:xfrm flipH="false" flipV="false" rot="0">
              <a:off x="0" y="0"/>
              <a:ext cx="3326988" cy="453511"/>
            </a:xfrm>
            <a:custGeom>
              <a:avLst/>
              <a:gdLst/>
              <a:ahLst/>
              <a:cxnLst/>
              <a:rect r="r" b="b" t="t" l="l"/>
              <a:pathLst>
                <a:path h="453511" w="3326988">
                  <a:moveTo>
                    <a:pt x="31257" y="0"/>
                  </a:moveTo>
                  <a:lnTo>
                    <a:pt x="3295731" y="0"/>
                  </a:lnTo>
                  <a:cubicBezTo>
                    <a:pt x="3312994" y="0"/>
                    <a:pt x="3326988" y="13994"/>
                    <a:pt x="3326988" y="31257"/>
                  </a:cubicBezTo>
                  <a:lnTo>
                    <a:pt x="3326988" y="422254"/>
                  </a:lnTo>
                  <a:cubicBezTo>
                    <a:pt x="3326988" y="430544"/>
                    <a:pt x="3323695" y="438494"/>
                    <a:pt x="3317833" y="444356"/>
                  </a:cubicBezTo>
                  <a:cubicBezTo>
                    <a:pt x="3311971" y="450218"/>
                    <a:pt x="3304021" y="453511"/>
                    <a:pt x="3295731" y="453511"/>
                  </a:cubicBezTo>
                  <a:lnTo>
                    <a:pt x="31257" y="453511"/>
                  </a:lnTo>
                  <a:cubicBezTo>
                    <a:pt x="22967" y="453511"/>
                    <a:pt x="15017" y="450218"/>
                    <a:pt x="9155" y="444356"/>
                  </a:cubicBezTo>
                  <a:cubicBezTo>
                    <a:pt x="3293" y="438494"/>
                    <a:pt x="0" y="430544"/>
                    <a:pt x="0" y="422254"/>
                  </a:cubicBezTo>
                  <a:lnTo>
                    <a:pt x="0" y="31257"/>
                  </a:lnTo>
                  <a:cubicBezTo>
                    <a:pt x="0" y="22967"/>
                    <a:pt x="3293" y="15017"/>
                    <a:pt x="9155" y="9155"/>
                  </a:cubicBezTo>
                  <a:cubicBezTo>
                    <a:pt x="15017" y="3293"/>
                    <a:pt x="22967" y="0"/>
                    <a:pt x="31257" y="0"/>
                  </a:cubicBezTo>
                  <a:close/>
                </a:path>
              </a:pathLst>
            </a:custGeom>
            <a:solidFill>
              <a:srgbClr val="C0B3A0">
                <a:alpha val="53725"/>
              </a:srgbClr>
            </a:solidFill>
          </p:spPr>
        </p:sp>
        <p:sp>
          <p:nvSpPr>
            <p:cNvPr name="TextBox 15" id="15"/>
            <p:cNvSpPr txBox="true"/>
            <p:nvPr/>
          </p:nvSpPr>
          <p:spPr>
            <a:xfrm>
              <a:off x="0" y="-76200"/>
              <a:ext cx="3326988" cy="529711"/>
            </a:xfrm>
            <a:prstGeom prst="rect">
              <a:avLst/>
            </a:prstGeom>
          </p:spPr>
          <p:txBody>
            <a:bodyPr anchor="ctr" rtlCol="false" tIns="50800" lIns="50800" bIns="50800" rIns="50800"/>
            <a:lstStyle/>
            <a:p>
              <a:pPr algn="ctr">
                <a:lnSpc>
                  <a:spcPts val="5599"/>
                </a:lnSpc>
                <a:spcBef>
                  <a:spcPct val="0"/>
                </a:spcBef>
              </a:pPr>
            </a:p>
          </p:txBody>
        </p:sp>
      </p:grpSp>
      <p:sp>
        <p:nvSpPr>
          <p:cNvPr name="Freeform 16" id="16"/>
          <p:cNvSpPr/>
          <p:nvPr/>
        </p:nvSpPr>
        <p:spPr>
          <a:xfrm flipH="false" flipV="false" rot="0">
            <a:off x="281467" y="8928841"/>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0" y="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17001190" y="883733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18</a:t>
            </a:r>
          </a:p>
        </p:txBody>
      </p:sp>
      <p:sp>
        <p:nvSpPr>
          <p:cNvPr name="TextBox 20" id="20"/>
          <p:cNvSpPr txBox="true"/>
          <p:nvPr/>
        </p:nvSpPr>
        <p:spPr>
          <a:xfrm rot="0">
            <a:off x="3085860" y="835123"/>
            <a:ext cx="11436459" cy="646431"/>
          </a:xfrm>
          <a:prstGeom prst="rect">
            <a:avLst/>
          </a:prstGeom>
        </p:spPr>
        <p:txBody>
          <a:bodyPr anchor="t" rtlCol="false" tIns="0" lIns="0" bIns="0" rIns="0">
            <a:spAutoFit/>
          </a:bodyPr>
          <a:lstStyle/>
          <a:p>
            <a:pPr algn="ctr">
              <a:lnSpc>
                <a:spcPts val="5319"/>
              </a:lnSpc>
              <a:spcBef>
                <a:spcPct val="0"/>
              </a:spcBef>
            </a:pPr>
            <a:r>
              <a:rPr lang="en-US" b="true" sz="3799">
                <a:solidFill>
                  <a:srgbClr val="252930"/>
                </a:solidFill>
                <a:latin typeface="Open Sans Bold"/>
                <a:ea typeface="Open Sans Bold"/>
                <a:cs typeface="Open Sans Bold"/>
                <a:sym typeface="Open Sans Bold"/>
              </a:rPr>
              <a:t>BLACK BOX MODELS &amp; NEED FOR EXPLANATION</a:t>
            </a:r>
          </a:p>
        </p:txBody>
      </p:sp>
      <p:sp>
        <p:nvSpPr>
          <p:cNvPr name="TextBox 21" id="21"/>
          <p:cNvSpPr txBox="true"/>
          <p:nvPr/>
        </p:nvSpPr>
        <p:spPr>
          <a:xfrm rot="0">
            <a:off x="9233206" y="2705100"/>
            <a:ext cx="5470843" cy="712472"/>
          </a:xfrm>
          <a:prstGeom prst="rect">
            <a:avLst/>
          </a:prstGeom>
        </p:spPr>
        <p:txBody>
          <a:bodyPr anchor="t" rtlCol="false" tIns="0" lIns="0" bIns="0" rIns="0">
            <a:spAutoFit/>
          </a:bodyPr>
          <a:lstStyle/>
          <a:p>
            <a:pPr algn="ctr">
              <a:lnSpc>
                <a:spcPts val="5879"/>
              </a:lnSpc>
              <a:spcBef>
                <a:spcPct val="0"/>
              </a:spcBef>
            </a:pPr>
            <a:r>
              <a:rPr lang="en-US" b="true" sz="4199">
                <a:solidFill>
                  <a:srgbClr val="252930"/>
                </a:solidFill>
                <a:latin typeface="Open Sans Bold"/>
                <a:ea typeface="Open Sans Bold"/>
                <a:cs typeface="Open Sans Bold"/>
                <a:sym typeface="Open Sans Bold"/>
              </a:rPr>
              <a:t>SHAP ANALYSIS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4843749" y="-123825"/>
            <a:ext cx="3625226" cy="3625226"/>
          </a:xfrm>
          <a:custGeom>
            <a:avLst/>
            <a:gdLst/>
            <a:ahLst/>
            <a:cxnLst/>
            <a:rect r="r" b="b" t="t" l="l"/>
            <a:pathLst>
              <a:path h="3625226" w="3625226">
                <a:moveTo>
                  <a:pt x="0" y="0"/>
                </a:moveTo>
                <a:lnTo>
                  <a:pt x="3625226" y="0"/>
                </a:lnTo>
                <a:lnTo>
                  <a:pt x="3625226" y="3625226"/>
                </a:lnTo>
                <a:lnTo>
                  <a:pt x="0" y="36252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9193" y="1216026"/>
            <a:ext cx="6014802" cy="4392963"/>
          </a:xfrm>
          <a:custGeom>
            <a:avLst/>
            <a:gdLst/>
            <a:ahLst/>
            <a:cxnLst/>
            <a:rect r="r" b="b" t="t" l="l"/>
            <a:pathLst>
              <a:path h="4392963" w="6014802">
                <a:moveTo>
                  <a:pt x="0" y="0"/>
                </a:moveTo>
                <a:lnTo>
                  <a:pt x="6014801" y="0"/>
                </a:lnTo>
                <a:lnTo>
                  <a:pt x="6014801" y="4392963"/>
                </a:lnTo>
                <a:lnTo>
                  <a:pt x="0" y="4392963"/>
                </a:lnTo>
                <a:lnTo>
                  <a:pt x="0" y="0"/>
                </a:lnTo>
                <a:close/>
              </a:path>
            </a:pathLst>
          </a:custGeom>
          <a:blipFill>
            <a:blip r:embed="rId4"/>
            <a:stretch>
              <a:fillRect l="-8049" t="-1077" r="-2189" b="0"/>
            </a:stretch>
          </a:blipFill>
        </p:spPr>
      </p:sp>
      <p:grpSp>
        <p:nvGrpSpPr>
          <p:cNvPr name="Group 4" id="4"/>
          <p:cNvGrpSpPr/>
          <p:nvPr/>
        </p:nvGrpSpPr>
        <p:grpSpPr>
          <a:xfrm rot="0">
            <a:off x="9144000" y="6095838"/>
            <a:ext cx="5982432" cy="3805657"/>
            <a:chOff x="0" y="0"/>
            <a:chExt cx="1575620" cy="1002313"/>
          </a:xfrm>
        </p:grpSpPr>
        <p:sp>
          <p:nvSpPr>
            <p:cNvPr name="Freeform 5" id="5"/>
            <p:cNvSpPr/>
            <p:nvPr/>
          </p:nvSpPr>
          <p:spPr>
            <a:xfrm flipH="false" flipV="false" rot="0">
              <a:off x="0" y="0"/>
              <a:ext cx="1575620" cy="1002313"/>
            </a:xfrm>
            <a:custGeom>
              <a:avLst/>
              <a:gdLst/>
              <a:ahLst/>
              <a:cxnLst/>
              <a:rect r="r" b="b" t="t" l="l"/>
              <a:pathLst>
                <a:path h="1002313" w="1575620">
                  <a:moveTo>
                    <a:pt x="66000" y="0"/>
                  </a:moveTo>
                  <a:lnTo>
                    <a:pt x="1509620" y="0"/>
                  </a:lnTo>
                  <a:cubicBezTo>
                    <a:pt x="1527125" y="0"/>
                    <a:pt x="1543912" y="6954"/>
                    <a:pt x="1556289" y="19331"/>
                  </a:cubicBezTo>
                  <a:cubicBezTo>
                    <a:pt x="1568667" y="31708"/>
                    <a:pt x="1575620" y="48495"/>
                    <a:pt x="1575620" y="66000"/>
                  </a:cubicBezTo>
                  <a:lnTo>
                    <a:pt x="1575620" y="936313"/>
                  </a:lnTo>
                  <a:cubicBezTo>
                    <a:pt x="1575620" y="953818"/>
                    <a:pt x="1568667" y="970605"/>
                    <a:pt x="1556289" y="982982"/>
                  </a:cubicBezTo>
                  <a:cubicBezTo>
                    <a:pt x="1543912" y="995359"/>
                    <a:pt x="1527125" y="1002313"/>
                    <a:pt x="1509620" y="1002313"/>
                  </a:cubicBezTo>
                  <a:lnTo>
                    <a:pt x="66000" y="1002313"/>
                  </a:lnTo>
                  <a:cubicBezTo>
                    <a:pt x="48495" y="1002313"/>
                    <a:pt x="31708" y="995359"/>
                    <a:pt x="19331" y="982982"/>
                  </a:cubicBezTo>
                  <a:cubicBezTo>
                    <a:pt x="6954" y="970605"/>
                    <a:pt x="0" y="953818"/>
                    <a:pt x="0" y="936313"/>
                  </a:cubicBezTo>
                  <a:lnTo>
                    <a:pt x="0" y="66000"/>
                  </a:lnTo>
                  <a:cubicBezTo>
                    <a:pt x="0" y="48495"/>
                    <a:pt x="6954" y="31708"/>
                    <a:pt x="19331" y="19331"/>
                  </a:cubicBezTo>
                  <a:cubicBezTo>
                    <a:pt x="31708" y="6954"/>
                    <a:pt x="48495" y="0"/>
                    <a:pt x="66000" y="0"/>
                  </a:cubicBezTo>
                  <a:close/>
                </a:path>
              </a:pathLst>
            </a:custGeom>
            <a:solidFill>
              <a:srgbClr val="C0B3A0">
                <a:alpha val="53725"/>
              </a:srgbClr>
            </a:solidFill>
          </p:spPr>
        </p:sp>
        <p:sp>
          <p:nvSpPr>
            <p:cNvPr name="TextBox 6" id="6"/>
            <p:cNvSpPr txBox="true"/>
            <p:nvPr/>
          </p:nvSpPr>
          <p:spPr>
            <a:xfrm>
              <a:off x="0" y="-47625"/>
              <a:ext cx="1575620" cy="1049938"/>
            </a:xfrm>
            <a:prstGeom prst="rect">
              <a:avLst/>
            </a:prstGeom>
          </p:spPr>
          <p:txBody>
            <a:bodyPr anchor="ctr" rtlCol="false" tIns="50800" lIns="50800" bIns="50800" rIns="50800"/>
            <a:lstStyle/>
            <a:p>
              <a:pPr algn="ctr">
                <a:lnSpc>
                  <a:spcPts val="2800"/>
                </a:lnSpc>
                <a:spcBef>
                  <a:spcPct val="0"/>
                </a:spcBef>
              </a:pPr>
            </a:p>
          </p:txBody>
        </p:sp>
      </p:grpSp>
      <p:grpSp>
        <p:nvGrpSpPr>
          <p:cNvPr name="Group 7" id="7"/>
          <p:cNvGrpSpPr/>
          <p:nvPr/>
        </p:nvGrpSpPr>
        <p:grpSpPr>
          <a:xfrm rot="0">
            <a:off x="9144000" y="1092201"/>
            <a:ext cx="5982432" cy="4661017"/>
            <a:chOff x="0" y="0"/>
            <a:chExt cx="1575620" cy="1227593"/>
          </a:xfrm>
        </p:grpSpPr>
        <p:sp>
          <p:nvSpPr>
            <p:cNvPr name="Freeform 8" id="8"/>
            <p:cNvSpPr/>
            <p:nvPr/>
          </p:nvSpPr>
          <p:spPr>
            <a:xfrm flipH="false" flipV="false" rot="0">
              <a:off x="0" y="0"/>
              <a:ext cx="1575620" cy="1227593"/>
            </a:xfrm>
            <a:custGeom>
              <a:avLst/>
              <a:gdLst/>
              <a:ahLst/>
              <a:cxnLst/>
              <a:rect r="r" b="b" t="t" l="l"/>
              <a:pathLst>
                <a:path h="1227593" w="1575620">
                  <a:moveTo>
                    <a:pt x="66000" y="0"/>
                  </a:moveTo>
                  <a:lnTo>
                    <a:pt x="1509620" y="0"/>
                  </a:lnTo>
                  <a:cubicBezTo>
                    <a:pt x="1527125" y="0"/>
                    <a:pt x="1543912" y="6954"/>
                    <a:pt x="1556289" y="19331"/>
                  </a:cubicBezTo>
                  <a:cubicBezTo>
                    <a:pt x="1568667" y="31708"/>
                    <a:pt x="1575620" y="48495"/>
                    <a:pt x="1575620" y="66000"/>
                  </a:cubicBezTo>
                  <a:lnTo>
                    <a:pt x="1575620" y="1161593"/>
                  </a:lnTo>
                  <a:cubicBezTo>
                    <a:pt x="1575620" y="1179098"/>
                    <a:pt x="1568667" y="1195885"/>
                    <a:pt x="1556289" y="1208262"/>
                  </a:cubicBezTo>
                  <a:cubicBezTo>
                    <a:pt x="1543912" y="1220639"/>
                    <a:pt x="1527125" y="1227593"/>
                    <a:pt x="1509620" y="1227593"/>
                  </a:cubicBezTo>
                  <a:lnTo>
                    <a:pt x="66000" y="1227593"/>
                  </a:lnTo>
                  <a:cubicBezTo>
                    <a:pt x="48495" y="1227593"/>
                    <a:pt x="31708" y="1220639"/>
                    <a:pt x="19331" y="1208262"/>
                  </a:cubicBezTo>
                  <a:cubicBezTo>
                    <a:pt x="6954" y="1195885"/>
                    <a:pt x="0" y="1179098"/>
                    <a:pt x="0" y="1161593"/>
                  </a:cubicBezTo>
                  <a:lnTo>
                    <a:pt x="0" y="66000"/>
                  </a:lnTo>
                  <a:cubicBezTo>
                    <a:pt x="0" y="48495"/>
                    <a:pt x="6954" y="31708"/>
                    <a:pt x="19331" y="19331"/>
                  </a:cubicBezTo>
                  <a:cubicBezTo>
                    <a:pt x="31708" y="6954"/>
                    <a:pt x="48495" y="0"/>
                    <a:pt x="66000" y="0"/>
                  </a:cubicBezTo>
                  <a:close/>
                </a:path>
              </a:pathLst>
            </a:custGeom>
            <a:solidFill>
              <a:srgbClr val="C0B3A0">
                <a:alpha val="53725"/>
              </a:srgbClr>
            </a:solidFill>
          </p:spPr>
        </p:sp>
        <p:sp>
          <p:nvSpPr>
            <p:cNvPr name="TextBox 9" id="9"/>
            <p:cNvSpPr txBox="true"/>
            <p:nvPr/>
          </p:nvSpPr>
          <p:spPr>
            <a:xfrm>
              <a:off x="0" y="-47625"/>
              <a:ext cx="1575620" cy="1275218"/>
            </a:xfrm>
            <a:prstGeom prst="rect">
              <a:avLst/>
            </a:prstGeom>
          </p:spPr>
          <p:txBody>
            <a:bodyPr anchor="ctr" rtlCol="false" tIns="50800" lIns="50800" bIns="50800" rIns="50800"/>
            <a:lstStyle/>
            <a:p>
              <a:pPr algn="ctr">
                <a:lnSpc>
                  <a:spcPts val="2800"/>
                </a:lnSpc>
                <a:spcBef>
                  <a:spcPct val="0"/>
                </a:spcBef>
              </a:pPr>
            </a:p>
          </p:txBody>
        </p:sp>
      </p:grpSp>
      <p:sp>
        <p:nvSpPr>
          <p:cNvPr name="Freeform 10" id="10"/>
          <p:cNvSpPr/>
          <p:nvPr/>
        </p:nvSpPr>
        <p:spPr>
          <a:xfrm flipH="false" flipV="false" rot="0">
            <a:off x="1579193" y="5897448"/>
            <a:ext cx="6014802" cy="4571772"/>
          </a:xfrm>
          <a:custGeom>
            <a:avLst/>
            <a:gdLst/>
            <a:ahLst/>
            <a:cxnLst/>
            <a:rect r="r" b="b" t="t" l="l"/>
            <a:pathLst>
              <a:path h="4571772" w="6014802">
                <a:moveTo>
                  <a:pt x="0" y="0"/>
                </a:moveTo>
                <a:lnTo>
                  <a:pt x="6014801" y="0"/>
                </a:lnTo>
                <a:lnTo>
                  <a:pt x="6014801" y="4571772"/>
                </a:lnTo>
                <a:lnTo>
                  <a:pt x="0" y="4571772"/>
                </a:lnTo>
                <a:lnTo>
                  <a:pt x="0" y="0"/>
                </a:lnTo>
                <a:close/>
              </a:path>
            </a:pathLst>
          </a:custGeom>
          <a:blipFill>
            <a:blip r:embed="rId5"/>
            <a:stretch>
              <a:fillRect l="0" t="-2641" r="0" b="-18815"/>
            </a:stretch>
          </a:blipFill>
        </p:spPr>
      </p:sp>
      <p:sp>
        <p:nvSpPr>
          <p:cNvPr name="Freeform 11" id="11"/>
          <p:cNvSpPr/>
          <p:nvPr/>
        </p:nvSpPr>
        <p:spPr>
          <a:xfrm flipH="false" flipV="false" rot="0">
            <a:off x="1579193" y="1071797"/>
            <a:ext cx="6014802" cy="4681421"/>
          </a:xfrm>
          <a:custGeom>
            <a:avLst/>
            <a:gdLst/>
            <a:ahLst/>
            <a:cxnLst/>
            <a:rect r="r" b="b" t="t" l="l"/>
            <a:pathLst>
              <a:path h="4681421" w="6014802">
                <a:moveTo>
                  <a:pt x="0" y="0"/>
                </a:moveTo>
                <a:lnTo>
                  <a:pt x="6014801" y="0"/>
                </a:lnTo>
                <a:lnTo>
                  <a:pt x="6014801" y="4681421"/>
                </a:lnTo>
                <a:lnTo>
                  <a:pt x="0" y="4681421"/>
                </a:lnTo>
                <a:lnTo>
                  <a:pt x="0" y="0"/>
                </a:lnTo>
                <a:close/>
              </a:path>
            </a:pathLst>
          </a:custGeom>
          <a:blipFill>
            <a:blip r:embed="rId6"/>
            <a:stretch>
              <a:fillRect l="0" t="0" r="0" b="-22152"/>
            </a:stretch>
          </a:blipFill>
        </p:spPr>
      </p:sp>
      <p:sp>
        <p:nvSpPr>
          <p:cNvPr name="Freeform 12" id="12"/>
          <p:cNvSpPr/>
          <p:nvPr/>
        </p:nvSpPr>
        <p:spPr>
          <a:xfrm flipH="false" flipV="false" rot="0">
            <a:off x="1579193" y="1092201"/>
            <a:ext cx="6014802" cy="4661017"/>
          </a:xfrm>
          <a:custGeom>
            <a:avLst/>
            <a:gdLst/>
            <a:ahLst/>
            <a:cxnLst/>
            <a:rect r="r" b="b" t="t" l="l"/>
            <a:pathLst>
              <a:path h="4661017" w="6014802">
                <a:moveTo>
                  <a:pt x="0" y="0"/>
                </a:moveTo>
                <a:lnTo>
                  <a:pt x="6014801" y="0"/>
                </a:lnTo>
                <a:lnTo>
                  <a:pt x="6014801" y="4661017"/>
                </a:lnTo>
                <a:lnTo>
                  <a:pt x="0" y="4661017"/>
                </a:lnTo>
                <a:lnTo>
                  <a:pt x="0" y="0"/>
                </a:lnTo>
                <a:close/>
              </a:path>
            </a:pathLst>
          </a:custGeom>
          <a:blipFill>
            <a:blip r:embed="rId7"/>
            <a:stretch>
              <a:fillRect l="0" t="-2585" r="0" b="-2585"/>
            </a:stretch>
          </a:blipFill>
        </p:spPr>
      </p:sp>
      <p:sp>
        <p:nvSpPr>
          <p:cNvPr name="TextBox 13" id="13"/>
          <p:cNvSpPr txBox="true"/>
          <p:nvPr/>
        </p:nvSpPr>
        <p:spPr>
          <a:xfrm rot="0">
            <a:off x="4180740" y="171450"/>
            <a:ext cx="1044190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SHAP ANALYSIS-1</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19</a:t>
            </a:r>
          </a:p>
        </p:txBody>
      </p:sp>
      <p:sp>
        <p:nvSpPr>
          <p:cNvPr name="TextBox 15" id="15"/>
          <p:cNvSpPr txBox="true"/>
          <p:nvPr/>
        </p:nvSpPr>
        <p:spPr>
          <a:xfrm rot="0">
            <a:off x="9678756" y="1187451"/>
            <a:ext cx="4912921" cy="4523589"/>
          </a:xfrm>
          <a:prstGeom prst="rect">
            <a:avLst/>
          </a:prstGeom>
        </p:spPr>
        <p:txBody>
          <a:bodyPr anchor="t" rtlCol="false" tIns="0" lIns="0" bIns="0" rIns="0">
            <a:spAutoFit/>
          </a:bodyPr>
          <a:lstStyle/>
          <a:p>
            <a:pPr algn="ctr">
              <a:lnSpc>
                <a:spcPts val="2143"/>
              </a:lnSpc>
              <a:spcBef>
                <a:spcPct val="0"/>
              </a:spcBef>
            </a:pPr>
            <a:r>
              <a:rPr lang="en-US" b="true" sz="1530">
                <a:solidFill>
                  <a:srgbClr val="252930"/>
                </a:solidFill>
                <a:latin typeface="Open Sans Bold"/>
                <a:ea typeface="Open Sans Bold"/>
                <a:cs typeface="Open Sans Bold"/>
                <a:sym typeface="Open Sans Bold"/>
              </a:rPr>
              <a:t>This is A BEE-SWARM plot made using SHAP for the SVR model sh</a:t>
            </a:r>
            <a:r>
              <a:rPr lang="en-US" b="true" sz="1530">
                <a:solidFill>
                  <a:srgbClr val="252930"/>
                </a:solidFill>
                <a:latin typeface="Open Sans Bold"/>
                <a:ea typeface="Open Sans Bold"/>
                <a:cs typeface="Open Sans Bold"/>
                <a:sym typeface="Open Sans Bold"/>
              </a:rPr>
              <a:t>owing the distribution and direction of each feature’s contributions across all samples. </a:t>
            </a:r>
          </a:p>
          <a:p>
            <a:pPr algn="ctr" marL="330531" indent="-165266" lvl="1">
              <a:lnSpc>
                <a:spcPts val="2143"/>
              </a:lnSpc>
              <a:spcBef>
                <a:spcPct val="0"/>
              </a:spcBef>
              <a:buFont typeface="Arial"/>
              <a:buChar char="•"/>
            </a:pPr>
            <a:r>
              <a:rPr lang="en-US" b="true" sz="1530">
                <a:solidFill>
                  <a:srgbClr val="252930"/>
                </a:solidFill>
                <a:latin typeface="Open Sans Bold"/>
                <a:ea typeface="Open Sans Bold"/>
                <a:cs typeface="Open Sans Bold"/>
                <a:sym typeface="Open Sans Bold"/>
              </a:rPr>
              <a:t>X‑axis: </a:t>
            </a:r>
            <a:r>
              <a:rPr lang="en-US" sz="1530">
                <a:solidFill>
                  <a:srgbClr val="252930"/>
                </a:solidFill>
                <a:latin typeface="Open Sans"/>
                <a:ea typeface="Open Sans"/>
                <a:cs typeface="Open Sans"/>
                <a:sym typeface="Open Sans"/>
              </a:rPr>
              <a:t>SHAP value (impact); negative values decrease prediction, positive increase.</a:t>
            </a:r>
          </a:p>
          <a:p>
            <a:pPr algn="ctr" marL="330531" indent="-165266" lvl="1">
              <a:lnSpc>
                <a:spcPts val="2143"/>
              </a:lnSpc>
              <a:spcBef>
                <a:spcPct val="0"/>
              </a:spcBef>
              <a:buFont typeface="Arial"/>
              <a:buChar char="•"/>
            </a:pPr>
            <a:r>
              <a:rPr lang="en-US" b="true" sz="1530">
                <a:solidFill>
                  <a:srgbClr val="252930"/>
                </a:solidFill>
                <a:latin typeface="Open Sans Bold"/>
                <a:ea typeface="Open Sans Bold"/>
                <a:cs typeface="Open Sans Bold"/>
                <a:sym typeface="Open Sans Bold"/>
              </a:rPr>
              <a:t>Each dot = </a:t>
            </a:r>
            <a:r>
              <a:rPr lang="en-US" sz="1530">
                <a:solidFill>
                  <a:srgbClr val="252930"/>
                </a:solidFill>
                <a:latin typeface="Open Sans"/>
                <a:ea typeface="Open Sans"/>
                <a:cs typeface="Open Sans"/>
                <a:sym typeface="Open Sans"/>
              </a:rPr>
              <a:t>one sample’s SHAP value for that feature.</a:t>
            </a:r>
          </a:p>
          <a:p>
            <a:pPr algn="ctr" marL="330531" indent="-165266" lvl="1">
              <a:lnSpc>
                <a:spcPts val="2143"/>
              </a:lnSpc>
              <a:spcBef>
                <a:spcPct val="0"/>
              </a:spcBef>
              <a:buFont typeface="Arial"/>
              <a:buChar char="•"/>
            </a:pPr>
            <a:r>
              <a:rPr lang="en-US" sz="1530">
                <a:solidFill>
                  <a:srgbClr val="252930"/>
                </a:solidFill>
                <a:latin typeface="Open Sans"/>
                <a:ea typeface="Open Sans"/>
                <a:cs typeface="Open Sans"/>
                <a:sym typeface="Open Sans"/>
              </a:rPr>
              <a:t>Color gradient:</a:t>
            </a:r>
          </a:p>
          <a:p>
            <a:pPr algn="ctr" marL="661062" indent="-220354" lvl="2">
              <a:lnSpc>
                <a:spcPts val="2143"/>
              </a:lnSpc>
              <a:spcBef>
                <a:spcPct val="0"/>
              </a:spcBef>
              <a:buFont typeface="Arial"/>
              <a:buChar char="⚬"/>
            </a:pPr>
            <a:r>
              <a:rPr lang="en-US" sz="1530">
                <a:solidFill>
                  <a:srgbClr val="252930"/>
                </a:solidFill>
                <a:latin typeface="Open Sans"/>
                <a:ea typeface="Open Sans"/>
                <a:cs typeface="Open Sans"/>
                <a:sym typeface="Open Sans"/>
              </a:rPr>
              <a:t>Blue = low feature value</a:t>
            </a:r>
          </a:p>
          <a:p>
            <a:pPr algn="ctr" marL="661062" indent="-220354" lvl="2">
              <a:lnSpc>
                <a:spcPts val="2143"/>
              </a:lnSpc>
              <a:spcBef>
                <a:spcPct val="0"/>
              </a:spcBef>
              <a:buFont typeface="Arial"/>
              <a:buChar char="⚬"/>
            </a:pPr>
            <a:r>
              <a:rPr lang="en-US" sz="1530">
                <a:solidFill>
                  <a:srgbClr val="252930"/>
                </a:solidFill>
                <a:latin typeface="Open Sans"/>
                <a:ea typeface="Open Sans"/>
                <a:cs typeface="Open Sans"/>
                <a:sym typeface="Open Sans"/>
              </a:rPr>
              <a:t>Red = high feature value</a:t>
            </a:r>
          </a:p>
          <a:p>
            <a:pPr algn="ctr" marL="330531" indent="-165266" lvl="1">
              <a:lnSpc>
                <a:spcPts val="2143"/>
              </a:lnSpc>
              <a:spcBef>
                <a:spcPct val="0"/>
              </a:spcBef>
              <a:buFont typeface="Arial"/>
              <a:buChar char="•"/>
            </a:pPr>
            <a:r>
              <a:rPr lang="en-US" b="true" sz="1530">
                <a:solidFill>
                  <a:srgbClr val="252930"/>
                </a:solidFill>
                <a:latin typeface="Open Sans Bold"/>
                <a:ea typeface="Open Sans Bold"/>
                <a:cs typeface="Open Sans Bold"/>
                <a:sym typeface="Open Sans Bold"/>
              </a:rPr>
              <a:t>Reveals:</a:t>
            </a:r>
          </a:p>
          <a:p>
            <a:pPr algn="ctr" marL="661062" indent="-220354" lvl="2">
              <a:lnSpc>
                <a:spcPts val="2143"/>
              </a:lnSpc>
              <a:spcBef>
                <a:spcPct val="0"/>
              </a:spcBef>
              <a:buFont typeface="Arial"/>
              <a:buChar char="⚬"/>
            </a:pPr>
            <a:r>
              <a:rPr lang="en-US" b="true" sz="1530">
                <a:solidFill>
                  <a:srgbClr val="252930"/>
                </a:solidFill>
                <a:latin typeface="Open Sans Bold"/>
                <a:ea typeface="Open Sans Bold"/>
                <a:cs typeface="Open Sans Bold"/>
                <a:sym typeface="Open Sans Bold"/>
              </a:rPr>
              <a:t>High PctBachDeg25_Over (red dots) cluster at large negative SHAP values (reducing risk).</a:t>
            </a:r>
          </a:p>
          <a:p>
            <a:pPr algn="ctr" marL="661062" indent="-220354" lvl="2">
              <a:lnSpc>
                <a:spcPts val="2143"/>
              </a:lnSpc>
              <a:spcBef>
                <a:spcPct val="0"/>
              </a:spcBef>
              <a:buFont typeface="Arial"/>
              <a:buChar char="⚬"/>
            </a:pPr>
            <a:r>
              <a:rPr lang="en-US" b="true" sz="1530">
                <a:solidFill>
                  <a:srgbClr val="252930"/>
                </a:solidFill>
                <a:latin typeface="Open Sans Bold"/>
                <a:ea typeface="Open Sans Bold"/>
                <a:cs typeface="Open Sans Bold"/>
                <a:sym typeface="Open Sans Bold"/>
              </a:rPr>
              <a:t>High incidenceRate (red) cluster at large positive SHAP values (increasing risk)</a:t>
            </a:r>
          </a:p>
          <a:p>
            <a:pPr algn="ctr">
              <a:lnSpc>
                <a:spcPts val="2143"/>
              </a:lnSpc>
              <a:spcBef>
                <a:spcPct val="0"/>
              </a:spcBef>
            </a:pPr>
          </a:p>
        </p:txBody>
      </p:sp>
      <p:sp>
        <p:nvSpPr>
          <p:cNvPr name="TextBox 16" id="16"/>
          <p:cNvSpPr txBox="true"/>
          <p:nvPr/>
        </p:nvSpPr>
        <p:spPr>
          <a:xfrm rot="0">
            <a:off x="9552719" y="6267141"/>
            <a:ext cx="5069928" cy="3424950"/>
          </a:xfrm>
          <a:prstGeom prst="rect">
            <a:avLst/>
          </a:prstGeom>
        </p:spPr>
        <p:txBody>
          <a:bodyPr anchor="t" rtlCol="false" tIns="0" lIns="0" bIns="0" rIns="0">
            <a:spAutoFit/>
          </a:bodyPr>
          <a:lstStyle/>
          <a:p>
            <a:pPr algn="ctr">
              <a:lnSpc>
                <a:spcPts val="2323"/>
              </a:lnSpc>
              <a:spcBef>
                <a:spcPct val="0"/>
              </a:spcBef>
            </a:pPr>
            <a:r>
              <a:rPr lang="en-US" b="true" sz="1659">
                <a:solidFill>
                  <a:srgbClr val="252930"/>
                </a:solidFill>
                <a:latin typeface="Open Sans Bold"/>
                <a:ea typeface="Open Sans Bold"/>
                <a:cs typeface="Open Sans Bold"/>
                <a:sym typeface="Open Sans Bold"/>
              </a:rPr>
              <a:t>SHAP summary pl</a:t>
            </a:r>
            <a:r>
              <a:rPr lang="en-US" b="true" sz="1659">
                <a:solidFill>
                  <a:srgbClr val="252930"/>
                </a:solidFill>
                <a:latin typeface="Open Sans Bold"/>
                <a:ea typeface="Open Sans Bold"/>
                <a:cs typeface="Open Sans Bold"/>
                <a:sym typeface="Open Sans Bold"/>
              </a:rPr>
              <a:t>ots Ranks features by their average absolute impact on model predictions (global importance).</a:t>
            </a:r>
          </a:p>
          <a:p>
            <a:pPr algn="ctr" marL="358277" indent="-179138" lvl="1">
              <a:lnSpc>
                <a:spcPts val="2323"/>
              </a:lnSpc>
              <a:spcBef>
                <a:spcPct val="0"/>
              </a:spcBef>
              <a:buFont typeface="Arial"/>
              <a:buChar char="•"/>
            </a:pPr>
            <a:r>
              <a:rPr lang="en-US" sz="1659">
                <a:solidFill>
                  <a:srgbClr val="252930"/>
                </a:solidFill>
                <a:latin typeface="Open Sans"/>
                <a:ea typeface="Open Sans"/>
                <a:cs typeface="Open Sans"/>
                <a:sym typeface="Open Sans"/>
              </a:rPr>
              <a:t>Bars sorted descending by mean(|SHAP value|).</a:t>
            </a:r>
          </a:p>
          <a:p>
            <a:pPr algn="ctr" marL="358277" indent="-179138" lvl="1">
              <a:lnSpc>
                <a:spcPts val="2323"/>
              </a:lnSpc>
              <a:spcBef>
                <a:spcPct val="0"/>
              </a:spcBef>
              <a:buFont typeface="Arial"/>
              <a:buChar char="•"/>
            </a:pPr>
            <a:r>
              <a:rPr lang="en-US" b="true" sz="1659">
                <a:solidFill>
                  <a:srgbClr val="252930"/>
                </a:solidFill>
                <a:latin typeface="Open Sans Bold"/>
                <a:ea typeface="Open Sans Bold"/>
                <a:cs typeface="Open Sans Bold"/>
                <a:sym typeface="Open Sans Bold"/>
              </a:rPr>
              <a:t>Top features according to the summary plots are </a:t>
            </a:r>
          </a:p>
          <a:p>
            <a:pPr algn="ctr" marL="716554" indent="-238851" lvl="2">
              <a:lnSpc>
                <a:spcPts val="2323"/>
              </a:lnSpc>
              <a:spcBef>
                <a:spcPct val="0"/>
              </a:spcBef>
              <a:buAutoNum type="alphaLcPeriod" startAt="1"/>
            </a:pPr>
            <a:r>
              <a:rPr lang="en-US" sz="1659">
                <a:solidFill>
                  <a:srgbClr val="252930"/>
                </a:solidFill>
                <a:latin typeface="Open Sans"/>
                <a:ea typeface="Open Sans"/>
                <a:cs typeface="Open Sans"/>
                <a:sym typeface="Open Sans"/>
              </a:rPr>
              <a:t>incidenceRate(most important)</a:t>
            </a:r>
          </a:p>
          <a:p>
            <a:pPr algn="ctr" marL="716554" indent="-238851" lvl="2">
              <a:lnSpc>
                <a:spcPts val="2323"/>
              </a:lnSpc>
              <a:spcBef>
                <a:spcPct val="0"/>
              </a:spcBef>
              <a:buAutoNum type="alphaLcPeriod" startAt="1"/>
            </a:pPr>
            <a:r>
              <a:rPr lang="en-US" sz="1659">
                <a:solidFill>
                  <a:srgbClr val="252930"/>
                </a:solidFill>
                <a:latin typeface="Open Sans"/>
                <a:ea typeface="Open Sans"/>
                <a:cs typeface="Open Sans"/>
                <a:sym typeface="Open Sans"/>
              </a:rPr>
              <a:t>PctBachDeg25_Over </a:t>
            </a:r>
          </a:p>
          <a:p>
            <a:pPr algn="ctr" marL="716554" indent="-238851" lvl="2">
              <a:lnSpc>
                <a:spcPts val="2323"/>
              </a:lnSpc>
              <a:spcBef>
                <a:spcPct val="0"/>
              </a:spcBef>
              <a:buAutoNum type="alphaLcPeriod" startAt="1"/>
            </a:pPr>
            <a:r>
              <a:rPr lang="en-US" sz="1659">
                <a:solidFill>
                  <a:srgbClr val="252930"/>
                </a:solidFill>
                <a:latin typeface="Open Sans"/>
                <a:ea typeface="Open Sans"/>
                <a:cs typeface="Open Sans"/>
                <a:sym typeface="Open Sans"/>
              </a:rPr>
              <a:t>PctPrivateCoverage and PctEmployed16_Over</a:t>
            </a:r>
          </a:p>
          <a:p>
            <a:pPr algn="ctr">
              <a:lnSpc>
                <a:spcPts val="232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933159" y="2877233"/>
            <a:ext cx="13967983" cy="6028626"/>
            <a:chOff x="0" y="0"/>
            <a:chExt cx="3678810" cy="1587786"/>
          </a:xfrm>
        </p:grpSpPr>
        <p:sp>
          <p:nvSpPr>
            <p:cNvPr name="Freeform 3" id="3"/>
            <p:cNvSpPr/>
            <p:nvPr/>
          </p:nvSpPr>
          <p:spPr>
            <a:xfrm flipH="false" flipV="false" rot="0">
              <a:off x="0" y="0"/>
              <a:ext cx="3678810" cy="1587786"/>
            </a:xfrm>
            <a:custGeom>
              <a:avLst/>
              <a:gdLst/>
              <a:ahLst/>
              <a:cxnLst/>
              <a:rect r="r" b="b" t="t" l="l"/>
              <a:pathLst>
                <a:path h="1587786" w="3678810">
                  <a:moveTo>
                    <a:pt x="28267" y="0"/>
                  </a:moveTo>
                  <a:lnTo>
                    <a:pt x="3650543" y="0"/>
                  </a:lnTo>
                  <a:cubicBezTo>
                    <a:pt x="3666155" y="0"/>
                    <a:pt x="3678810" y="12656"/>
                    <a:pt x="3678810" y="28267"/>
                  </a:cubicBezTo>
                  <a:lnTo>
                    <a:pt x="3678810" y="1559519"/>
                  </a:lnTo>
                  <a:cubicBezTo>
                    <a:pt x="3678810" y="1575130"/>
                    <a:pt x="3666155" y="1587786"/>
                    <a:pt x="3650543" y="1587786"/>
                  </a:cubicBezTo>
                  <a:lnTo>
                    <a:pt x="28267" y="1587786"/>
                  </a:lnTo>
                  <a:cubicBezTo>
                    <a:pt x="20770" y="1587786"/>
                    <a:pt x="13580" y="1584808"/>
                    <a:pt x="8279" y="1579507"/>
                  </a:cubicBezTo>
                  <a:cubicBezTo>
                    <a:pt x="2978" y="1574206"/>
                    <a:pt x="0" y="1567016"/>
                    <a:pt x="0" y="1559519"/>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62588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907324" y="4393476"/>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6" id="6"/>
          <p:cNvSpPr txBox="true"/>
          <p:nvPr/>
        </p:nvSpPr>
        <p:spPr>
          <a:xfrm rot="0">
            <a:off x="2907324" y="5528370"/>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Objective</a:t>
            </a:r>
          </a:p>
        </p:txBody>
      </p:sp>
      <p:sp>
        <p:nvSpPr>
          <p:cNvPr name="TextBox 7" id="7"/>
          <p:cNvSpPr txBox="true"/>
          <p:nvPr/>
        </p:nvSpPr>
        <p:spPr>
          <a:xfrm rot="0">
            <a:off x="2907324" y="6574137"/>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Data Overview</a:t>
            </a:r>
          </a:p>
        </p:txBody>
      </p:sp>
      <p:sp>
        <p:nvSpPr>
          <p:cNvPr name="TextBox 8" id="8"/>
          <p:cNvSpPr txBox="true"/>
          <p:nvPr/>
        </p:nvSpPr>
        <p:spPr>
          <a:xfrm rot="0">
            <a:off x="9882025" y="3200205"/>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EDA</a:t>
            </a:r>
          </a:p>
        </p:txBody>
      </p:sp>
      <p:sp>
        <p:nvSpPr>
          <p:cNvPr name="TextBox 9" id="9"/>
          <p:cNvSpPr txBox="true"/>
          <p:nvPr/>
        </p:nvSpPr>
        <p:spPr>
          <a:xfrm rot="0">
            <a:off x="2907324" y="3200205"/>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Abstract</a:t>
            </a:r>
          </a:p>
        </p:txBody>
      </p:sp>
      <p:sp>
        <p:nvSpPr>
          <p:cNvPr name="TextBox 10" id="10"/>
          <p:cNvSpPr txBox="true"/>
          <p:nvPr/>
        </p:nvSpPr>
        <p:spPr>
          <a:xfrm rot="0">
            <a:off x="9882025" y="5528370"/>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SHAP Analysis</a:t>
            </a:r>
          </a:p>
        </p:txBody>
      </p:sp>
      <p:sp>
        <p:nvSpPr>
          <p:cNvPr name="TextBox 11" id="11"/>
          <p:cNvSpPr txBox="true"/>
          <p:nvPr/>
        </p:nvSpPr>
        <p:spPr>
          <a:xfrm rot="0">
            <a:off x="9882025" y="6663265"/>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Result</a:t>
            </a:r>
          </a:p>
        </p:txBody>
      </p:sp>
      <p:sp>
        <p:nvSpPr>
          <p:cNvPr name="TextBox 12" id="12"/>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3" id="1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9882025" y="4393476"/>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Methodology</a:t>
            </a:r>
          </a:p>
        </p:txBody>
      </p:sp>
      <p:sp>
        <p:nvSpPr>
          <p:cNvPr name="TextBox 17" id="17"/>
          <p:cNvSpPr txBox="true"/>
          <p:nvPr/>
        </p:nvSpPr>
        <p:spPr>
          <a:xfrm rot="0">
            <a:off x="2907324" y="7619903"/>
            <a:ext cx="5475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Data PreProcessing</a:t>
            </a:r>
          </a:p>
        </p:txBody>
      </p:sp>
      <p:sp>
        <p:nvSpPr>
          <p:cNvPr name="TextBox 18" id="18"/>
          <p:cNvSpPr txBox="true"/>
          <p:nvPr/>
        </p:nvSpPr>
        <p:spPr>
          <a:xfrm rot="0">
            <a:off x="9882025" y="7619903"/>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name="TextBox 19" id="1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4843749" y="-123825"/>
            <a:ext cx="3625226" cy="3625226"/>
          </a:xfrm>
          <a:custGeom>
            <a:avLst/>
            <a:gdLst/>
            <a:ahLst/>
            <a:cxnLst/>
            <a:rect r="r" b="b" t="t" l="l"/>
            <a:pathLst>
              <a:path h="3625226" w="3625226">
                <a:moveTo>
                  <a:pt x="0" y="0"/>
                </a:moveTo>
                <a:lnTo>
                  <a:pt x="3625226" y="0"/>
                </a:lnTo>
                <a:lnTo>
                  <a:pt x="3625226" y="3625226"/>
                </a:lnTo>
                <a:lnTo>
                  <a:pt x="0" y="36252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9193" y="1304919"/>
            <a:ext cx="6014802" cy="4392963"/>
          </a:xfrm>
          <a:custGeom>
            <a:avLst/>
            <a:gdLst/>
            <a:ahLst/>
            <a:cxnLst/>
            <a:rect r="r" b="b" t="t" l="l"/>
            <a:pathLst>
              <a:path h="4392963" w="6014802">
                <a:moveTo>
                  <a:pt x="0" y="0"/>
                </a:moveTo>
                <a:lnTo>
                  <a:pt x="6014801" y="0"/>
                </a:lnTo>
                <a:lnTo>
                  <a:pt x="6014801" y="4392963"/>
                </a:lnTo>
                <a:lnTo>
                  <a:pt x="0" y="4392963"/>
                </a:lnTo>
                <a:lnTo>
                  <a:pt x="0" y="0"/>
                </a:lnTo>
                <a:close/>
              </a:path>
            </a:pathLst>
          </a:custGeom>
          <a:blipFill>
            <a:blip r:embed="rId4"/>
            <a:stretch>
              <a:fillRect l="-8049" t="-1077" r="-2189" b="0"/>
            </a:stretch>
          </a:blipFill>
        </p:spPr>
      </p:sp>
      <p:grpSp>
        <p:nvGrpSpPr>
          <p:cNvPr name="Group 4" id="4"/>
          <p:cNvGrpSpPr/>
          <p:nvPr/>
        </p:nvGrpSpPr>
        <p:grpSpPr>
          <a:xfrm rot="0">
            <a:off x="9144000" y="6111465"/>
            <a:ext cx="5982432" cy="3805657"/>
            <a:chOff x="0" y="0"/>
            <a:chExt cx="1575620" cy="1002313"/>
          </a:xfrm>
        </p:grpSpPr>
        <p:sp>
          <p:nvSpPr>
            <p:cNvPr name="Freeform 5" id="5"/>
            <p:cNvSpPr/>
            <p:nvPr/>
          </p:nvSpPr>
          <p:spPr>
            <a:xfrm flipH="false" flipV="false" rot="0">
              <a:off x="0" y="0"/>
              <a:ext cx="1575620" cy="1002313"/>
            </a:xfrm>
            <a:custGeom>
              <a:avLst/>
              <a:gdLst/>
              <a:ahLst/>
              <a:cxnLst/>
              <a:rect r="r" b="b" t="t" l="l"/>
              <a:pathLst>
                <a:path h="1002313" w="1575620">
                  <a:moveTo>
                    <a:pt x="66000" y="0"/>
                  </a:moveTo>
                  <a:lnTo>
                    <a:pt x="1509620" y="0"/>
                  </a:lnTo>
                  <a:cubicBezTo>
                    <a:pt x="1527125" y="0"/>
                    <a:pt x="1543912" y="6954"/>
                    <a:pt x="1556289" y="19331"/>
                  </a:cubicBezTo>
                  <a:cubicBezTo>
                    <a:pt x="1568667" y="31708"/>
                    <a:pt x="1575620" y="48495"/>
                    <a:pt x="1575620" y="66000"/>
                  </a:cubicBezTo>
                  <a:lnTo>
                    <a:pt x="1575620" y="936313"/>
                  </a:lnTo>
                  <a:cubicBezTo>
                    <a:pt x="1575620" y="953818"/>
                    <a:pt x="1568667" y="970605"/>
                    <a:pt x="1556289" y="982982"/>
                  </a:cubicBezTo>
                  <a:cubicBezTo>
                    <a:pt x="1543912" y="995359"/>
                    <a:pt x="1527125" y="1002313"/>
                    <a:pt x="1509620" y="1002313"/>
                  </a:cubicBezTo>
                  <a:lnTo>
                    <a:pt x="66000" y="1002313"/>
                  </a:lnTo>
                  <a:cubicBezTo>
                    <a:pt x="48495" y="1002313"/>
                    <a:pt x="31708" y="995359"/>
                    <a:pt x="19331" y="982982"/>
                  </a:cubicBezTo>
                  <a:cubicBezTo>
                    <a:pt x="6954" y="970605"/>
                    <a:pt x="0" y="953818"/>
                    <a:pt x="0" y="936313"/>
                  </a:cubicBezTo>
                  <a:lnTo>
                    <a:pt x="0" y="66000"/>
                  </a:lnTo>
                  <a:cubicBezTo>
                    <a:pt x="0" y="48495"/>
                    <a:pt x="6954" y="31708"/>
                    <a:pt x="19331" y="19331"/>
                  </a:cubicBezTo>
                  <a:cubicBezTo>
                    <a:pt x="31708" y="6954"/>
                    <a:pt x="48495" y="0"/>
                    <a:pt x="66000" y="0"/>
                  </a:cubicBezTo>
                  <a:close/>
                </a:path>
              </a:pathLst>
            </a:custGeom>
            <a:solidFill>
              <a:srgbClr val="C0B3A0">
                <a:alpha val="53725"/>
              </a:srgbClr>
            </a:solidFill>
          </p:spPr>
        </p:sp>
        <p:sp>
          <p:nvSpPr>
            <p:cNvPr name="TextBox 6" id="6"/>
            <p:cNvSpPr txBox="true"/>
            <p:nvPr/>
          </p:nvSpPr>
          <p:spPr>
            <a:xfrm>
              <a:off x="0" y="-47625"/>
              <a:ext cx="1575620" cy="1049938"/>
            </a:xfrm>
            <a:prstGeom prst="rect">
              <a:avLst/>
            </a:prstGeom>
          </p:spPr>
          <p:txBody>
            <a:bodyPr anchor="ctr" rtlCol="false" tIns="50800" lIns="50800" bIns="50800" rIns="50800"/>
            <a:lstStyle/>
            <a:p>
              <a:pPr algn="ctr">
                <a:lnSpc>
                  <a:spcPts val="2800"/>
                </a:lnSpc>
                <a:spcBef>
                  <a:spcPct val="0"/>
                </a:spcBef>
              </a:pPr>
            </a:p>
          </p:txBody>
        </p:sp>
      </p:grpSp>
      <p:grpSp>
        <p:nvGrpSpPr>
          <p:cNvPr name="Group 7" id="7"/>
          <p:cNvGrpSpPr/>
          <p:nvPr/>
        </p:nvGrpSpPr>
        <p:grpSpPr>
          <a:xfrm rot="0">
            <a:off x="9144000" y="1598572"/>
            <a:ext cx="5982432" cy="4099310"/>
            <a:chOff x="0" y="0"/>
            <a:chExt cx="1575620" cy="1079654"/>
          </a:xfrm>
        </p:grpSpPr>
        <p:sp>
          <p:nvSpPr>
            <p:cNvPr name="Freeform 8" id="8"/>
            <p:cNvSpPr/>
            <p:nvPr/>
          </p:nvSpPr>
          <p:spPr>
            <a:xfrm flipH="false" flipV="false" rot="0">
              <a:off x="0" y="0"/>
              <a:ext cx="1575620" cy="1079654"/>
            </a:xfrm>
            <a:custGeom>
              <a:avLst/>
              <a:gdLst/>
              <a:ahLst/>
              <a:cxnLst/>
              <a:rect r="r" b="b" t="t" l="l"/>
              <a:pathLst>
                <a:path h="1079654" w="1575620">
                  <a:moveTo>
                    <a:pt x="66000" y="0"/>
                  </a:moveTo>
                  <a:lnTo>
                    <a:pt x="1509620" y="0"/>
                  </a:lnTo>
                  <a:cubicBezTo>
                    <a:pt x="1527125" y="0"/>
                    <a:pt x="1543912" y="6954"/>
                    <a:pt x="1556289" y="19331"/>
                  </a:cubicBezTo>
                  <a:cubicBezTo>
                    <a:pt x="1568667" y="31708"/>
                    <a:pt x="1575620" y="48495"/>
                    <a:pt x="1575620" y="66000"/>
                  </a:cubicBezTo>
                  <a:lnTo>
                    <a:pt x="1575620" y="1013654"/>
                  </a:lnTo>
                  <a:cubicBezTo>
                    <a:pt x="1575620" y="1031158"/>
                    <a:pt x="1568667" y="1047945"/>
                    <a:pt x="1556289" y="1060323"/>
                  </a:cubicBezTo>
                  <a:cubicBezTo>
                    <a:pt x="1543912" y="1072700"/>
                    <a:pt x="1527125" y="1079654"/>
                    <a:pt x="1509620" y="1079654"/>
                  </a:cubicBezTo>
                  <a:lnTo>
                    <a:pt x="66000" y="1079654"/>
                  </a:lnTo>
                  <a:cubicBezTo>
                    <a:pt x="48495" y="1079654"/>
                    <a:pt x="31708" y="1072700"/>
                    <a:pt x="19331" y="1060323"/>
                  </a:cubicBezTo>
                  <a:cubicBezTo>
                    <a:pt x="6954" y="1047945"/>
                    <a:pt x="0" y="1031158"/>
                    <a:pt x="0" y="1013654"/>
                  </a:cubicBezTo>
                  <a:lnTo>
                    <a:pt x="0" y="66000"/>
                  </a:lnTo>
                  <a:cubicBezTo>
                    <a:pt x="0" y="48495"/>
                    <a:pt x="6954" y="31708"/>
                    <a:pt x="19331" y="19331"/>
                  </a:cubicBezTo>
                  <a:cubicBezTo>
                    <a:pt x="31708" y="6954"/>
                    <a:pt x="48495" y="0"/>
                    <a:pt x="66000" y="0"/>
                  </a:cubicBezTo>
                  <a:close/>
                </a:path>
              </a:pathLst>
            </a:custGeom>
            <a:solidFill>
              <a:srgbClr val="C0B3A0">
                <a:alpha val="53725"/>
              </a:srgbClr>
            </a:solidFill>
          </p:spPr>
        </p:sp>
        <p:sp>
          <p:nvSpPr>
            <p:cNvPr name="TextBox 9" id="9"/>
            <p:cNvSpPr txBox="true"/>
            <p:nvPr/>
          </p:nvSpPr>
          <p:spPr>
            <a:xfrm>
              <a:off x="0" y="-47625"/>
              <a:ext cx="1575620" cy="1127279"/>
            </a:xfrm>
            <a:prstGeom prst="rect">
              <a:avLst/>
            </a:prstGeom>
          </p:spPr>
          <p:txBody>
            <a:bodyPr anchor="ctr" rtlCol="false" tIns="50800" lIns="50800" bIns="50800" rIns="50800"/>
            <a:lstStyle/>
            <a:p>
              <a:pPr algn="ctr">
                <a:lnSpc>
                  <a:spcPts val="2800"/>
                </a:lnSpc>
                <a:spcBef>
                  <a:spcPct val="0"/>
                </a:spcBef>
              </a:pPr>
            </a:p>
          </p:txBody>
        </p:sp>
      </p:grpSp>
      <p:sp>
        <p:nvSpPr>
          <p:cNvPr name="Freeform 10" id="10"/>
          <p:cNvSpPr/>
          <p:nvPr/>
        </p:nvSpPr>
        <p:spPr>
          <a:xfrm flipH="false" flipV="false" rot="0">
            <a:off x="1579193" y="5895008"/>
            <a:ext cx="6014802" cy="4238570"/>
          </a:xfrm>
          <a:custGeom>
            <a:avLst/>
            <a:gdLst/>
            <a:ahLst/>
            <a:cxnLst/>
            <a:rect r="r" b="b" t="t" l="l"/>
            <a:pathLst>
              <a:path h="4238570" w="6014802">
                <a:moveTo>
                  <a:pt x="0" y="0"/>
                </a:moveTo>
                <a:lnTo>
                  <a:pt x="6014801" y="0"/>
                </a:lnTo>
                <a:lnTo>
                  <a:pt x="6014801" y="4238570"/>
                </a:lnTo>
                <a:lnTo>
                  <a:pt x="0" y="4238570"/>
                </a:lnTo>
                <a:lnTo>
                  <a:pt x="0" y="0"/>
                </a:lnTo>
                <a:close/>
              </a:path>
            </a:pathLst>
          </a:custGeom>
          <a:blipFill>
            <a:blip r:embed="rId5"/>
            <a:stretch>
              <a:fillRect l="0" t="-3528" r="0" b="-26877"/>
            </a:stretch>
          </a:blipFill>
        </p:spPr>
      </p:sp>
      <p:sp>
        <p:nvSpPr>
          <p:cNvPr name="TextBox 11" id="11"/>
          <p:cNvSpPr txBox="true"/>
          <p:nvPr/>
        </p:nvSpPr>
        <p:spPr>
          <a:xfrm rot="0">
            <a:off x="3923047" y="295275"/>
            <a:ext cx="1044190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SHAP ANALYSIS-2</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20</a:t>
            </a:r>
          </a:p>
        </p:txBody>
      </p:sp>
      <p:sp>
        <p:nvSpPr>
          <p:cNvPr name="TextBox 13" id="13"/>
          <p:cNvSpPr txBox="true"/>
          <p:nvPr/>
        </p:nvSpPr>
        <p:spPr>
          <a:xfrm rot="0">
            <a:off x="9433269" y="1724773"/>
            <a:ext cx="5467045" cy="3849370"/>
          </a:xfrm>
          <a:prstGeom prst="rect">
            <a:avLst/>
          </a:prstGeom>
        </p:spPr>
        <p:txBody>
          <a:bodyPr anchor="t" rtlCol="false" tIns="0" lIns="0" bIns="0" rIns="0">
            <a:spAutoFit/>
          </a:bodyPr>
          <a:lstStyle/>
          <a:p>
            <a:pPr algn="ctr">
              <a:lnSpc>
                <a:spcPts val="2029"/>
              </a:lnSpc>
              <a:spcBef>
                <a:spcPct val="0"/>
              </a:spcBef>
            </a:pPr>
            <a:r>
              <a:rPr lang="en-US" b="true" sz="1449">
                <a:solidFill>
                  <a:srgbClr val="252930"/>
                </a:solidFill>
                <a:latin typeface="Open Sans Bold"/>
                <a:ea typeface="Open Sans Bold"/>
                <a:cs typeface="Open Sans Bold"/>
                <a:sym typeface="Open Sans Bold"/>
              </a:rPr>
              <a:t>This is A BEE-SWARM plot made using SHAP f</a:t>
            </a:r>
            <a:r>
              <a:rPr lang="en-US" b="true" sz="1449">
                <a:solidFill>
                  <a:srgbClr val="252930"/>
                </a:solidFill>
                <a:latin typeface="Open Sans Bold"/>
                <a:ea typeface="Open Sans Bold"/>
                <a:cs typeface="Open Sans Bold"/>
                <a:sym typeface="Open Sans Bold"/>
              </a:rPr>
              <a:t>or the Random Forest model showing the distribution and direction of each feature’s contributions across all samples. </a:t>
            </a:r>
          </a:p>
          <a:p>
            <a:pPr algn="ctr" marL="313054" indent="-156527" lvl="1">
              <a:lnSpc>
                <a:spcPts val="2029"/>
              </a:lnSpc>
              <a:spcBef>
                <a:spcPct val="0"/>
              </a:spcBef>
              <a:buFont typeface="Arial"/>
              <a:buChar char="•"/>
            </a:pPr>
            <a:r>
              <a:rPr lang="en-US" sz="1449">
                <a:solidFill>
                  <a:srgbClr val="252930"/>
                </a:solidFill>
                <a:latin typeface="Open Sans"/>
                <a:ea typeface="Open Sans"/>
                <a:cs typeface="Open Sans"/>
                <a:sym typeface="Open Sans"/>
              </a:rPr>
              <a:t>X‑axis: SHAP value (impact); negative values decrease prediction, positive increase.</a:t>
            </a:r>
          </a:p>
          <a:p>
            <a:pPr algn="ctr" marL="313054" indent="-156527" lvl="1">
              <a:lnSpc>
                <a:spcPts val="2029"/>
              </a:lnSpc>
              <a:spcBef>
                <a:spcPct val="0"/>
              </a:spcBef>
              <a:buFont typeface="Arial"/>
              <a:buChar char="•"/>
            </a:pPr>
            <a:r>
              <a:rPr lang="en-US" sz="1449">
                <a:solidFill>
                  <a:srgbClr val="252930"/>
                </a:solidFill>
                <a:latin typeface="Open Sans"/>
                <a:ea typeface="Open Sans"/>
                <a:cs typeface="Open Sans"/>
                <a:sym typeface="Open Sans"/>
              </a:rPr>
              <a:t>Each dot = one sample’s SHAP value for that feature.</a:t>
            </a:r>
          </a:p>
          <a:p>
            <a:pPr algn="ctr" marL="313054" indent="-156527" lvl="1">
              <a:lnSpc>
                <a:spcPts val="2029"/>
              </a:lnSpc>
              <a:spcBef>
                <a:spcPct val="0"/>
              </a:spcBef>
              <a:buFont typeface="Arial"/>
              <a:buChar char="•"/>
            </a:pPr>
            <a:r>
              <a:rPr lang="en-US" sz="1449">
                <a:solidFill>
                  <a:srgbClr val="252930"/>
                </a:solidFill>
                <a:latin typeface="Open Sans"/>
                <a:ea typeface="Open Sans"/>
                <a:cs typeface="Open Sans"/>
                <a:sym typeface="Open Sans"/>
              </a:rPr>
              <a:t>Color gradient:</a:t>
            </a:r>
          </a:p>
          <a:p>
            <a:pPr algn="ctr" marL="626109" indent="-208703" lvl="2">
              <a:lnSpc>
                <a:spcPts val="2029"/>
              </a:lnSpc>
              <a:spcBef>
                <a:spcPct val="0"/>
              </a:spcBef>
              <a:buFont typeface="Arial"/>
              <a:buChar char="⚬"/>
            </a:pPr>
            <a:r>
              <a:rPr lang="en-US" sz="1449">
                <a:solidFill>
                  <a:srgbClr val="252930"/>
                </a:solidFill>
                <a:latin typeface="Open Sans"/>
                <a:ea typeface="Open Sans"/>
                <a:cs typeface="Open Sans"/>
                <a:sym typeface="Open Sans"/>
              </a:rPr>
              <a:t>Blue = low feature value</a:t>
            </a:r>
          </a:p>
          <a:p>
            <a:pPr algn="ctr" marL="626109" indent="-208703" lvl="2">
              <a:lnSpc>
                <a:spcPts val="2029"/>
              </a:lnSpc>
              <a:spcBef>
                <a:spcPct val="0"/>
              </a:spcBef>
              <a:buFont typeface="Arial"/>
              <a:buChar char="⚬"/>
            </a:pPr>
            <a:r>
              <a:rPr lang="en-US" sz="1449">
                <a:solidFill>
                  <a:srgbClr val="252930"/>
                </a:solidFill>
                <a:latin typeface="Open Sans"/>
                <a:ea typeface="Open Sans"/>
                <a:cs typeface="Open Sans"/>
                <a:sym typeface="Open Sans"/>
              </a:rPr>
              <a:t>Red = high feature value</a:t>
            </a:r>
          </a:p>
          <a:p>
            <a:pPr algn="ctr" marL="313054" indent="-156527" lvl="1">
              <a:lnSpc>
                <a:spcPts val="2029"/>
              </a:lnSpc>
              <a:spcBef>
                <a:spcPct val="0"/>
              </a:spcBef>
              <a:buFont typeface="Arial"/>
              <a:buChar char="•"/>
            </a:pPr>
            <a:r>
              <a:rPr lang="en-US" b="true" sz="1449">
                <a:solidFill>
                  <a:srgbClr val="252930"/>
                </a:solidFill>
                <a:latin typeface="Open Sans Bold"/>
                <a:ea typeface="Open Sans Bold"/>
                <a:cs typeface="Open Sans Bold"/>
                <a:sym typeface="Open Sans Bold"/>
              </a:rPr>
              <a:t>Reveals:</a:t>
            </a:r>
          </a:p>
          <a:p>
            <a:pPr algn="ctr" marL="626109" indent="-208703" lvl="2">
              <a:lnSpc>
                <a:spcPts val="2029"/>
              </a:lnSpc>
              <a:spcBef>
                <a:spcPct val="0"/>
              </a:spcBef>
              <a:buFont typeface="Arial"/>
              <a:buChar char="⚬"/>
            </a:pPr>
            <a:r>
              <a:rPr lang="en-US" sz="1449">
                <a:solidFill>
                  <a:srgbClr val="252930"/>
                </a:solidFill>
                <a:latin typeface="Open Sans"/>
                <a:ea typeface="Open Sans"/>
                <a:cs typeface="Open Sans"/>
                <a:sym typeface="Open Sans"/>
              </a:rPr>
              <a:t>High PctBachDeg25_Over (red dots) cluster at large negative SHAP values (reducing risk).</a:t>
            </a:r>
          </a:p>
          <a:p>
            <a:pPr algn="ctr" marL="626109" indent="-208703" lvl="2">
              <a:lnSpc>
                <a:spcPts val="2029"/>
              </a:lnSpc>
              <a:spcBef>
                <a:spcPct val="0"/>
              </a:spcBef>
              <a:buFont typeface="Arial"/>
              <a:buChar char="⚬"/>
            </a:pPr>
            <a:r>
              <a:rPr lang="en-US" sz="1449">
                <a:solidFill>
                  <a:srgbClr val="252930"/>
                </a:solidFill>
                <a:latin typeface="Open Sans"/>
                <a:ea typeface="Open Sans"/>
                <a:cs typeface="Open Sans"/>
                <a:sym typeface="Open Sans"/>
              </a:rPr>
              <a:t>High incidenceRate (red) cluster at large positive SHAP values (increasing risk)</a:t>
            </a:r>
          </a:p>
          <a:p>
            <a:pPr algn="ctr">
              <a:lnSpc>
                <a:spcPts val="2029"/>
              </a:lnSpc>
              <a:spcBef>
                <a:spcPct val="0"/>
              </a:spcBef>
            </a:pPr>
          </a:p>
        </p:txBody>
      </p:sp>
      <p:sp>
        <p:nvSpPr>
          <p:cNvPr name="TextBox 14" id="14"/>
          <p:cNvSpPr txBox="true"/>
          <p:nvPr/>
        </p:nvSpPr>
        <p:spPr>
          <a:xfrm rot="0">
            <a:off x="9590762" y="6278907"/>
            <a:ext cx="5152058" cy="3528508"/>
          </a:xfrm>
          <a:prstGeom prst="rect">
            <a:avLst/>
          </a:prstGeom>
        </p:spPr>
        <p:txBody>
          <a:bodyPr anchor="t" rtlCol="false" tIns="0" lIns="0" bIns="0" rIns="0">
            <a:spAutoFit/>
          </a:bodyPr>
          <a:lstStyle/>
          <a:p>
            <a:pPr algn="ctr">
              <a:lnSpc>
                <a:spcPts val="2390"/>
              </a:lnSpc>
              <a:spcBef>
                <a:spcPct val="0"/>
              </a:spcBef>
            </a:pPr>
            <a:r>
              <a:rPr lang="en-US" b="true" sz="1707">
                <a:solidFill>
                  <a:srgbClr val="252930"/>
                </a:solidFill>
                <a:latin typeface="Open Sans Bold"/>
                <a:ea typeface="Open Sans Bold"/>
                <a:cs typeface="Open Sans Bold"/>
                <a:sym typeface="Open Sans Bold"/>
              </a:rPr>
              <a:t>SHAP summary pl</a:t>
            </a:r>
            <a:r>
              <a:rPr lang="en-US" b="true" sz="1707">
                <a:solidFill>
                  <a:srgbClr val="252930"/>
                </a:solidFill>
                <a:latin typeface="Open Sans Bold"/>
                <a:ea typeface="Open Sans Bold"/>
                <a:cs typeface="Open Sans Bold"/>
                <a:sym typeface="Open Sans Bold"/>
              </a:rPr>
              <a:t>ots Ranks features by their average absolute impact on model predictions (global importance).</a:t>
            </a:r>
          </a:p>
          <a:p>
            <a:pPr algn="ctr" marL="368619" indent="-184310" lvl="1">
              <a:lnSpc>
                <a:spcPts val="2390"/>
              </a:lnSpc>
              <a:spcBef>
                <a:spcPct val="0"/>
              </a:spcBef>
              <a:buFont typeface="Arial"/>
              <a:buChar char="•"/>
            </a:pPr>
            <a:r>
              <a:rPr lang="en-US" b="true" sz="1707">
                <a:solidFill>
                  <a:srgbClr val="252930"/>
                </a:solidFill>
                <a:latin typeface="Open Sans Bold"/>
                <a:ea typeface="Open Sans Bold"/>
                <a:cs typeface="Open Sans Bold"/>
                <a:sym typeface="Open Sans Bold"/>
              </a:rPr>
              <a:t>Bars sorted descending by mean(|SHAP value|).</a:t>
            </a:r>
          </a:p>
          <a:p>
            <a:pPr algn="ctr" marL="368619" indent="-184310" lvl="1">
              <a:lnSpc>
                <a:spcPts val="2390"/>
              </a:lnSpc>
              <a:spcBef>
                <a:spcPct val="0"/>
              </a:spcBef>
              <a:buFont typeface="Arial"/>
              <a:buChar char="•"/>
            </a:pPr>
            <a:r>
              <a:rPr lang="en-US" b="true" sz="1707">
                <a:solidFill>
                  <a:srgbClr val="252930"/>
                </a:solidFill>
                <a:latin typeface="Open Sans Bold"/>
                <a:ea typeface="Open Sans Bold"/>
                <a:cs typeface="Open Sans Bold"/>
                <a:sym typeface="Open Sans Bold"/>
              </a:rPr>
              <a:t>Top features according to the summary plots are </a:t>
            </a:r>
          </a:p>
          <a:p>
            <a:pPr algn="ctr" marL="737238" indent="-245746" lvl="2">
              <a:lnSpc>
                <a:spcPts val="2390"/>
              </a:lnSpc>
              <a:spcBef>
                <a:spcPct val="0"/>
              </a:spcBef>
              <a:buAutoNum type="alphaLcPeriod" startAt="1"/>
            </a:pPr>
            <a:r>
              <a:rPr lang="en-US" sz="1707">
                <a:solidFill>
                  <a:srgbClr val="252930"/>
                </a:solidFill>
                <a:latin typeface="Open Sans"/>
                <a:ea typeface="Open Sans"/>
                <a:cs typeface="Open Sans"/>
                <a:sym typeface="Open Sans"/>
              </a:rPr>
              <a:t>PctBachDeg25_Over (most important)</a:t>
            </a:r>
          </a:p>
          <a:p>
            <a:pPr algn="ctr" marL="737238" indent="-245746" lvl="2">
              <a:lnSpc>
                <a:spcPts val="2390"/>
              </a:lnSpc>
              <a:spcBef>
                <a:spcPct val="0"/>
              </a:spcBef>
              <a:buAutoNum type="alphaLcPeriod" startAt="1"/>
            </a:pPr>
            <a:r>
              <a:rPr lang="en-US" sz="1707">
                <a:solidFill>
                  <a:srgbClr val="252930"/>
                </a:solidFill>
                <a:latin typeface="Open Sans"/>
                <a:ea typeface="Open Sans"/>
                <a:cs typeface="Open Sans"/>
                <a:sym typeface="Open Sans"/>
              </a:rPr>
              <a:t>incidenceRate</a:t>
            </a:r>
          </a:p>
          <a:p>
            <a:pPr algn="ctr" marL="737238" indent="-245746" lvl="2">
              <a:lnSpc>
                <a:spcPts val="2390"/>
              </a:lnSpc>
              <a:spcBef>
                <a:spcPct val="0"/>
              </a:spcBef>
              <a:buAutoNum type="alphaLcPeriod" startAt="1"/>
            </a:pPr>
            <a:r>
              <a:rPr lang="en-US" sz="1707">
                <a:solidFill>
                  <a:srgbClr val="252930"/>
                </a:solidFill>
                <a:latin typeface="Open Sans"/>
                <a:ea typeface="Open Sans"/>
                <a:cs typeface="Open Sans"/>
                <a:sym typeface="Open Sans"/>
              </a:rPr>
              <a:t>Features at the bottom (e.g., PctPublicCoverage, PctWhite) have minimal overall influence.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462032" y="1759783"/>
            <a:ext cx="14594994" cy="1996738"/>
            <a:chOff x="0" y="0"/>
            <a:chExt cx="3843949" cy="525890"/>
          </a:xfrm>
        </p:grpSpPr>
        <p:sp>
          <p:nvSpPr>
            <p:cNvPr name="Freeform 3" id="3"/>
            <p:cNvSpPr/>
            <p:nvPr/>
          </p:nvSpPr>
          <p:spPr>
            <a:xfrm flipH="false" flipV="false" rot="0">
              <a:off x="0" y="0"/>
              <a:ext cx="3843949" cy="525890"/>
            </a:xfrm>
            <a:custGeom>
              <a:avLst/>
              <a:gdLst/>
              <a:ahLst/>
              <a:cxnLst/>
              <a:rect r="r" b="b" t="t" l="l"/>
              <a:pathLst>
                <a:path h="525890" w="3843949">
                  <a:moveTo>
                    <a:pt x="27053" y="0"/>
                  </a:moveTo>
                  <a:lnTo>
                    <a:pt x="3816896" y="0"/>
                  </a:lnTo>
                  <a:cubicBezTo>
                    <a:pt x="3831837" y="0"/>
                    <a:pt x="3843949" y="12112"/>
                    <a:pt x="3843949" y="27053"/>
                  </a:cubicBezTo>
                  <a:lnTo>
                    <a:pt x="3843949" y="498837"/>
                  </a:lnTo>
                  <a:cubicBezTo>
                    <a:pt x="3843949" y="513778"/>
                    <a:pt x="3831837" y="525890"/>
                    <a:pt x="3816896" y="525890"/>
                  </a:cubicBezTo>
                  <a:lnTo>
                    <a:pt x="27053" y="525890"/>
                  </a:lnTo>
                  <a:cubicBezTo>
                    <a:pt x="12112" y="525890"/>
                    <a:pt x="0" y="513778"/>
                    <a:pt x="0" y="498837"/>
                  </a:cubicBezTo>
                  <a:lnTo>
                    <a:pt x="0" y="27053"/>
                  </a:lnTo>
                  <a:cubicBezTo>
                    <a:pt x="0" y="12112"/>
                    <a:pt x="12112" y="0"/>
                    <a:pt x="27053" y="0"/>
                  </a:cubicBezTo>
                  <a:close/>
                </a:path>
              </a:pathLst>
            </a:custGeom>
            <a:solidFill>
              <a:srgbClr val="C0B3A0">
                <a:alpha val="53725"/>
              </a:srgbClr>
            </a:solidFill>
          </p:spPr>
        </p:sp>
        <p:sp>
          <p:nvSpPr>
            <p:cNvPr name="TextBox 4" id="4"/>
            <p:cNvSpPr txBox="true"/>
            <p:nvPr/>
          </p:nvSpPr>
          <p:spPr>
            <a:xfrm>
              <a:off x="0" y="-38100"/>
              <a:ext cx="3843949" cy="56399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29858" y="2085052"/>
            <a:ext cx="13259343" cy="1298575"/>
          </a:xfrm>
          <a:prstGeom prst="rect">
            <a:avLst/>
          </a:prstGeom>
        </p:spPr>
        <p:txBody>
          <a:bodyPr anchor="t" rtlCol="false" tIns="0" lIns="0" bIns="0" rIns="0">
            <a:spAutoFit/>
          </a:bodyPr>
          <a:lstStyle/>
          <a:p>
            <a:pPr algn="ctr">
              <a:lnSpc>
                <a:spcPts val="3499"/>
              </a:lnSpc>
            </a:pPr>
            <a:r>
              <a:rPr lang="en-US" sz="2499">
                <a:solidFill>
                  <a:srgbClr val="252930"/>
                </a:solidFill>
                <a:latin typeface="Maven Pro"/>
                <a:ea typeface="Maven Pro"/>
                <a:cs typeface="Maven Pro"/>
                <a:sym typeface="Maven Pro"/>
              </a:rPr>
              <a:t>Education, income, and access to care are strong social determinants of cancer mortality.</a:t>
            </a:r>
          </a:p>
          <a:p>
            <a:pPr algn="ctr">
              <a:lnSpc>
                <a:spcPts val="3499"/>
              </a:lnSpc>
            </a:pPr>
            <a:r>
              <a:rPr lang="en-US" sz="2499">
                <a:solidFill>
                  <a:srgbClr val="252930"/>
                </a:solidFill>
                <a:latin typeface="Maven Pro"/>
                <a:ea typeface="Maven Pro"/>
                <a:cs typeface="Maven Pro"/>
                <a:sym typeface="Maven Pro"/>
              </a:rPr>
              <a:t>Ensemble methods like Random Forest offer strong predictive power with 0.44 R², but even interpretable models like OLS can be effective. </a:t>
            </a:r>
          </a:p>
        </p:txBody>
      </p:sp>
      <p:sp>
        <p:nvSpPr>
          <p:cNvPr name="TextBox 6" id="6"/>
          <p:cNvSpPr txBox="true"/>
          <p:nvPr/>
        </p:nvSpPr>
        <p:spPr>
          <a:xfrm rot="0">
            <a:off x="5021555" y="715962"/>
            <a:ext cx="7640663"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a:t>
            </a:r>
          </a:p>
        </p:txBody>
      </p:sp>
      <p:sp>
        <p:nvSpPr>
          <p:cNvPr name="Freeform 7" id="7"/>
          <p:cNvSpPr/>
          <p:nvPr/>
        </p:nvSpPr>
        <p:spPr>
          <a:xfrm flipH="false" flipV="false" rot="0">
            <a:off x="0" y="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4768435" y="0"/>
            <a:ext cx="3519565" cy="3519565"/>
          </a:xfrm>
          <a:custGeom>
            <a:avLst/>
            <a:gdLst/>
            <a:ahLst/>
            <a:cxnLst/>
            <a:rect r="r" b="b" t="t" l="l"/>
            <a:pathLst>
              <a:path h="3519565" w="3519565">
                <a:moveTo>
                  <a:pt x="0" y="0"/>
                </a:moveTo>
                <a:lnTo>
                  <a:pt x="3519565" y="0"/>
                </a:lnTo>
                <a:lnTo>
                  <a:pt x="3519565" y="3519565"/>
                </a:lnTo>
                <a:lnTo>
                  <a:pt x="0" y="35195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9" id="9"/>
          <p:cNvPicPr>
            <a:picLocks noChangeAspect="true"/>
          </p:cNvPicPr>
          <p:nvPr/>
        </p:nvPicPr>
        <p:blipFill>
          <a:blip r:embed="rId6"/>
          <a:stretch>
            <a:fillRect/>
          </a:stretch>
        </p:blipFill>
        <p:spPr>
          <a:xfrm rot="0">
            <a:off x="340999" y="3905650"/>
            <a:ext cx="8252407" cy="7057049"/>
          </a:xfrm>
          <a:prstGeom prst="rect">
            <a:avLst/>
          </a:prstGeom>
        </p:spPr>
      </p:pic>
      <p:sp>
        <p:nvSpPr>
          <p:cNvPr name="Freeform 10" id="10"/>
          <p:cNvSpPr/>
          <p:nvPr/>
        </p:nvSpPr>
        <p:spPr>
          <a:xfrm flipH="false" flipV="false" rot="-5400000">
            <a:off x="170011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pic>
        <p:nvPicPr>
          <p:cNvPr name="Picture 11" id="11"/>
          <p:cNvPicPr>
            <a:picLocks noChangeAspect="true"/>
          </p:cNvPicPr>
          <p:nvPr/>
        </p:nvPicPr>
        <p:blipFill>
          <a:blip r:embed="rId9"/>
          <a:stretch>
            <a:fillRect/>
          </a:stretch>
        </p:blipFill>
        <p:spPr>
          <a:xfrm rot="0">
            <a:off x="8536014" y="3905650"/>
            <a:ext cx="8252407" cy="7057049"/>
          </a:xfrm>
          <a:prstGeom prst="rect">
            <a:avLst/>
          </a:prstGeom>
        </p:spPr>
      </p:pic>
      <p:sp>
        <p:nvSpPr>
          <p:cNvPr name="TextBox 12" id="12"/>
          <p:cNvSpPr txBox="true"/>
          <p:nvPr/>
        </p:nvSpPr>
        <p:spPr>
          <a:xfrm rot="-5400000">
            <a:off x="-522145" y="6327226"/>
            <a:ext cx="2916727" cy="540385"/>
          </a:xfrm>
          <a:prstGeom prst="rect">
            <a:avLst/>
          </a:prstGeom>
        </p:spPr>
        <p:txBody>
          <a:bodyPr anchor="t" rtlCol="false" tIns="0" lIns="0" bIns="0" rIns="0">
            <a:spAutoFit/>
          </a:bodyPr>
          <a:lstStyle/>
          <a:p>
            <a:pPr algn="just">
              <a:lnSpc>
                <a:spcPts val="4339"/>
              </a:lnSpc>
            </a:pPr>
            <a:r>
              <a:rPr lang="en-US" b="true" sz="3099">
                <a:solidFill>
                  <a:srgbClr val="252930"/>
                </a:solidFill>
                <a:latin typeface="Maven Pro Bold"/>
                <a:ea typeface="Maven Pro Bold"/>
                <a:cs typeface="Maven Pro Bold"/>
                <a:sym typeface="Maven Pro Bold"/>
              </a:rPr>
              <a:t>R2_Score*100</a:t>
            </a:r>
          </a:p>
        </p:txBody>
      </p:sp>
      <p:sp>
        <p:nvSpPr>
          <p:cNvPr name="TextBox 13" id="13"/>
          <p:cNvSpPr txBox="true"/>
          <p:nvPr/>
        </p:nvSpPr>
        <p:spPr>
          <a:xfrm rot="-5400000">
            <a:off x="7360260" y="6466570"/>
            <a:ext cx="3186525" cy="540385"/>
          </a:xfrm>
          <a:prstGeom prst="rect">
            <a:avLst/>
          </a:prstGeom>
        </p:spPr>
        <p:txBody>
          <a:bodyPr anchor="t" rtlCol="false" tIns="0" lIns="0" bIns="0" rIns="0">
            <a:spAutoFit/>
          </a:bodyPr>
          <a:lstStyle/>
          <a:p>
            <a:pPr algn="just">
              <a:lnSpc>
                <a:spcPts val="4339"/>
              </a:lnSpc>
            </a:pPr>
            <a:r>
              <a:rPr lang="en-US" b="true" sz="3099">
                <a:solidFill>
                  <a:srgbClr val="252930"/>
                </a:solidFill>
                <a:latin typeface="Maven Pro Bold"/>
                <a:ea typeface="Maven Pro Bold"/>
                <a:cs typeface="Maven Pro Bold"/>
                <a:sym typeface="Maven Pro Bold"/>
              </a:rPr>
              <a:t>L2_Norm_Value</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21</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4620" y="3449012"/>
            <a:ext cx="6584171" cy="5445083"/>
            <a:chOff x="0" y="0"/>
            <a:chExt cx="1734103" cy="1434096"/>
          </a:xfrm>
        </p:grpSpPr>
        <p:sp>
          <p:nvSpPr>
            <p:cNvPr name="Freeform 3" id="3"/>
            <p:cNvSpPr/>
            <p:nvPr/>
          </p:nvSpPr>
          <p:spPr>
            <a:xfrm flipH="false" flipV="false" rot="0">
              <a:off x="0" y="0"/>
              <a:ext cx="1734102" cy="1434096"/>
            </a:xfrm>
            <a:custGeom>
              <a:avLst/>
              <a:gdLst/>
              <a:ahLst/>
              <a:cxnLst/>
              <a:rect r="r" b="b" t="t" l="l"/>
              <a:pathLst>
                <a:path h="1434096" w="1734102">
                  <a:moveTo>
                    <a:pt x="59968" y="0"/>
                  </a:moveTo>
                  <a:lnTo>
                    <a:pt x="1674135" y="0"/>
                  </a:lnTo>
                  <a:cubicBezTo>
                    <a:pt x="1690039" y="0"/>
                    <a:pt x="1705292" y="6318"/>
                    <a:pt x="1716538" y="17564"/>
                  </a:cubicBezTo>
                  <a:cubicBezTo>
                    <a:pt x="1727784" y="28810"/>
                    <a:pt x="1734102" y="44063"/>
                    <a:pt x="1734102" y="59968"/>
                  </a:cubicBezTo>
                  <a:lnTo>
                    <a:pt x="1734102" y="1374128"/>
                  </a:lnTo>
                  <a:cubicBezTo>
                    <a:pt x="1734102" y="1407247"/>
                    <a:pt x="1707254" y="1434096"/>
                    <a:pt x="1674135" y="1434096"/>
                  </a:cubicBezTo>
                  <a:lnTo>
                    <a:pt x="59968" y="1434096"/>
                  </a:lnTo>
                  <a:cubicBezTo>
                    <a:pt x="26848" y="1434096"/>
                    <a:pt x="0" y="1407247"/>
                    <a:pt x="0" y="1374128"/>
                  </a:cubicBezTo>
                  <a:lnTo>
                    <a:pt x="0" y="59968"/>
                  </a:lnTo>
                  <a:cubicBezTo>
                    <a:pt x="0" y="26848"/>
                    <a:pt x="26848" y="0"/>
                    <a:pt x="59968" y="0"/>
                  </a:cubicBezTo>
                  <a:close/>
                </a:path>
              </a:pathLst>
            </a:custGeom>
            <a:solidFill>
              <a:srgbClr val="C0B3A0">
                <a:alpha val="53725"/>
              </a:srgbClr>
            </a:solidFill>
          </p:spPr>
        </p:sp>
        <p:sp>
          <p:nvSpPr>
            <p:cNvPr name="TextBox 4" id="4"/>
            <p:cNvSpPr txBox="true"/>
            <p:nvPr/>
          </p:nvSpPr>
          <p:spPr>
            <a:xfrm>
              <a:off x="0" y="-38100"/>
              <a:ext cx="1734103" cy="1472196"/>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749059"/>
            <a:ext cx="6203053" cy="4853940"/>
          </a:xfrm>
          <a:prstGeom prst="rect">
            <a:avLst/>
          </a:prstGeom>
        </p:spPr>
        <p:txBody>
          <a:bodyPr anchor="t" rtlCol="false" tIns="0" lIns="0" bIns="0" rIns="0">
            <a:spAutoFit/>
          </a:bodyPr>
          <a:lstStyle/>
          <a:p>
            <a:pPr algn="just" marL="599122" indent="-299561" lvl="1">
              <a:lnSpc>
                <a:spcPts val="3884"/>
              </a:lnSpc>
              <a:buFont typeface="Arial"/>
              <a:buChar char="•"/>
            </a:pPr>
            <a:r>
              <a:rPr lang="en-US" sz="2775">
                <a:solidFill>
                  <a:srgbClr val="252D37"/>
                </a:solidFill>
                <a:latin typeface="Maven Pro"/>
                <a:ea typeface="Maven Pro"/>
                <a:cs typeface="Maven Pro"/>
                <a:sym typeface="Maven Pro"/>
              </a:rPr>
              <a:t>Aft</a:t>
            </a:r>
            <a:r>
              <a:rPr lang="en-US" sz="2775">
                <a:solidFill>
                  <a:srgbClr val="252D37"/>
                </a:solidFill>
                <a:latin typeface="Maven Pro"/>
                <a:ea typeface="Maven Pro"/>
                <a:cs typeface="Maven Pro"/>
                <a:sym typeface="Maven Pro"/>
              </a:rPr>
              <a:t>er a systematic data‑cleaning pipeline (3 σ outlier removal, imputation, z‑score scaling) and exploratory analysis (correlation heatmaps, scatterplots), we trained five regression models—OLS, Decision Tree, Random Forest, SVR (RBF), and GPR—and evaluated them on a held‑out test set.</a:t>
            </a:r>
          </a:p>
        </p:txBody>
      </p:sp>
      <p:sp>
        <p:nvSpPr>
          <p:cNvPr name="TextBox 6" id="6"/>
          <p:cNvSpPr txBox="true"/>
          <p:nvPr/>
        </p:nvSpPr>
        <p:spPr>
          <a:xfrm rot="0">
            <a:off x="4711495" y="1518121"/>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CONCLUSION</a:t>
            </a:r>
          </a:p>
        </p:txBody>
      </p:sp>
      <p:sp>
        <p:nvSpPr>
          <p:cNvPr name="Freeform 7" id="7"/>
          <p:cNvSpPr/>
          <p:nvPr/>
        </p:nvSpPr>
        <p:spPr>
          <a:xfrm flipH="true" flipV="false" rot="0">
            <a:off x="0" y="-797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9578197" y="3449012"/>
            <a:ext cx="6584171" cy="5445083"/>
            <a:chOff x="0" y="0"/>
            <a:chExt cx="1734103" cy="1434096"/>
          </a:xfrm>
        </p:grpSpPr>
        <p:sp>
          <p:nvSpPr>
            <p:cNvPr name="Freeform 11" id="11"/>
            <p:cNvSpPr/>
            <p:nvPr/>
          </p:nvSpPr>
          <p:spPr>
            <a:xfrm flipH="false" flipV="false" rot="0">
              <a:off x="0" y="0"/>
              <a:ext cx="1734102" cy="1434096"/>
            </a:xfrm>
            <a:custGeom>
              <a:avLst/>
              <a:gdLst/>
              <a:ahLst/>
              <a:cxnLst/>
              <a:rect r="r" b="b" t="t" l="l"/>
              <a:pathLst>
                <a:path h="1434096" w="1734102">
                  <a:moveTo>
                    <a:pt x="59968" y="0"/>
                  </a:moveTo>
                  <a:lnTo>
                    <a:pt x="1674135" y="0"/>
                  </a:lnTo>
                  <a:cubicBezTo>
                    <a:pt x="1690039" y="0"/>
                    <a:pt x="1705292" y="6318"/>
                    <a:pt x="1716538" y="17564"/>
                  </a:cubicBezTo>
                  <a:cubicBezTo>
                    <a:pt x="1727784" y="28810"/>
                    <a:pt x="1734102" y="44063"/>
                    <a:pt x="1734102" y="59968"/>
                  </a:cubicBezTo>
                  <a:lnTo>
                    <a:pt x="1734102" y="1374128"/>
                  </a:lnTo>
                  <a:cubicBezTo>
                    <a:pt x="1734102" y="1407247"/>
                    <a:pt x="1707254" y="1434096"/>
                    <a:pt x="1674135" y="1434096"/>
                  </a:cubicBezTo>
                  <a:lnTo>
                    <a:pt x="59968" y="1434096"/>
                  </a:lnTo>
                  <a:cubicBezTo>
                    <a:pt x="26848" y="1434096"/>
                    <a:pt x="0" y="1407247"/>
                    <a:pt x="0" y="1374128"/>
                  </a:cubicBezTo>
                  <a:lnTo>
                    <a:pt x="0" y="59968"/>
                  </a:lnTo>
                  <a:cubicBezTo>
                    <a:pt x="0" y="26848"/>
                    <a:pt x="26848" y="0"/>
                    <a:pt x="59968" y="0"/>
                  </a:cubicBezTo>
                  <a:close/>
                </a:path>
              </a:pathLst>
            </a:custGeom>
            <a:solidFill>
              <a:srgbClr val="C0B3A0">
                <a:alpha val="53725"/>
              </a:srgbClr>
            </a:solidFill>
          </p:spPr>
        </p:sp>
        <p:sp>
          <p:nvSpPr>
            <p:cNvPr name="TextBox 12" id="12"/>
            <p:cNvSpPr txBox="true"/>
            <p:nvPr/>
          </p:nvSpPr>
          <p:spPr>
            <a:xfrm>
              <a:off x="0" y="-38100"/>
              <a:ext cx="1734103" cy="1472196"/>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9698089" y="3746489"/>
            <a:ext cx="6203053" cy="2425065"/>
          </a:xfrm>
          <a:prstGeom prst="rect">
            <a:avLst/>
          </a:prstGeom>
        </p:spPr>
        <p:txBody>
          <a:bodyPr anchor="t" rtlCol="false" tIns="0" lIns="0" bIns="0" rIns="0">
            <a:spAutoFit/>
          </a:bodyPr>
          <a:lstStyle/>
          <a:p>
            <a:pPr algn="just" marL="599122" indent="-299561" lvl="1">
              <a:lnSpc>
                <a:spcPts val="3884"/>
              </a:lnSpc>
              <a:buFont typeface="Arial"/>
              <a:buChar char="•"/>
            </a:pPr>
            <a:r>
              <a:rPr lang="en-US" sz="2775">
                <a:solidFill>
                  <a:srgbClr val="252D37"/>
                </a:solidFill>
                <a:latin typeface="Maven Pro"/>
                <a:ea typeface="Maven Pro"/>
                <a:cs typeface="Maven Pro"/>
                <a:sym typeface="Maven Pro"/>
              </a:rPr>
              <a:t>We found out Random Forest Regression suits that best. We were also able to draw correlation between the socioeconomic factors and Cancer mortality</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22</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291361" y="1906814"/>
            <a:ext cx="9705277" cy="823095"/>
          </a:xfrm>
          <a:prstGeom prst="rect">
            <a:avLst/>
          </a:prstGeom>
        </p:spPr>
        <p:txBody>
          <a:bodyPr anchor="t" rtlCol="false" tIns="0" lIns="0" bIns="0" rIns="0">
            <a:spAutoFit/>
          </a:bodyPr>
          <a:lstStyle/>
          <a:p>
            <a:pPr algn="ctr">
              <a:lnSpc>
                <a:spcPts val="5762"/>
              </a:lnSpc>
            </a:pPr>
            <a:r>
              <a:rPr lang="en-US" b="true" sz="7202">
                <a:solidFill>
                  <a:srgbClr val="252930"/>
                </a:solidFill>
                <a:latin typeface="Maven Pro Bold"/>
                <a:ea typeface="Maven Pro Bold"/>
                <a:cs typeface="Maven Pro Bold"/>
                <a:sym typeface="Maven Pro Bold"/>
              </a:rPr>
              <a:t>REFERENCES</a:t>
            </a:r>
          </a:p>
        </p:txBody>
      </p:sp>
      <p:grpSp>
        <p:nvGrpSpPr>
          <p:cNvPr name="Group 3" id="3"/>
          <p:cNvGrpSpPr/>
          <p:nvPr/>
        </p:nvGrpSpPr>
        <p:grpSpPr>
          <a:xfrm rot="0">
            <a:off x="1028700" y="3702704"/>
            <a:ext cx="16230600" cy="1792072"/>
            <a:chOff x="0" y="0"/>
            <a:chExt cx="4274726" cy="471986"/>
          </a:xfrm>
        </p:grpSpPr>
        <p:sp>
          <p:nvSpPr>
            <p:cNvPr name="Freeform 4" id="4"/>
            <p:cNvSpPr/>
            <p:nvPr/>
          </p:nvSpPr>
          <p:spPr>
            <a:xfrm flipH="false" flipV="false" rot="0">
              <a:off x="0" y="0"/>
              <a:ext cx="4274726" cy="471986"/>
            </a:xfrm>
            <a:custGeom>
              <a:avLst/>
              <a:gdLst/>
              <a:ahLst/>
              <a:cxnLst/>
              <a:rect r="r" b="b" t="t" l="l"/>
              <a:pathLst>
                <a:path h="471986" w="4274726">
                  <a:moveTo>
                    <a:pt x="24327" y="0"/>
                  </a:moveTo>
                  <a:lnTo>
                    <a:pt x="4250399" y="0"/>
                  </a:lnTo>
                  <a:cubicBezTo>
                    <a:pt x="4263834" y="0"/>
                    <a:pt x="4274726" y="10891"/>
                    <a:pt x="4274726" y="24327"/>
                  </a:cubicBezTo>
                  <a:lnTo>
                    <a:pt x="4274726" y="447659"/>
                  </a:lnTo>
                  <a:cubicBezTo>
                    <a:pt x="4274726" y="454111"/>
                    <a:pt x="4272163" y="460299"/>
                    <a:pt x="4267601" y="464861"/>
                  </a:cubicBezTo>
                  <a:cubicBezTo>
                    <a:pt x="4263039" y="469423"/>
                    <a:pt x="4256851" y="471986"/>
                    <a:pt x="4250399" y="471986"/>
                  </a:cubicBezTo>
                  <a:lnTo>
                    <a:pt x="24327" y="471986"/>
                  </a:lnTo>
                  <a:cubicBezTo>
                    <a:pt x="10891" y="471986"/>
                    <a:pt x="0" y="461095"/>
                    <a:pt x="0" y="447659"/>
                  </a:cubicBezTo>
                  <a:lnTo>
                    <a:pt x="0" y="24327"/>
                  </a:lnTo>
                  <a:cubicBezTo>
                    <a:pt x="0" y="10891"/>
                    <a:pt x="10891" y="0"/>
                    <a:pt x="24327" y="0"/>
                  </a:cubicBezTo>
                  <a:close/>
                </a:path>
              </a:pathLst>
            </a:custGeom>
            <a:solidFill>
              <a:srgbClr val="C0B3A0">
                <a:alpha val="53725"/>
              </a:srgbClr>
            </a:solidFill>
          </p:spPr>
        </p:sp>
        <p:sp>
          <p:nvSpPr>
            <p:cNvPr name="TextBox 5" id="5"/>
            <p:cNvSpPr txBox="true"/>
            <p:nvPr/>
          </p:nvSpPr>
          <p:spPr>
            <a:xfrm>
              <a:off x="0" y="-38100"/>
              <a:ext cx="4274726" cy="510086"/>
            </a:xfrm>
            <a:prstGeom prst="rect">
              <a:avLst/>
            </a:prstGeom>
          </p:spPr>
          <p:txBody>
            <a:bodyPr anchor="ctr" rtlCol="false" tIns="50800" lIns="50800" bIns="50800" rIns="50800"/>
            <a:lstStyle/>
            <a:p>
              <a:pPr algn="ctr">
                <a:lnSpc>
                  <a:spcPts val="2659"/>
                </a:lnSpc>
                <a:spcBef>
                  <a:spcPct val="0"/>
                </a:spcBef>
              </a:pPr>
              <a:r>
                <a:rPr lang="en-US" sz="1899">
                  <a:solidFill>
                    <a:srgbClr val="252930">
                      <a:alpha val="53725"/>
                    </a:srgbClr>
                  </a:solidFill>
                  <a:latin typeface="Open Sans"/>
                  <a:ea typeface="Open Sans"/>
                  <a:cs typeface="Open Sans"/>
                  <a:sym typeface="Open Sans"/>
                </a:rPr>
                <a:t>        </a:t>
              </a:r>
            </a:p>
          </p:txBody>
        </p:sp>
      </p:grpSp>
      <p:sp>
        <p:nvSpPr>
          <p:cNvPr name="TextBox 6" id="6"/>
          <p:cNvSpPr txBox="true"/>
          <p:nvPr/>
        </p:nvSpPr>
        <p:spPr>
          <a:xfrm rot="0">
            <a:off x="4798032" y="4312990"/>
            <a:ext cx="8691937" cy="514350"/>
          </a:xfrm>
          <a:prstGeom prst="rect">
            <a:avLst/>
          </a:prstGeom>
        </p:spPr>
        <p:txBody>
          <a:bodyPr anchor="t" rtlCol="false" tIns="0" lIns="0" bIns="0" rIns="0">
            <a:spAutoFit/>
          </a:bodyPr>
          <a:lstStyle/>
          <a:p>
            <a:pPr algn="just">
              <a:lnSpc>
                <a:spcPts val="4200"/>
              </a:lnSpc>
            </a:pPr>
            <a:r>
              <a:rPr lang="en-US" sz="3000">
                <a:solidFill>
                  <a:srgbClr val="252930"/>
                </a:solidFill>
                <a:latin typeface="Canva Sans"/>
                <a:ea typeface="Canva Sans"/>
                <a:cs typeface="Canva Sans"/>
                <a:sym typeface="Canva Sans"/>
              </a:rPr>
              <a:t>U.S. Cancer Statistics (via the SEER Program)</a:t>
            </a:r>
          </a:p>
        </p:txBody>
      </p:sp>
      <p:grpSp>
        <p:nvGrpSpPr>
          <p:cNvPr name="Group 7" id="7"/>
          <p:cNvGrpSpPr/>
          <p:nvPr/>
        </p:nvGrpSpPr>
        <p:grpSpPr>
          <a:xfrm rot="0">
            <a:off x="844618" y="5968475"/>
            <a:ext cx="16230600" cy="2261125"/>
            <a:chOff x="0" y="0"/>
            <a:chExt cx="4274726" cy="595523"/>
          </a:xfrm>
        </p:grpSpPr>
        <p:sp>
          <p:nvSpPr>
            <p:cNvPr name="Freeform 8" id="8"/>
            <p:cNvSpPr/>
            <p:nvPr/>
          </p:nvSpPr>
          <p:spPr>
            <a:xfrm flipH="false" flipV="false" rot="0">
              <a:off x="0" y="0"/>
              <a:ext cx="4274726" cy="595523"/>
            </a:xfrm>
            <a:custGeom>
              <a:avLst/>
              <a:gdLst/>
              <a:ahLst/>
              <a:cxnLst/>
              <a:rect r="r" b="b" t="t" l="l"/>
              <a:pathLst>
                <a:path h="595523" w="4274726">
                  <a:moveTo>
                    <a:pt x="24327" y="0"/>
                  </a:moveTo>
                  <a:lnTo>
                    <a:pt x="4250399" y="0"/>
                  </a:lnTo>
                  <a:cubicBezTo>
                    <a:pt x="4263834" y="0"/>
                    <a:pt x="4274726" y="10891"/>
                    <a:pt x="4274726" y="24327"/>
                  </a:cubicBezTo>
                  <a:lnTo>
                    <a:pt x="4274726" y="571196"/>
                  </a:lnTo>
                  <a:cubicBezTo>
                    <a:pt x="4274726" y="584631"/>
                    <a:pt x="4263834" y="595523"/>
                    <a:pt x="4250399" y="595523"/>
                  </a:cubicBezTo>
                  <a:lnTo>
                    <a:pt x="24327" y="595523"/>
                  </a:lnTo>
                  <a:cubicBezTo>
                    <a:pt x="10891" y="595523"/>
                    <a:pt x="0" y="584631"/>
                    <a:pt x="0" y="571196"/>
                  </a:cubicBezTo>
                  <a:lnTo>
                    <a:pt x="0" y="24327"/>
                  </a:lnTo>
                  <a:cubicBezTo>
                    <a:pt x="0" y="10891"/>
                    <a:pt x="10891" y="0"/>
                    <a:pt x="24327" y="0"/>
                  </a:cubicBezTo>
                  <a:close/>
                </a:path>
              </a:pathLst>
            </a:custGeom>
            <a:solidFill>
              <a:srgbClr val="C0B3A0">
                <a:alpha val="53725"/>
              </a:srgbClr>
            </a:solidFill>
          </p:spPr>
        </p:sp>
        <p:sp>
          <p:nvSpPr>
            <p:cNvPr name="TextBox 9" id="9"/>
            <p:cNvSpPr txBox="true"/>
            <p:nvPr/>
          </p:nvSpPr>
          <p:spPr>
            <a:xfrm>
              <a:off x="0" y="-38100"/>
              <a:ext cx="4274726" cy="633623"/>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23</a:t>
            </a:r>
          </a:p>
        </p:txBody>
      </p:sp>
      <p:sp>
        <p:nvSpPr>
          <p:cNvPr name="TextBox 14" id="14"/>
          <p:cNvSpPr txBox="true"/>
          <p:nvPr/>
        </p:nvSpPr>
        <p:spPr>
          <a:xfrm rot="0">
            <a:off x="2859764" y="6279888"/>
            <a:ext cx="12200307" cy="1581150"/>
          </a:xfrm>
          <a:prstGeom prst="rect">
            <a:avLst/>
          </a:prstGeom>
        </p:spPr>
        <p:txBody>
          <a:bodyPr anchor="t" rtlCol="false" tIns="0" lIns="0" bIns="0" rIns="0">
            <a:spAutoFit/>
          </a:bodyPr>
          <a:lstStyle/>
          <a:p>
            <a:pPr algn="ctr">
              <a:lnSpc>
                <a:spcPts val="4200"/>
              </a:lnSpc>
            </a:pPr>
            <a:r>
              <a:rPr lang="en-US" sz="3000">
                <a:solidFill>
                  <a:srgbClr val="252930"/>
                </a:solidFill>
                <a:latin typeface="Canva Sans"/>
                <a:ea typeface="Canva Sans"/>
                <a:cs typeface="Canva Sans"/>
                <a:sym typeface="Canva Sans"/>
              </a:rPr>
              <a:t>Rasmussen, Carl Edward, and Christopher K. I. Williams.</a:t>
            </a:r>
          </a:p>
          <a:p>
            <a:pPr algn="ctr">
              <a:lnSpc>
                <a:spcPts val="4200"/>
              </a:lnSpc>
            </a:pPr>
            <a:r>
              <a:rPr lang="en-US" sz="3000">
                <a:solidFill>
                  <a:srgbClr val="252930"/>
                </a:solidFill>
                <a:latin typeface="Canva Sans"/>
                <a:ea typeface="Canva Sans"/>
                <a:cs typeface="Canva Sans"/>
                <a:sym typeface="Canva Sans"/>
              </a:rPr>
              <a:t>"Gaussian Processes for Machine Learning."</a:t>
            </a:r>
          </a:p>
          <a:p>
            <a:pPr algn="ctr">
              <a:lnSpc>
                <a:spcPts val="4200"/>
              </a:lnSpc>
              <a:spcBef>
                <a:spcPct val="0"/>
              </a:spcBef>
            </a:pPr>
            <a:r>
              <a:rPr lang="en-US" sz="3000">
                <a:solidFill>
                  <a:srgbClr val="252930"/>
                </a:solidFill>
                <a:latin typeface="Canva Sans"/>
                <a:ea typeface="Canva Sans"/>
                <a:cs typeface="Canva Sans"/>
                <a:sym typeface="Canva Sans"/>
              </a:rPr>
              <a:t>MIT Press, 2006.</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3571468"/>
            <a:ext cx="7071701" cy="3736178"/>
          </a:xfrm>
          <a:prstGeom prst="rect">
            <a:avLst/>
          </a:prstGeom>
        </p:spPr>
        <p:txBody>
          <a:bodyPr anchor="t" rtlCol="false" tIns="0" lIns="0" bIns="0" rIns="0">
            <a:spAutoFit/>
          </a:bodyPr>
          <a:lstStyle/>
          <a:p>
            <a:pPr algn="just">
              <a:lnSpc>
                <a:spcPts val="4202"/>
              </a:lnSpc>
            </a:pPr>
            <a:r>
              <a:rPr lang="en-US" sz="3001">
                <a:solidFill>
                  <a:srgbClr val="252D37"/>
                </a:solidFill>
                <a:latin typeface="Maven Pro"/>
                <a:ea typeface="Maven Pro"/>
                <a:cs typeface="Maven Pro"/>
                <a:sym typeface="Maven Pro"/>
              </a:rPr>
              <a:t>This study examines how income, education, and healthcare access affect cancer death rates across U.S. counties. Using data from 3,047 counties (2010-2016), we analyzed socioeconomic factors like poverty levels, education rates, and health insurance coverage.</a:t>
            </a:r>
          </a:p>
        </p:txBody>
      </p:sp>
      <p:sp>
        <p:nvSpPr>
          <p:cNvPr name="TextBox 3" id="3"/>
          <p:cNvSpPr txBox="true"/>
          <p:nvPr/>
        </p:nvSpPr>
        <p:spPr>
          <a:xfrm rot="0">
            <a:off x="4596087" y="1912981"/>
            <a:ext cx="9095826"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ABSTRACT</a:t>
            </a:r>
          </a:p>
        </p:txBody>
      </p:sp>
      <p:sp>
        <p:nvSpPr>
          <p:cNvPr name="TextBox 4" id="4"/>
          <p:cNvSpPr txBox="true"/>
          <p:nvPr/>
        </p:nvSpPr>
        <p:spPr>
          <a:xfrm rot="0">
            <a:off x="9144000" y="3580993"/>
            <a:ext cx="7401734" cy="5599777"/>
          </a:xfrm>
          <a:prstGeom prst="rect">
            <a:avLst/>
          </a:prstGeom>
        </p:spPr>
        <p:txBody>
          <a:bodyPr anchor="t" rtlCol="false" tIns="0" lIns="0" bIns="0" rIns="0">
            <a:spAutoFit/>
          </a:bodyPr>
          <a:lstStyle/>
          <a:p>
            <a:pPr algn="just">
              <a:lnSpc>
                <a:spcPts val="3725"/>
              </a:lnSpc>
            </a:pPr>
            <a:r>
              <a:rPr lang="en-US" sz="2661">
                <a:solidFill>
                  <a:srgbClr val="252D37"/>
                </a:solidFill>
                <a:latin typeface="Maven Pro"/>
                <a:ea typeface="Maven Pro"/>
                <a:cs typeface="Maven Pro"/>
                <a:sym typeface="Maven Pro"/>
              </a:rPr>
              <a:t> Advanc</a:t>
            </a:r>
            <a:r>
              <a:rPr lang="en-US" sz="2661">
                <a:solidFill>
                  <a:srgbClr val="252D37"/>
                </a:solidFill>
                <a:latin typeface="Maven Pro"/>
                <a:ea typeface="Maven Pro"/>
                <a:cs typeface="Maven Pro"/>
                <a:sym typeface="Maven Pro"/>
              </a:rPr>
              <a:t>ed statistical methods revealed three key findings:</a:t>
            </a:r>
          </a:p>
          <a:p>
            <a:pPr algn="just" marL="574583" indent="-287291" lvl="1">
              <a:lnSpc>
                <a:spcPts val="3725"/>
              </a:lnSpc>
              <a:buAutoNum type="arabicPeriod" startAt="1"/>
            </a:pPr>
            <a:r>
              <a:rPr lang="en-US" b="true" sz="2661">
                <a:solidFill>
                  <a:srgbClr val="252D37"/>
                </a:solidFill>
                <a:latin typeface="Maven Pro Bold"/>
                <a:ea typeface="Maven Pro Bold"/>
                <a:cs typeface="Maven Pro Bold"/>
                <a:sym typeface="Maven Pro Bold"/>
              </a:rPr>
              <a:t>Education matters most</a:t>
            </a:r>
            <a:r>
              <a:rPr lang="en-US" sz="2661">
                <a:solidFill>
                  <a:srgbClr val="252D37"/>
                </a:solidFill>
                <a:latin typeface="Maven Pro"/>
                <a:ea typeface="Maven Pro"/>
                <a:cs typeface="Maven Pro"/>
                <a:sym typeface="Maven Pro"/>
              </a:rPr>
              <a:t>: Counties with more college graduates had 1.8% lower cancer deaths.</a:t>
            </a:r>
          </a:p>
          <a:p>
            <a:pPr algn="just" marL="574583" indent="-287291" lvl="1">
              <a:lnSpc>
                <a:spcPts val="3725"/>
              </a:lnSpc>
              <a:buAutoNum type="arabicPeriod" startAt="1"/>
            </a:pPr>
            <a:r>
              <a:rPr lang="en-US" b="true" sz="2661">
                <a:solidFill>
                  <a:srgbClr val="252D37"/>
                </a:solidFill>
                <a:latin typeface="Maven Pro Bold"/>
                <a:ea typeface="Maven Pro Bold"/>
                <a:cs typeface="Maven Pro Bold"/>
                <a:sym typeface="Maven Pro Bold"/>
              </a:rPr>
              <a:t>Healthcare access saves lives</a:t>
            </a:r>
            <a:r>
              <a:rPr lang="en-US" sz="2661">
                <a:solidFill>
                  <a:srgbClr val="252D37"/>
                </a:solidFill>
                <a:latin typeface="Maven Pro"/>
                <a:ea typeface="Maven Pro"/>
                <a:cs typeface="Maven Pro"/>
                <a:sym typeface="Maven Pro"/>
              </a:rPr>
              <a:t>: Areas with higher private insurance coverage showed reduced mortality.</a:t>
            </a:r>
          </a:p>
          <a:p>
            <a:pPr algn="just" marL="574583" indent="-287291" lvl="1">
              <a:lnSpc>
                <a:spcPts val="3725"/>
              </a:lnSpc>
              <a:buAutoNum type="arabicPeriod" startAt="1"/>
            </a:pPr>
            <a:r>
              <a:rPr lang="en-US" b="true" sz="2661">
                <a:solidFill>
                  <a:srgbClr val="252D37"/>
                </a:solidFill>
                <a:latin typeface="Maven Pro Bold"/>
                <a:ea typeface="Maven Pro Bold"/>
                <a:cs typeface="Maven Pro Bold"/>
                <a:sym typeface="Maven Pro Bold"/>
              </a:rPr>
              <a:t>Income plays role</a:t>
            </a:r>
            <a:r>
              <a:rPr lang="en-US" sz="2661">
                <a:solidFill>
                  <a:srgbClr val="252D37"/>
                </a:solidFill>
                <a:latin typeface="Maven Pro"/>
                <a:ea typeface="Maven Pro"/>
                <a:cs typeface="Maven Pro"/>
                <a:sym typeface="Maven Pro"/>
              </a:rPr>
              <a:t>: Southern states and poorer counties consistently had higher death rates.</a:t>
            </a:r>
          </a:p>
          <a:p>
            <a:pPr algn="just">
              <a:lnSpc>
                <a:spcPts val="3725"/>
              </a:lnSpc>
            </a:pPr>
          </a:p>
        </p:txBody>
      </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95361" y="4238452"/>
            <a:ext cx="13977588" cy="3590290"/>
          </a:xfrm>
          <a:prstGeom prst="rect">
            <a:avLst/>
          </a:prstGeom>
        </p:spPr>
        <p:txBody>
          <a:bodyPr anchor="t" rtlCol="false" tIns="0" lIns="0" bIns="0" rIns="0">
            <a:spAutoFit/>
          </a:bodyPr>
          <a:lstStyle/>
          <a:p>
            <a:pPr algn="just">
              <a:lnSpc>
                <a:spcPts val="4759"/>
              </a:lnSpc>
            </a:pPr>
            <a:r>
              <a:rPr lang="en-US" sz="3399">
                <a:solidFill>
                  <a:srgbClr val="252930"/>
                </a:solidFill>
                <a:latin typeface="Maven Pro"/>
                <a:ea typeface="Maven Pro"/>
                <a:cs typeface="Maven Pro"/>
                <a:sym typeface="Maven Pro"/>
              </a:rPr>
              <a:t>In this p</a:t>
            </a:r>
            <a:r>
              <a:rPr lang="en-US" sz="3399">
                <a:solidFill>
                  <a:srgbClr val="252930"/>
                </a:solidFill>
                <a:latin typeface="Maven Pro"/>
                <a:ea typeface="Maven Pro"/>
                <a:cs typeface="Maven Pro"/>
                <a:sym typeface="Maven Pro"/>
              </a:rPr>
              <a:t>roject, we develop a comprehensive regression pipeline aimed at predicting the cancer mortality rate per 100,000 people across U.S. counties. The work reinforces key concepts from our regression analysis course while incorporating modern machine learning techniques to enhance predictive performance. The pipeline includes thorough data preprocessing, implementation of various models.</a:t>
            </a:r>
          </a:p>
        </p:txBody>
      </p:sp>
      <p:sp>
        <p:nvSpPr>
          <p:cNvPr name="TextBox 3" id="3"/>
          <p:cNvSpPr txBox="true"/>
          <p:nvPr/>
        </p:nvSpPr>
        <p:spPr>
          <a:xfrm rot="0">
            <a:off x="2999625" y="2095429"/>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930"/>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095069" y="2247900"/>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OBJECTIVE</a:t>
            </a:r>
          </a:p>
        </p:txBody>
      </p:sp>
      <p:sp>
        <p:nvSpPr>
          <p:cNvPr name="TextBox 3" id="3"/>
          <p:cNvSpPr txBox="true"/>
          <p:nvPr/>
        </p:nvSpPr>
        <p:spPr>
          <a:xfrm rot="0">
            <a:off x="3117945" y="3905250"/>
            <a:ext cx="12052111" cy="168084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B</a:t>
            </a:r>
            <a:r>
              <a:rPr lang="en-US" sz="3200">
                <a:solidFill>
                  <a:srgbClr val="252D37"/>
                </a:solidFill>
                <a:latin typeface="Maven Pro"/>
                <a:ea typeface="Maven Pro"/>
                <a:cs typeface="Maven Pro"/>
                <a:sym typeface="Maven Pro"/>
              </a:rPr>
              <a:t>uild a regression-based machine learning model to predict the cancer mortality rate per 100,000 population across U.S. counties.</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117945" y="5665144"/>
            <a:ext cx="12052111" cy="5568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App</a:t>
            </a:r>
            <a:r>
              <a:rPr lang="en-US" sz="3200">
                <a:solidFill>
                  <a:srgbClr val="252D37"/>
                </a:solidFill>
                <a:latin typeface="Maven Pro"/>
                <a:ea typeface="Maven Pro"/>
                <a:cs typeface="Maven Pro"/>
                <a:sym typeface="Maven Pro"/>
              </a:rPr>
              <a:t>ly and compare multiple regression techniques</a:t>
            </a:r>
          </a:p>
        </p:txBody>
      </p:sp>
      <p:sp>
        <p:nvSpPr>
          <p:cNvPr name="TextBox 8" id="8"/>
          <p:cNvSpPr txBox="true"/>
          <p:nvPr/>
        </p:nvSpPr>
        <p:spPr>
          <a:xfrm rot="0">
            <a:off x="3117945" y="6548755"/>
            <a:ext cx="12052111" cy="11188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Understand which factors (e.g., education, income, etc.) most significantly impact mortality</a:t>
            </a: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2039" y="4152900"/>
            <a:ext cx="9265221" cy="5849620"/>
          </a:xfrm>
          <a:prstGeom prst="rect">
            <a:avLst/>
          </a:prstGeom>
        </p:spPr>
        <p:txBody>
          <a:bodyPr anchor="t" rtlCol="false" tIns="0" lIns="0" bIns="0" rIns="0">
            <a:spAutoFit/>
          </a:bodyPr>
          <a:lstStyle/>
          <a:p>
            <a:pPr algn="just">
              <a:lnSpc>
                <a:spcPts val="3079"/>
              </a:lnSpc>
            </a:pPr>
            <a:r>
              <a:rPr lang="en-US" sz="2199" b="true">
                <a:solidFill>
                  <a:srgbClr val="252D37"/>
                </a:solidFill>
                <a:latin typeface="Maven Pro Bold"/>
                <a:ea typeface="Maven Pro Bold"/>
                <a:cs typeface="Maven Pro Bold"/>
                <a:sym typeface="Maven Pro Bold"/>
              </a:rPr>
              <a:t>Cancer counts and rates</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avgAnnCount: Average annual number of new cancer cases</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avgDeathsPerYear: Average number of cancer deaths per year</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TARGET_deathRate: The mean cancer mortality rate (per 100,000 people) between 2010–2016 (this is the project’s target variable)</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incidenceRate: Cancer incidence rate (new cases per 100,000 people)</a:t>
            </a:r>
          </a:p>
          <a:p>
            <a:pPr algn="just">
              <a:lnSpc>
                <a:spcPts val="3079"/>
              </a:lnSpc>
            </a:pPr>
          </a:p>
          <a:p>
            <a:pPr algn="just">
              <a:lnSpc>
                <a:spcPts val="3079"/>
              </a:lnSpc>
            </a:pPr>
            <a:r>
              <a:rPr lang="en-US" b="true" sz="2199">
                <a:solidFill>
                  <a:srgbClr val="252D37"/>
                </a:solidFill>
                <a:latin typeface="Maven Pro Bold"/>
                <a:ea typeface="Maven Pro Bold"/>
                <a:cs typeface="Maven Pro Bold"/>
                <a:sym typeface="Maven Pro Bold"/>
              </a:rPr>
              <a:t>Demographics &amp; Socioeconomics</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medIncome: Median household income (dollars)</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popEst2015: Estimated county population in 2015</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povertyPercent: Percent of residents below the poverty line</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AvgHouseholdSize: Average household size</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BirthRate: County birth rate (per 1,000 people)</a:t>
            </a:r>
          </a:p>
          <a:p>
            <a:pPr algn="just">
              <a:lnSpc>
                <a:spcPts val="3079"/>
              </a:lnSpc>
            </a:pPr>
          </a:p>
        </p:txBody>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0087261" y="4438191"/>
            <a:ext cx="7686389" cy="3896995"/>
          </a:xfrm>
          <a:prstGeom prst="rect">
            <a:avLst/>
          </a:prstGeom>
        </p:spPr>
        <p:txBody>
          <a:bodyPr anchor="t" rtlCol="false" tIns="0" lIns="0" bIns="0" rIns="0">
            <a:spAutoFit/>
          </a:bodyPr>
          <a:lstStyle/>
          <a:p>
            <a:pPr algn="just">
              <a:lnSpc>
                <a:spcPts val="3079"/>
              </a:lnSpc>
            </a:pPr>
            <a:r>
              <a:rPr lang="en-US" b="true" sz="2199">
                <a:solidFill>
                  <a:srgbClr val="252D37"/>
                </a:solidFill>
                <a:latin typeface="Maven Pro Bold"/>
                <a:ea typeface="Maven Pro Bold"/>
                <a:cs typeface="Maven Pro Bold"/>
                <a:sym typeface="Maven Pro Bold"/>
              </a:rPr>
              <a:t>Education (by age </a:t>
            </a:r>
            <a:r>
              <a:rPr lang="en-US" b="true" sz="2199">
                <a:solidFill>
                  <a:srgbClr val="252D37"/>
                </a:solidFill>
                <a:latin typeface="Maven Pro Bold"/>
                <a:ea typeface="Maven Pro Bold"/>
                <a:cs typeface="Maven Pro Bold"/>
                <a:sym typeface="Maven Pro Bold"/>
              </a:rPr>
              <a:t>group)</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PctNoHS18_24,PctHS18_24,PctSomeCol18_24, PctBachDeg18_24</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PctHS25_Over, PctBachDeg25_Over</a:t>
            </a:r>
          </a:p>
          <a:p>
            <a:pPr algn="just">
              <a:lnSpc>
                <a:spcPts val="3079"/>
              </a:lnSpc>
            </a:pPr>
          </a:p>
          <a:p>
            <a:pPr algn="just">
              <a:lnSpc>
                <a:spcPts val="3079"/>
              </a:lnSpc>
            </a:pPr>
            <a:r>
              <a:rPr lang="en-US" sz="2199">
                <a:solidFill>
                  <a:srgbClr val="252D37"/>
                </a:solidFill>
                <a:latin typeface="Maven Pro"/>
                <a:ea typeface="Maven Pro"/>
                <a:cs typeface="Maven Pro"/>
                <a:sym typeface="Maven Pro"/>
              </a:rPr>
              <a:t> </a:t>
            </a:r>
            <a:r>
              <a:rPr lang="en-US" b="true" sz="2199">
                <a:solidFill>
                  <a:srgbClr val="252D37"/>
                </a:solidFill>
                <a:latin typeface="Maven Pro Bold"/>
                <a:ea typeface="Maven Pro Bold"/>
                <a:cs typeface="Maven Pro Bold"/>
                <a:sym typeface="Maven Pro Bold"/>
              </a:rPr>
              <a:t>Employment &amp; Insurance Coverage</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PctEmployed16_Over, PctUnemployed16_Over</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PctPrivateCoverage, PctPrivateCoverageAlone, PctEmpPrivCoverage</a:t>
            </a:r>
          </a:p>
          <a:p>
            <a:pPr algn="just" marL="474979" indent="-237490" lvl="1">
              <a:lnSpc>
                <a:spcPts val="3079"/>
              </a:lnSpc>
              <a:buFont typeface="Arial"/>
              <a:buChar char="•"/>
            </a:pPr>
            <a:r>
              <a:rPr lang="en-US" sz="2199">
                <a:solidFill>
                  <a:srgbClr val="252D37"/>
                </a:solidFill>
                <a:latin typeface="Maven Pro"/>
                <a:ea typeface="Maven Pro"/>
                <a:cs typeface="Maven Pro"/>
                <a:sym typeface="Maven Pro"/>
              </a:rPr>
              <a:t>PctPublicCoverage, PctPublicCoverageAlone</a:t>
            </a:r>
          </a:p>
        </p:txBody>
      </p:sp>
      <p:sp>
        <p:nvSpPr>
          <p:cNvPr name="TextBox 7" id="7"/>
          <p:cNvSpPr txBox="true"/>
          <p:nvPr/>
        </p:nvSpPr>
        <p:spPr>
          <a:xfrm rot="0">
            <a:off x="2685337" y="1521622"/>
            <a:ext cx="12917326" cy="1169657"/>
          </a:xfrm>
          <a:prstGeom prst="rect">
            <a:avLst/>
          </a:prstGeom>
        </p:spPr>
        <p:txBody>
          <a:bodyPr anchor="t" rtlCol="false" tIns="0" lIns="0" bIns="0" rIns="0">
            <a:spAutoFit/>
          </a:bodyPr>
          <a:lstStyle/>
          <a:p>
            <a:pPr algn="ctr">
              <a:lnSpc>
                <a:spcPts val="2871"/>
              </a:lnSpc>
              <a:spcBef>
                <a:spcPct val="0"/>
              </a:spcBef>
            </a:pPr>
            <a:r>
              <a:rPr lang="en-US" b="true" sz="2051">
                <a:solidFill>
                  <a:srgbClr val="252D37"/>
                </a:solidFill>
                <a:latin typeface="Maven Pro Bold"/>
                <a:ea typeface="Maven Pro Bold"/>
                <a:cs typeface="Maven Pro Bold"/>
                <a:sym typeface="Maven Pro Bold"/>
              </a:rPr>
              <a:t>ROWS: 3,047 US COUNTIES</a:t>
            </a:r>
          </a:p>
          <a:p>
            <a:pPr algn="ctr">
              <a:lnSpc>
                <a:spcPts val="2871"/>
              </a:lnSpc>
              <a:spcBef>
                <a:spcPct val="0"/>
              </a:spcBef>
            </a:pPr>
            <a:r>
              <a:rPr lang="en-US" b="true" sz="2051">
                <a:solidFill>
                  <a:srgbClr val="252D37"/>
                </a:solidFill>
                <a:latin typeface="Maven Pro Bold"/>
                <a:ea typeface="Maven Pro Bold"/>
                <a:cs typeface="Maven Pro Bold"/>
                <a:sym typeface="Maven Pro Bold"/>
              </a:rPr>
              <a:t>FEATURES: 34 VARIABLES</a:t>
            </a:r>
          </a:p>
          <a:p>
            <a:pPr algn="ctr">
              <a:lnSpc>
                <a:spcPts val="3640"/>
              </a:lnSpc>
              <a:spcBef>
                <a:spcPct val="0"/>
              </a:spcBef>
            </a:pPr>
            <a:r>
              <a:rPr lang="en-US" b="true" sz="2600">
                <a:solidFill>
                  <a:srgbClr val="252D37"/>
                </a:solidFill>
                <a:latin typeface="Maven Pro Bold"/>
                <a:ea typeface="Maven Pro Bold"/>
                <a:cs typeface="Maven Pro Bold"/>
                <a:sym typeface="Maven Pro Bold"/>
              </a:rPr>
              <a:t>TARGET: TARGET_DEATHRATE (AGE-ADJUSTED MORTALITY</a:t>
            </a:r>
          </a:p>
        </p:txBody>
      </p:sp>
      <p:sp>
        <p:nvSpPr>
          <p:cNvPr name="TextBox 8" id="8"/>
          <p:cNvSpPr txBox="true"/>
          <p:nvPr/>
        </p:nvSpPr>
        <p:spPr>
          <a:xfrm rot="0">
            <a:off x="3014454" y="577850"/>
            <a:ext cx="13434414" cy="803275"/>
          </a:xfrm>
          <a:prstGeom prst="rect">
            <a:avLst/>
          </a:prstGeom>
        </p:spPr>
        <p:txBody>
          <a:bodyPr anchor="t" rtlCol="false" tIns="0" lIns="0" bIns="0" rIns="0">
            <a:spAutoFit/>
          </a:bodyPr>
          <a:lstStyle/>
          <a:p>
            <a:pPr algn="ctr">
              <a:lnSpc>
                <a:spcPts val="5599"/>
              </a:lnSpc>
            </a:pPr>
            <a:r>
              <a:rPr lang="en-US" b="true" sz="6999">
                <a:solidFill>
                  <a:srgbClr val="252D37"/>
                </a:solidFill>
                <a:latin typeface="Maven Pro Bold"/>
                <a:ea typeface="Maven Pro Bold"/>
                <a:cs typeface="Maven Pro Bold"/>
                <a:sym typeface="Maven Pro Bold"/>
              </a:rPr>
              <a:t>DATASET OVERVIEW</a:t>
            </a:r>
          </a:p>
        </p:txBody>
      </p:sp>
      <p:sp>
        <p:nvSpPr>
          <p:cNvPr name="TextBox 9" id="9"/>
          <p:cNvSpPr txBox="true"/>
          <p:nvPr/>
        </p:nvSpPr>
        <p:spPr>
          <a:xfrm rot="0">
            <a:off x="5323669" y="3378190"/>
            <a:ext cx="7640663" cy="631835"/>
          </a:xfrm>
          <a:prstGeom prst="rect">
            <a:avLst/>
          </a:prstGeom>
        </p:spPr>
        <p:txBody>
          <a:bodyPr anchor="t" rtlCol="false" tIns="0" lIns="0" bIns="0" rIns="0">
            <a:spAutoFit/>
          </a:bodyPr>
          <a:lstStyle/>
          <a:p>
            <a:pPr algn="ctr">
              <a:lnSpc>
                <a:spcPts val="4400"/>
              </a:lnSpc>
            </a:pPr>
            <a:r>
              <a:rPr lang="en-US" b="true" sz="5500">
                <a:solidFill>
                  <a:srgbClr val="252D37"/>
                </a:solidFill>
                <a:latin typeface="Maven Pro Bold"/>
                <a:ea typeface="Maven Pro Bold"/>
                <a:cs typeface="Maven Pro Bold"/>
                <a:sym typeface="Maven Pro Bold"/>
              </a:rPr>
              <a:t>KEY FEATURES</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938894" y="3364971"/>
            <a:ext cx="7827591" cy="5594463"/>
            <a:chOff x="0" y="0"/>
            <a:chExt cx="2061588" cy="1473439"/>
          </a:xfrm>
        </p:grpSpPr>
        <p:sp>
          <p:nvSpPr>
            <p:cNvPr name="Freeform 6" id="6"/>
            <p:cNvSpPr/>
            <p:nvPr/>
          </p:nvSpPr>
          <p:spPr>
            <a:xfrm flipH="false" flipV="false" rot="0">
              <a:off x="0" y="0"/>
              <a:ext cx="2061588" cy="1473439"/>
            </a:xfrm>
            <a:custGeom>
              <a:avLst/>
              <a:gdLst/>
              <a:ahLst/>
              <a:cxnLst/>
              <a:rect r="r" b="b" t="t" l="l"/>
              <a:pathLst>
                <a:path h="1473439" w="2061588">
                  <a:moveTo>
                    <a:pt x="50442" y="0"/>
                  </a:moveTo>
                  <a:lnTo>
                    <a:pt x="2011146" y="0"/>
                  </a:lnTo>
                  <a:cubicBezTo>
                    <a:pt x="2024524" y="0"/>
                    <a:pt x="2037354" y="5314"/>
                    <a:pt x="2046814" y="14774"/>
                  </a:cubicBezTo>
                  <a:cubicBezTo>
                    <a:pt x="2056274" y="24234"/>
                    <a:pt x="2061588" y="37064"/>
                    <a:pt x="2061588" y="50442"/>
                  </a:cubicBezTo>
                  <a:lnTo>
                    <a:pt x="2061588" y="1422997"/>
                  </a:lnTo>
                  <a:cubicBezTo>
                    <a:pt x="2061588" y="1436375"/>
                    <a:pt x="2056274" y="1449205"/>
                    <a:pt x="2046814" y="1458665"/>
                  </a:cubicBezTo>
                  <a:cubicBezTo>
                    <a:pt x="2037354" y="1468124"/>
                    <a:pt x="2024524" y="1473439"/>
                    <a:pt x="2011146" y="1473439"/>
                  </a:cubicBezTo>
                  <a:lnTo>
                    <a:pt x="50442" y="1473439"/>
                  </a:lnTo>
                  <a:cubicBezTo>
                    <a:pt x="37064" y="1473439"/>
                    <a:pt x="24234" y="1468124"/>
                    <a:pt x="14774" y="1458665"/>
                  </a:cubicBezTo>
                  <a:cubicBezTo>
                    <a:pt x="5314" y="1449205"/>
                    <a:pt x="0" y="1436375"/>
                    <a:pt x="0" y="1422997"/>
                  </a:cubicBezTo>
                  <a:lnTo>
                    <a:pt x="0" y="50442"/>
                  </a:lnTo>
                  <a:cubicBezTo>
                    <a:pt x="0" y="37064"/>
                    <a:pt x="5314" y="24234"/>
                    <a:pt x="14774" y="14774"/>
                  </a:cubicBezTo>
                  <a:cubicBezTo>
                    <a:pt x="24234" y="5314"/>
                    <a:pt x="37064" y="0"/>
                    <a:pt x="50442" y="0"/>
                  </a:cubicBezTo>
                  <a:close/>
                </a:path>
              </a:pathLst>
            </a:custGeom>
            <a:solidFill>
              <a:srgbClr val="C0B3A0">
                <a:alpha val="53725"/>
              </a:srgbClr>
            </a:solidFill>
          </p:spPr>
        </p:sp>
        <p:sp>
          <p:nvSpPr>
            <p:cNvPr name="TextBox 7" id="7"/>
            <p:cNvSpPr txBox="true"/>
            <p:nvPr/>
          </p:nvSpPr>
          <p:spPr>
            <a:xfrm>
              <a:off x="0" y="-38100"/>
              <a:ext cx="2061588" cy="151153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9835117" y="3364971"/>
            <a:ext cx="7424183" cy="5594463"/>
            <a:chOff x="0" y="0"/>
            <a:chExt cx="1955340" cy="1473439"/>
          </a:xfrm>
        </p:grpSpPr>
        <p:sp>
          <p:nvSpPr>
            <p:cNvPr name="Freeform 9" id="9"/>
            <p:cNvSpPr/>
            <p:nvPr/>
          </p:nvSpPr>
          <p:spPr>
            <a:xfrm flipH="false" flipV="false" rot="0">
              <a:off x="0" y="0"/>
              <a:ext cx="1955340" cy="1473439"/>
            </a:xfrm>
            <a:custGeom>
              <a:avLst/>
              <a:gdLst/>
              <a:ahLst/>
              <a:cxnLst/>
              <a:rect r="r" b="b" t="t" l="l"/>
              <a:pathLst>
                <a:path h="1473439" w="1955340">
                  <a:moveTo>
                    <a:pt x="53183" y="0"/>
                  </a:moveTo>
                  <a:lnTo>
                    <a:pt x="1902158" y="0"/>
                  </a:lnTo>
                  <a:cubicBezTo>
                    <a:pt x="1916263" y="0"/>
                    <a:pt x="1929790" y="5603"/>
                    <a:pt x="1939764" y="15577"/>
                  </a:cubicBezTo>
                  <a:cubicBezTo>
                    <a:pt x="1949737" y="25551"/>
                    <a:pt x="1955340" y="39078"/>
                    <a:pt x="1955340" y="53183"/>
                  </a:cubicBezTo>
                  <a:lnTo>
                    <a:pt x="1955340" y="1420256"/>
                  </a:lnTo>
                  <a:cubicBezTo>
                    <a:pt x="1955340" y="1434361"/>
                    <a:pt x="1949737" y="1447888"/>
                    <a:pt x="1939764" y="1457862"/>
                  </a:cubicBezTo>
                  <a:cubicBezTo>
                    <a:pt x="1929790" y="1467836"/>
                    <a:pt x="1916263" y="1473439"/>
                    <a:pt x="1902158" y="1473439"/>
                  </a:cubicBezTo>
                  <a:lnTo>
                    <a:pt x="53183" y="1473439"/>
                  </a:lnTo>
                  <a:cubicBezTo>
                    <a:pt x="39078" y="1473439"/>
                    <a:pt x="25551" y="1467836"/>
                    <a:pt x="15577" y="1457862"/>
                  </a:cubicBezTo>
                  <a:cubicBezTo>
                    <a:pt x="5603" y="1447888"/>
                    <a:pt x="0" y="1434361"/>
                    <a:pt x="0" y="1420256"/>
                  </a:cubicBezTo>
                  <a:lnTo>
                    <a:pt x="0" y="53183"/>
                  </a:lnTo>
                  <a:cubicBezTo>
                    <a:pt x="0" y="39078"/>
                    <a:pt x="5603" y="25551"/>
                    <a:pt x="15577" y="15577"/>
                  </a:cubicBezTo>
                  <a:cubicBezTo>
                    <a:pt x="25551" y="5603"/>
                    <a:pt x="39078" y="0"/>
                    <a:pt x="53183" y="0"/>
                  </a:cubicBezTo>
                  <a:close/>
                </a:path>
              </a:pathLst>
            </a:custGeom>
            <a:solidFill>
              <a:srgbClr val="C0B3A0">
                <a:alpha val="53725"/>
              </a:srgbClr>
            </a:solidFill>
          </p:spPr>
        </p:sp>
        <p:sp>
          <p:nvSpPr>
            <p:cNvPr name="TextBox 10" id="10"/>
            <p:cNvSpPr txBox="true"/>
            <p:nvPr/>
          </p:nvSpPr>
          <p:spPr>
            <a:xfrm>
              <a:off x="0" y="-38100"/>
              <a:ext cx="1955340" cy="1511539"/>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569565" y="3971925"/>
            <a:ext cx="6604197" cy="4813678"/>
          </a:xfrm>
          <a:prstGeom prst="rect">
            <a:avLst/>
          </a:prstGeom>
        </p:spPr>
        <p:txBody>
          <a:bodyPr anchor="t" rtlCol="false" tIns="0" lIns="0" bIns="0" rIns="0">
            <a:spAutoFit/>
          </a:bodyPr>
          <a:lstStyle/>
          <a:p>
            <a:pPr algn="just">
              <a:lnSpc>
                <a:spcPts val="2954"/>
              </a:lnSpc>
            </a:pPr>
            <a:r>
              <a:rPr lang="en-US" b="true" sz="2110" u="sng">
                <a:solidFill>
                  <a:srgbClr val="252D37"/>
                </a:solidFill>
                <a:latin typeface="Open Sans Bold"/>
                <a:ea typeface="Open Sans Bold"/>
                <a:cs typeface="Open Sans Bold"/>
                <a:sym typeface="Open Sans Bold"/>
              </a:rPr>
              <a:t> OUTLIER TREATMENT</a:t>
            </a:r>
          </a:p>
          <a:p>
            <a:pPr algn="just">
              <a:lnSpc>
                <a:spcPts val="2954"/>
              </a:lnSpc>
              <a:spcBef>
                <a:spcPct val="0"/>
              </a:spcBef>
            </a:pPr>
            <a:r>
              <a:rPr lang="en-US" b="true" sz="2110">
                <a:solidFill>
                  <a:srgbClr val="252D37"/>
                </a:solidFill>
                <a:latin typeface="Open Sans Bold"/>
                <a:ea typeface="Open Sans Bold"/>
                <a:cs typeface="Open Sans Bold"/>
                <a:sym typeface="Open Sans Bold"/>
              </a:rPr>
              <a:t>Meth</a:t>
            </a:r>
            <a:r>
              <a:rPr lang="en-US" b="true" sz="2110">
                <a:solidFill>
                  <a:srgbClr val="252D37"/>
                </a:solidFill>
                <a:latin typeface="Open Sans Bold"/>
                <a:ea typeface="Open Sans Bold"/>
                <a:cs typeface="Open Sans Bold"/>
                <a:sym typeface="Open Sans Bold"/>
              </a:rPr>
              <a:t>OD:</a:t>
            </a:r>
            <a:r>
              <a:rPr lang="en-US" sz="2110">
                <a:solidFill>
                  <a:srgbClr val="252D37"/>
                </a:solidFill>
                <a:latin typeface="Open Sans"/>
                <a:ea typeface="Open Sans"/>
                <a:cs typeface="Open Sans"/>
                <a:sym typeface="Open Sans"/>
              </a:rPr>
              <a:t> STATISTICAL FILTERING USING THE 3-SIGMA RULE APPLIED TO EACH NUMERICAL COLUMN.</a:t>
            </a:r>
          </a:p>
          <a:p>
            <a:pPr algn="just">
              <a:lnSpc>
                <a:spcPts val="2954"/>
              </a:lnSpc>
              <a:spcBef>
                <a:spcPct val="0"/>
              </a:spcBef>
            </a:pPr>
            <a:r>
              <a:rPr lang="en-US" b="true" sz="2110">
                <a:solidFill>
                  <a:srgbClr val="252D37"/>
                </a:solidFill>
                <a:latin typeface="Open Sans Bold"/>
                <a:ea typeface="Open Sans Bold"/>
                <a:cs typeface="Open Sans Bold"/>
                <a:sym typeface="Open Sans Bold"/>
              </a:rPr>
              <a:t>JUSTIFICATION:</a:t>
            </a:r>
            <a:r>
              <a:rPr lang="en-US" sz="2110">
                <a:solidFill>
                  <a:srgbClr val="252D37"/>
                </a:solidFill>
                <a:latin typeface="Open Sans"/>
                <a:ea typeface="Open Sans"/>
                <a:cs typeface="Open Sans"/>
                <a:sym typeface="Open Sans"/>
              </a:rPr>
              <a:t> REMOVES EXTREME VALUES THAT COULD SKEW MODELS—ESPECIALLY SENSITIVE ONES LIKE OLS.</a:t>
            </a:r>
          </a:p>
          <a:p>
            <a:pPr algn="just">
              <a:lnSpc>
                <a:spcPts val="2954"/>
              </a:lnSpc>
              <a:spcBef>
                <a:spcPct val="0"/>
              </a:spcBef>
            </a:pPr>
            <a:r>
              <a:rPr lang="en-US" b="true" sz="2110">
                <a:solidFill>
                  <a:srgbClr val="252D37"/>
                </a:solidFill>
                <a:latin typeface="Open Sans Bold"/>
                <a:ea typeface="Open Sans Bold"/>
                <a:cs typeface="Open Sans Bold"/>
                <a:sym typeface="Open Sans Bold"/>
              </a:rPr>
              <a:t>IMPLEMENTATION: </a:t>
            </a:r>
            <a:r>
              <a:rPr lang="en-US" sz="2110">
                <a:solidFill>
                  <a:srgbClr val="252D37"/>
                </a:solidFill>
                <a:latin typeface="Open Sans"/>
                <a:ea typeface="Open Sans"/>
                <a:cs typeface="Open Sans"/>
                <a:sym typeface="Open Sans"/>
              </a:rPr>
              <a:t>CUSTOM FUNCTION LOOPS THROUGH COLUMNS, CALCULATES BOUNDS, AND FILTERS ROWS.</a:t>
            </a:r>
          </a:p>
          <a:p>
            <a:pPr algn="just">
              <a:lnSpc>
                <a:spcPts val="2954"/>
              </a:lnSpc>
              <a:spcBef>
                <a:spcPct val="0"/>
              </a:spcBef>
            </a:pPr>
            <a:r>
              <a:rPr lang="en-US" b="true" sz="2110">
                <a:solidFill>
                  <a:srgbClr val="252D37"/>
                </a:solidFill>
                <a:latin typeface="Open Sans Bold"/>
                <a:ea typeface="Open Sans Bold"/>
                <a:cs typeface="Open Sans Bold"/>
                <a:sym typeface="Open Sans Bold"/>
              </a:rPr>
              <a:t>IMPACT:</a:t>
            </a:r>
            <a:r>
              <a:rPr lang="en-US" sz="2110">
                <a:solidFill>
                  <a:srgbClr val="252D37"/>
                </a:solidFill>
                <a:latin typeface="Open Sans"/>
                <a:ea typeface="Open Sans"/>
                <a:cs typeface="Open Sans"/>
                <a:sym typeface="Open Sans"/>
              </a:rPr>
              <a:t> ~2.6% OF ROWS WERE REMOVED, RESULTING IN A CLEANER, MORE ROBUST DATASET.</a:t>
            </a:r>
          </a:p>
          <a:p>
            <a:pPr algn="just">
              <a:lnSpc>
                <a:spcPts val="2954"/>
              </a:lnSpc>
              <a:spcBef>
                <a:spcPct val="0"/>
              </a:spcBef>
            </a:pPr>
          </a:p>
        </p:txBody>
      </p:sp>
      <p:sp>
        <p:nvSpPr>
          <p:cNvPr name="TextBox 12" id="12"/>
          <p:cNvSpPr txBox="true"/>
          <p:nvPr/>
        </p:nvSpPr>
        <p:spPr>
          <a:xfrm rot="0">
            <a:off x="10319086" y="3962400"/>
            <a:ext cx="6129434" cy="4494416"/>
          </a:xfrm>
          <a:prstGeom prst="rect">
            <a:avLst/>
          </a:prstGeom>
        </p:spPr>
        <p:txBody>
          <a:bodyPr anchor="t" rtlCol="false" tIns="0" lIns="0" bIns="0" rIns="0">
            <a:spAutoFit/>
          </a:bodyPr>
          <a:lstStyle/>
          <a:p>
            <a:pPr algn="just">
              <a:lnSpc>
                <a:spcPts val="3226"/>
              </a:lnSpc>
            </a:pPr>
            <a:r>
              <a:rPr lang="en-US" b="true" sz="2304" u="sng">
                <a:solidFill>
                  <a:srgbClr val="252D37"/>
                </a:solidFill>
                <a:latin typeface="Open Sans Bold"/>
                <a:ea typeface="Open Sans Bold"/>
                <a:cs typeface="Open Sans Bold"/>
                <a:sym typeface="Open Sans Bold"/>
              </a:rPr>
              <a:t>HANDLING MISSING VALUES</a:t>
            </a:r>
          </a:p>
          <a:p>
            <a:pPr algn="just">
              <a:lnSpc>
                <a:spcPts val="3226"/>
              </a:lnSpc>
              <a:spcBef>
                <a:spcPct val="0"/>
              </a:spcBef>
            </a:pPr>
            <a:r>
              <a:rPr lang="en-US" b="true" sz="2304">
                <a:solidFill>
                  <a:srgbClr val="252D37"/>
                </a:solidFill>
                <a:latin typeface="Open Sans Bold"/>
                <a:ea typeface="Open Sans Bold"/>
                <a:cs typeface="Open Sans Bold"/>
                <a:sym typeface="Open Sans Bold"/>
              </a:rPr>
              <a:t>Meth</a:t>
            </a:r>
            <a:r>
              <a:rPr lang="en-US" b="true" sz="2304">
                <a:solidFill>
                  <a:srgbClr val="252D37"/>
                </a:solidFill>
                <a:latin typeface="Open Sans Bold"/>
                <a:ea typeface="Open Sans Bold"/>
                <a:cs typeface="Open Sans Bold"/>
                <a:sym typeface="Open Sans Bold"/>
              </a:rPr>
              <a:t>OD: </a:t>
            </a:r>
            <a:r>
              <a:rPr lang="en-US" sz="2304">
                <a:solidFill>
                  <a:srgbClr val="252D37"/>
                </a:solidFill>
                <a:latin typeface="Open Sans"/>
                <a:ea typeface="Open Sans"/>
                <a:cs typeface="Open Sans"/>
                <a:sym typeface="Open Sans"/>
              </a:rPr>
              <a:t>MISSING VALUES ARE IMPUTED WITH 0 AFTER VALIDATING IT DOESN'T INTRODUCE BIAS.</a:t>
            </a:r>
          </a:p>
          <a:p>
            <a:pPr algn="just">
              <a:lnSpc>
                <a:spcPts val="3226"/>
              </a:lnSpc>
              <a:spcBef>
                <a:spcPct val="0"/>
              </a:spcBef>
            </a:pPr>
            <a:r>
              <a:rPr lang="en-US" b="true" sz="2304">
                <a:solidFill>
                  <a:srgbClr val="252D37"/>
                </a:solidFill>
                <a:latin typeface="Open Sans Bold"/>
                <a:ea typeface="Open Sans Bold"/>
                <a:cs typeface="Open Sans Bold"/>
                <a:sym typeface="Open Sans Bold"/>
              </a:rPr>
              <a:t>JUSTIFICATION: </a:t>
            </a:r>
            <a:r>
              <a:rPr lang="en-US" sz="2304">
                <a:solidFill>
                  <a:srgbClr val="252D37"/>
                </a:solidFill>
                <a:latin typeface="Open Sans"/>
                <a:ea typeface="Open Sans"/>
                <a:cs typeface="Open Sans"/>
                <a:sym typeface="Open Sans"/>
              </a:rPr>
              <a:t>QUICK AND CONSISTENT IMPUTATION THAT MAINTAINS DATASET SIZE AND INTEGRITY.</a:t>
            </a:r>
          </a:p>
          <a:p>
            <a:pPr algn="just">
              <a:lnSpc>
                <a:spcPts val="3226"/>
              </a:lnSpc>
              <a:spcBef>
                <a:spcPct val="0"/>
              </a:spcBef>
            </a:pPr>
            <a:r>
              <a:rPr lang="en-US" b="true" sz="2304">
                <a:solidFill>
                  <a:srgbClr val="252D37"/>
                </a:solidFill>
                <a:latin typeface="Open Sans Bold"/>
                <a:ea typeface="Open Sans Bold"/>
                <a:cs typeface="Open Sans Bold"/>
                <a:sym typeface="Open Sans Bold"/>
              </a:rPr>
              <a:t>IMPACT: </a:t>
            </a:r>
            <a:r>
              <a:rPr lang="en-US" sz="2304">
                <a:solidFill>
                  <a:srgbClr val="252D37"/>
                </a:solidFill>
                <a:latin typeface="Open Sans"/>
                <a:ea typeface="Open Sans"/>
                <a:cs typeface="Open Sans"/>
                <a:sym typeface="Open Sans"/>
              </a:rPr>
              <a:t>ENSURED SMOOTH MODELING WITHOUT INTRODUCING STATISTICAL ARTIFACTS.</a:t>
            </a:r>
          </a:p>
          <a:p>
            <a:pPr algn="just">
              <a:lnSpc>
                <a:spcPts val="3226"/>
              </a:lnSpc>
              <a:spcBef>
                <a:spcPct val="0"/>
              </a:spcBef>
            </a:pPr>
          </a:p>
        </p:txBody>
      </p:sp>
      <p:sp>
        <p:nvSpPr>
          <p:cNvPr name="TextBox 13" id="13"/>
          <p:cNvSpPr txBox="true"/>
          <p:nvPr/>
        </p:nvSpPr>
        <p:spPr>
          <a:xfrm rot="0">
            <a:off x="3014106" y="1679575"/>
            <a:ext cx="13434414" cy="803275"/>
          </a:xfrm>
          <a:prstGeom prst="rect">
            <a:avLst/>
          </a:prstGeom>
        </p:spPr>
        <p:txBody>
          <a:bodyPr anchor="t" rtlCol="false" tIns="0" lIns="0" bIns="0" rIns="0">
            <a:spAutoFit/>
          </a:bodyPr>
          <a:lstStyle/>
          <a:p>
            <a:pPr algn="ctr">
              <a:lnSpc>
                <a:spcPts val="5599"/>
              </a:lnSpc>
            </a:pPr>
            <a:r>
              <a:rPr lang="en-US" b="true" sz="6999">
                <a:solidFill>
                  <a:srgbClr val="252D37"/>
                </a:solidFill>
                <a:latin typeface="Maven Pro Bold"/>
                <a:ea typeface="Maven Pro Bold"/>
                <a:cs typeface="Maven Pro Bold"/>
                <a:sym typeface="Maven Pro Bold"/>
              </a:rPr>
              <a:t>DATA PREPROCESSING</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3364971"/>
            <a:ext cx="6972642" cy="4864629"/>
            <a:chOff x="0" y="0"/>
            <a:chExt cx="1836416" cy="1281219"/>
          </a:xfrm>
        </p:grpSpPr>
        <p:sp>
          <p:nvSpPr>
            <p:cNvPr name="Freeform 6" id="6"/>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7" id="7"/>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0064227" y="3364971"/>
            <a:ext cx="6972642" cy="4864629"/>
            <a:chOff x="0" y="0"/>
            <a:chExt cx="1836416" cy="1281219"/>
          </a:xfrm>
        </p:grpSpPr>
        <p:sp>
          <p:nvSpPr>
            <p:cNvPr name="Freeform 9" id="9"/>
            <p:cNvSpPr/>
            <p:nvPr/>
          </p:nvSpPr>
          <p:spPr>
            <a:xfrm flipH="false" flipV="false" rot="0">
              <a:off x="0" y="0"/>
              <a:ext cx="1836416" cy="1281219"/>
            </a:xfrm>
            <a:custGeom>
              <a:avLst/>
              <a:gdLst/>
              <a:ahLst/>
              <a:cxnLst/>
              <a:rect r="r" b="b" t="t" l="l"/>
              <a:pathLst>
                <a:path h="1281219" w="1836416">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name="TextBox 10" id="10"/>
            <p:cNvSpPr txBox="true"/>
            <p:nvPr/>
          </p:nvSpPr>
          <p:spPr>
            <a:xfrm>
              <a:off x="0" y="-38100"/>
              <a:ext cx="1836416"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437383" y="3688523"/>
            <a:ext cx="6066513" cy="4070364"/>
          </a:xfrm>
          <a:prstGeom prst="rect">
            <a:avLst/>
          </a:prstGeom>
        </p:spPr>
        <p:txBody>
          <a:bodyPr anchor="t" rtlCol="false" tIns="0" lIns="0" bIns="0" rIns="0">
            <a:spAutoFit/>
          </a:bodyPr>
          <a:lstStyle/>
          <a:p>
            <a:pPr algn="just">
              <a:lnSpc>
                <a:spcPts val="2974"/>
              </a:lnSpc>
            </a:pPr>
            <a:r>
              <a:rPr lang="en-US" b="true" sz="2124" u="sng">
                <a:solidFill>
                  <a:srgbClr val="252D37"/>
                </a:solidFill>
                <a:latin typeface="Open Sans Bold"/>
                <a:ea typeface="Open Sans Bold"/>
                <a:cs typeface="Open Sans Bold"/>
                <a:sym typeface="Open Sans Bold"/>
              </a:rPr>
              <a:t>FEATURE SELECTION</a:t>
            </a:r>
          </a:p>
          <a:p>
            <a:pPr algn="just">
              <a:lnSpc>
                <a:spcPts val="2974"/>
              </a:lnSpc>
              <a:spcBef>
                <a:spcPct val="0"/>
              </a:spcBef>
            </a:pPr>
            <a:r>
              <a:rPr lang="en-US" b="true" sz="2124">
                <a:solidFill>
                  <a:srgbClr val="252D37"/>
                </a:solidFill>
                <a:latin typeface="Open Sans Bold"/>
                <a:ea typeface="Open Sans Bold"/>
                <a:cs typeface="Open Sans Bold"/>
                <a:sym typeface="Open Sans Bold"/>
              </a:rPr>
              <a:t>Meth</a:t>
            </a:r>
            <a:r>
              <a:rPr lang="en-US" b="true" sz="2124">
                <a:solidFill>
                  <a:srgbClr val="252D37"/>
                </a:solidFill>
                <a:latin typeface="Open Sans Bold"/>
                <a:ea typeface="Open Sans Bold"/>
                <a:cs typeface="Open Sans Bold"/>
                <a:sym typeface="Open Sans Bold"/>
              </a:rPr>
              <a:t>OD: </a:t>
            </a:r>
            <a:r>
              <a:rPr lang="en-US" sz="2124">
                <a:solidFill>
                  <a:srgbClr val="252D37"/>
                </a:solidFill>
                <a:latin typeface="Open Sans"/>
                <a:ea typeface="Open Sans"/>
                <a:cs typeface="Open Sans"/>
                <a:sym typeface="Open Sans"/>
              </a:rPr>
              <a:t>REMOVE NON-INFORMATIVE OR REDUNDANT FEATURES:</a:t>
            </a:r>
          </a:p>
          <a:p>
            <a:pPr algn="just" marL="458667" indent="-229334" lvl="1">
              <a:lnSpc>
                <a:spcPts val="2974"/>
              </a:lnSpc>
              <a:spcBef>
                <a:spcPct val="0"/>
              </a:spcBef>
              <a:buFont typeface="Arial"/>
              <a:buChar char="•"/>
            </a:pPr>
            <a:r>
              <a:rPr lang="en-US" sz="2124">
                <a:solidFill>
                  <a:srgbClr val="252D37"/>
                </a:solidFill>
                <a:latin typeface="Open Sans"/>
                <a:ea typeface="Open Sans"/>
                <a:cs typeface="Open Sans"/>
                <a:sym typeface="Open Sans"/>
              </a:rPr>
              <a:t>GEOGRAPHY (TEXTUAL, HIGH CARDINALITY)</a:t>
            </a:r>
          </a:p>
          <a:p>
            <a:pPr algn="just" marL="458667" indent="-229334" lvl="1">
              <a:lnSpc>
                <a:spcPts val="2974"/>
              </a:lnSpc>
              <a:spcBef>
                <a:spcPct val="0"/>
              </a:spcBef>
              <a:buFont typeface="Arial"/>
              <a:buChar char="•"/>
            </a:pPr>
            <a:r>
              <a:rPr lang="en-US" sz="2124">
                <a:solidFill>
                  <a:srgbClr val="252D37"/>
                </a:solidFill>
                <a:latin typeface="Open Sans"/>
                <a:ea typeface="Open Sans"/>
                <a:cs typeface="Open Sans"/>
                <a:sym typeface="Open Sans"/>
              </a:rPr>
              <a:t>BINNEDINC (REDUNDANT IF MEDINCOME IS USED)</a:t>
            </a:r>
          </a:p>
          <a:p>
            <a:pPr algn="just">
              <a:lnSpc>
                <a:spcPts val="2974"/>
              </a:lnSpc>
              <a:spcBef>
                <a:spcPct val="0"/>
              </a:spcBef>
            </a:pPr>
            <a:r>
              <a:rPr lang="en-US" b="true" sz="2124">
                <a:solidFill>
                  <a:srgbClr val="252D37"/>
                </a:solidFill>
                <a:latin typeface="Open Sans Bold"/>
                <a:ea typeface="Open Sans Bold"/>
                <a:cs typeface="Open Sans Bold"/>
                <a:sym typeface="Open Sans Bold"/>
              </a:rPr>
              <a:t>JUSTIFICATION: </a:t>
            </a:r>
            <a:r>
              <a:rPr lang="en-US" sz="2124">
                <a:solidFill>
                  <a:srgbClr val="252D37"/>
                </a:solidFill>
                <a:latin typeface="Open Sans"/>
                <a:ea typeface="Open Sans"/>
                <a:cs typeface="Open Sans"/>
                <a:sym typeface="Open Sans"/>
              </a:rPr>
              <a:t>DROPPED BASED ON DOMAIN LOGIC AND CORRELATION ANALYSIS.</a:t>
            </a:r>
          </a:p>
          <a:p>
            <a:pPr algn="just">
              <a:lnSpc>
                <a:spcPts val="2974"/>
              </a:lnSpc>
              <a:spcBef>
                <a:spcPct val="0"/>
              </a:spcBef>
            </a:pPr>
            <a:r>
              <a:rPr lang="en-US" b="true" sz="2124">
                <a:solidFill>
                  <a:srgbClr val="252D37"/>
                </a:solidFill>
                <a:latin typeface="Open Sans Bold"/>
                <a:ea typeface="Open Sans Bold"/>
                <a:cs typeface="Open Sans Bold"/>
                <a:sym typeface="Open Sans Bold"/>
              </a:rPr>
              <a:t>IMPACT: </a:t>
            </a:r>
            <a:r>
              <a:rPr lang="en-US" sz="2124">
                <a:solidFill>
                  <a:srgbClr val="252D37"/>
                </a:solidFill>
                <a:latin typeface="Open Sans"/>
                <a:ea typeface="Open Sans"/>
                <a:cs typeface="Open Sans"/>
                <a:sym typeface="Open Sans"/>
              </a:rPr>
              <a:t>REDUCED DIMENSIONALITY AND NOISE FOR BETTER MODEL GENERALIZATION.</a:t>
            </a:r>
          </a:p>
          <a:p>
            <a:pPr algn="just">
              <a:lnSpc>
                <a:spcPts val="2974"/>
              </a:lnSpc>
              <a:spcBef>
                <a:spcPct val="0"/>
              </a:spcBef>
            </a:pPr>
          </a:p>
        </p:txBody>
      </p:sp>
      <p:sp>
        <p:nvSpPr>
          <p:cNvPr name="TextBox 12" id="12"/>
          <p:cNvSpPr txBox="true"/>
          <p:nvPr/>
        </p:nvSpPr>
        <p:spPr>
          <a:xfrm rot="0">
            <a:off x="10564518" y="3787020"/>
            <a:ext cx="5972061" cy="3605496"/>
          </a:xfrm>
          <a:prstGeom prst="rect">
            <a:avLst/>
          </a:prstGeom>
        </p:spPr>
        <p:txBody>
          <a:bodyPr anchor="t" rtlCol="false" tIns="0" lIns="0" bIns="0" rIns="0">
            <a:spAutoFit/>
          </a:bodyPr>
          <a:lstStyle/>
          <a:p>
            <a:pPr algn="just">
              <a:lnSpc>
                <a:spcPts val="2871"/>
              </a:lnSpc>
            </a:pPr>
            <a:r>
              <a:rPr lang="en-US" b="true" sz="2051" u="sng">
                <a:solidFill>
                  <a:srgbClr val="252D37"/>
                </a:solidFill>
                <a:latin typeface="Open Sans Bold"/>
                <a:ea typeface="Open Sans Bold"/>
                <a:cs typeface="Open Sans Bold"/>
                <a:sym typeface="Open Sans Bold"/>
              </a:rPr>
              <a:t>FEATURE SCALING</a:t>
            </a:r>
          </a:p>
          <a:p>
            <a:pPr algn="just">
              <a:lnSpc>
                <a:spcPts val="2871"/>
              </a:lnSpc>
              <a:spcBef>
                <a:spcPct val="0"/>
              </a:spcBef>
            </a:pPr>
            <a:r>
              <a:rPr lang="en-US" b="true" sz="2051">
                <a:solidFill>
                  <a:srgbClr val="252D37"/>
                </a:solidFill>
                <a:latin typeface="Open Sans Bold"/>
                <a:ea typeface="Open Sans Bold"/>
                <a:cs typeface="Open Sans Bold"/>
                <a:sym typeface="Open Sans Bold"/>
              </a:rPr>
              <a:t>Meth</a:t>
            </a:r>
            <a:r>
              <a:rPr lang="en-US" b="true" sz="2051">
                <a:solidFill>
                  <a:srgbClr val="252D37"/>
                </a:solidFill>
                <a:latin typeface="Open Sans Bold"/>
                <a:ea typeface="Open Sans Bold"/>
                <a:cs typeface="Open Sans Bold"/>
                <a:sym typeface="Open Sans Bold"/>
              </a:rPr>
              <a:t>OD:</a:t>
            </a:r>
          </a:p>
          <a:p>
            <a:pPr algn="just">
              <a:lnSpc>
                <a:spcPts val="2871"/>
              </a:lnSpc>
              <a:spcBef>
                <a:spcPct val="0"/>
              </a:spcBef>
            </a:pPr>
            <a:r>
              <a:rPr lang="en-US" sz="2051">
                <a:solidFill>
                  <a:srgbClr val="252D37"/>
                </a:solidFill>
                <a:latin typeface="Open Sans"/>
                <a:ea typeface="Open Sans"/>
                <a:cs typeface="Open Sans"/>
                <a:sym typeface="Open Sans"/>
              </a:rPr>
              <a:t>Z-SCORE NORMALIZATION VIA SCIKIT-LEARN’S STANDARDSCALER.</a:t>
            </a:r>
          </a:p>
          <a:p>
            <a:pPr algn="just">
              <a:lnSpc>
                <a:spcPts val="2871"/>
              </a:lnSpc>
              <a:spcBef>
                <a:spcPct val="0"/>
              </a:spcBef>
            </a:pPr>
            <a:r>
              <a:rPr lang="en-US" b="true" sz="2051">
                <a:solidFill>
                  <a:srgbClr val="252D37"/>
                </a:solidFill>
                <a:latin typeface="Open Sans Bold"/>
                <a:ea typeface="Open Sans Bold"/>
                <a:cs typeface="Open Sans Bold"/>
                <a:sym typeface="Open Sans Bold"/>
              </a:rPr>
              <a:t>PURPOSE:</a:t>
            </a:r>
          </a:p>
          <a:p>
            <a:pPr algn="just">
              <a:lnSpc>
                <a:spcPts val="2871"/>
              </a:lnSpc>
              <a:spcBef>
                <a:spcPct val="0"/>
              </a:spcBef>
            </a:pPr>
            <a:r>
              <a:rPr lang="en-US" sz="2051">
                <a:solidFill>
                  <a:srgbClr val="252D37"/>
                </a:solidFill>
                <a:latin typeface="Open Sans"/>
                <a:ea typeface="Open Sans"/>
                <a:cs typeface="Open Sans"/>
                <a:sym typeface="Open Sans"/>
              </a:rPr>
              <a:t> ESSENTIAL FOR SCALE-SENSITIVE MODELS LIKE SVR, GPR, AND OLS WITH REGULARIZATION.</a:t>
            </a:r>
          </a:p>
          <a:p>
            <a:pPr algn="just">
              <a:lnSpc>
                <a:spcPts val="2871"/>
              </a:lnSpc>
              <a:spcBef>
                <a:spcPct val="0"/>
              </a:spcBef>
            </a:pPr>
            <a:r>
              <a:rPr lang="en-US" sz="2051">
                <a:solidFill>
                  <a:srgbClr val="252D37"/>
                </a:solidFill>
                <a:latin typeface="Open Sans"/>
                <a:ea typeface="Open Sans"/>
                <a:cs typeface="Open Sans"/>
                <a:sym typeface="Open Sans"/>
              </a:rPr>
              <a:t> IMPROVES CONVERGENCE AND BALANCES FEATURE INFLUENCE.</a:t>
            </a:r>
          </a:p>
          <a:p>
            <a:pPr algn="just">
              <a:lnSpc>
                <a:spcPts val="2871"/>
              </a:lnSpc>
              <a:spcBef>
                <a:spcPct val="0"/>
              </a:spcBef>
            </a:pPr>
          </a:p>
        </p:txBody>
      </p:sp>
      <p:sp>
        <p:nvSpPr>
          <p:cNvPr name="TextBox 13" id="13"/>
          <p:cNvSpPr txBox="true"/>
          <p:nvPr/>
        </p:nvSpPr>
        <p:spPr>
          <a:xfrm rot="0">
            <a:off x="2934793" y="1713971"/>
            <a:ext cx="13434414" cy="803275"/>
          </a:xfrm>
          <a:prstGeom prst="rect">
            <a:avLst/>
          </a:prstGeom>
        </p:spPr>
        <p:txBody>
          <a:bodyPr anchor="t" rtlCol="false" tIns="0" lIns="0" bIns="0" rIns="0">
            <a:spAutoFit/>
          </a:bodyPr>
          <a:lstStyle/>
          <a:p>
            <a:pPr algn="ctr">
              <a:lnSpc>
                <a:spcPts val="5599"/>
              </a:lnSpc>
            </a:pPr>
            <a:r>
              <a:rPr lang="en-US" b="true" sz="6999">
                <a:solidFill>
                  <a:srgbClr val="252D37"/>
                </a:solidFill>
                <a:latin typeface="Maven Pro Bold"/>
                <a:ea typeface="Maven Pro Bold"/>
                <a:cs typeface="Maven Pro Bold"/>
                <a:sym typeface="Maven Pro Bold"/>
              </a:rPr>
              <a:t>DATA PREPROCESSING</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354273" y="1504285"/>
            <a:ext cx="8995882" cy="8576561"/>
            <a:chOff x="0" y="0"/>
            <a:chExt cx="2369286" cy="2258847"/>
          </a:xfrm>
        </p:grpSpPr>
        <p:sp>
          <p:nvSpPr>
            <p:cNvPr name="Freeform 3" id="3"/>
            <p:cNvSpPr/>
            <p:nvPr/>
          </p:nvSpPr>
          <p:spPr>
            <a:xfrm flipH="false" flipV="false" rot="0">
              <a:off x="0" y="0"/>
              <a:ext cx="2369286" cy="2258847"/>
            </a:xfrm>
            <a:custGeom>
              <a:avLst/>
              <a:gdLst/>
              <a:ahLst/>
              <a:cxnLst/>
              <a:rect r="r" b="b" t="t" l="l"/>
              <a:pathLst>
                <a:path h="2258847" w="2369286">
                  <a:moveTo>
                    <a:pt x="43891" y="0"/>
                  </a:moveTo>
                  <a:lnTo>
                    <a:pt x="2325395" y="0"/>
                  </a:lnTo>
                  <a:cubicBezTo>
                    <a:pt x="2337035" y="0"/>
                    <a:pt x="2348199" y="4624"/>
                    <a:pt x="2356430" y="12855"/>
                  </a:cubicBezTo>
                  <a:cubicBezTo>
                    <a:pt x="2364662" y="21087"/>
                    <a:pt x="2369286" y="32250"/>
                    <a:pt x="2369286" y="43891"/>
                  </a:cubicBezTo>
                  <a:lnTo>
                    <a:pt x="2369286" y="2214956"/>
                  </a:lnTo>
                  <a:cubicBezTo>
                    <a:pt x="2369286" y="2226597"/>
                    <a:pt x="2364662" y="2237761"/>
                    <a:pt x="2356430" y="2245992"/>
                  </a:cubicBezTo>
                  <a:cubicBezTo>
                    <a:pt x="2348199" y="2254223"/>
                    <a:pt x="2337035" y="2258847"/>
                    <a:pt x="2325395" y="2258847"/>
                  </a:cubicBezTo>
                  <a:lnTo>
                    <a:pt x="43891" y="2258847"/>
                  </a:lnTo>
                  <a:cubicBezTo>
                    <a:pt x="32250" y="2258847"/>
                    <a:pt x="21087" y="2254223"/>
                    <a:pt x="12855" y="2245992"/>
                  </a:cubicBezTo>
                  <a:cubicBezTo>
                    <a:pt x="4624" y="2237761"/>
                    <a:pt x="0" y="2226597"/>
                    <a:pt x="0" y="2214956"/>
                  </a:cubicBezTo>
                  <a:lnTo>
                    <a:pt x="0" y="43891"/>
                  </a:lnTo>
                  <a:cubicBezTo>
                    <a:pt x="0" y="32250"/>
                    <a:pt x="4624" y="21087"/>
                    <a:pt x="12855" y="12855"/>
                  </a:cubicBezTo>
                  <a:cubicBezTo>
                    <a:pt x="21087" y="4624"/>
                    <a:pt x="32250" y="0"/>
                    <a:pt x="43891" y="0"/>
                  </a:cubicBezTo>
                  <a:close/>
                </a:path>
              </a:pathLst>
            </a:custGeom>
            <a:solidFill>
              <a:srgbClr val="C0B3A0">
                <a:alpha val="53725"/>
              </a:srgbClr>
            </a:solidFill>
          </p:spPr>
        </p:sp>
        <p:sp>
          <p:nvSpPr>
            <p:cNvPr name="TextBox 4" id="4"/>
            <p:cNvSpPr txBox="true"/>
            <p:nvPr/>
          </p:nvSpPr>
          <p:spPr>
            <a:xfrm>
              <a:off x="0" y="-38100"/>
              <a:ext cx="2369286" cy="2296947"/>
            </a:xfrm>
            <a:prstGeom prst="rect">
              <a:avLst/>
            </a:prstGeom>
          </p:spPr>
          <p:txBody>
            <a:bodyPr anchor="ctr" rtlCol="false" tIns="50800" lIns="50800" bIns="50800" rIns="50800"/>
            <a:lstStyle/>
            <a:p>
              <a:pPr algn="ctr">
                <a:lnSpc>
                  <a:spcPts val="2659"/>
                </a:lnSpc>
                <a:spcBef>
                  <a:spcPct val="0"/>
                </a:spcBef>
              </a:pPr>
            </a:p>
            <a:p>
              <a:pPr algn="ctr">
                <a:lnSpc>
                  <a:spcPts val="2659"/>
                </a:lnSpc>
                <a:spcBef>
                  <a:spcPct val="0"/>
                </a:spcBef>
              </a:pPr>
              <a:r>
                <a:rPr lang="en-US" b="true" sz="1899">
                  <a:solidFill>
                    <a:srgbClr val="000000">
                      <a:alpha val="53725"/>
                    </a:srgbClr>
                  </a:solidFill>
                  <a:latin typeface="Open Sans Bold"/>
                  <a:ea typeface="Open Sans Bold"/>
                  <a:cs typeface="Open Sans Bold"/>
                  <a:sym typeface="Open Sans Bold"/>
                </a:rPr>
                <a:t>Pair Plots</a:t>
              </a:r>
            </a:p>
            <a:p>
              <a:pPr algn="ctr">
                <a:lnSpc>
                  <a:spcPts val="2659"/>
                </a:lnSpc>
                <a:spcBef>
                  <a:spcPct val="0"/>
                </a:spcBef>
              </a:pPr>
              <a:r>
                <a:rPr lang="en-US" sz="1899">
                  <a:solidFill>
                    <a:srgbClr val="000000">
                      <a:alpha val="53725"/>
                    </a:srgbClr>
                  </a:solidFill>
                  <a:latin typeface="Open Sans"/>
                  <a:ea typeface="Open Sans"/>
                  <a:cs typeface="Open Sans"/>
                  <a:sym typeface="Open Sans"/>
                </a:rPr>
                <a:t>A pair plot of selected key variables helps identify potential relationships and possible occurence of multicollinearity.</a:t>
              </a:r>
            </a:p>
            <a:p>
              <a:pPr algn="ctr">
                <a:lnSpc>
                  <a:spcPts val="2659"/>
                </a:lnSpc>
                <a:spcBef>
                  <a:spcPct val="0"/>
                </a:spcBef>
              </a:pPr>
              <a:r>
                <a:rPr lang="en-US" sz="1899">
                  <a:solidFill>
                    <a:srgbClr val="000000">
                      <a:alpha val="53725"/>
                    </a:srgbClr>
                  </a:solidFill>
                  <a:latin typeface="Open Sans"/>
                  <a:ea typeface="Open Sans"/>
                  <a:cs typeface="Open Sans"/>
                  <a:sym typeface="Open Sans"/>
                </a:rPr>
                <a:t>Helpful for identifying:</a:t>
              </a:r>
            </a:p>
            <a:p>
              <a:pPr algn="ctr">
                <a:lnSpc>
                  <a:spcPts val="2659"/>
                </a:lnSpc>
                <a:spcBef>
                  <a:spcPct val="0"/>
                </a:spcBef>
              </a:pPr>
              <a:r>
                <a:rPr lang="en-US" sz="1899">
                  <a:solidFill>
                    <a:srgbClr val="000000">
                      <a:alpha val="53725"/>
                    </a:srgbClr>
                  </a:solidFill>
                  <a:latin typeface="Open Sans"/>
                  <a:ea typeface="Open Sans"/>
                  <a:cs typeface="Open Sans"/>
                  <a:sym typeface="Open Sans"/>
                </a:rPr>
                <a:t>Linear or non-linear relationships</a:t>
              </a:r>
            </a:p>
            <a:p>
              <a:pPr algn="ctr">
                <a:lnSpc>
                  <a:spcPts val="2659"/>
                </a:lnSpc>
                <a:spcBef>
                  <a:spcPct val="0"/>
                </a:spcBef>
              </a:pPr>
              <a:r>
                <a:rPr lang="en-US" sz="1899">
                  <a:solidFill>
                    <a:srgbClr val="000000">
                      <a:alpha val="53725"/>
                    </a:srgbClr>
                  </a:solidFill>
                  <a:latin typeface="Open Sans"/>
                  <a:ea typeface="Open Sans"/>
                  <a:cs typeface="Open Sans"/>
                  <a:sym typeface="Open Sans"/>
                </a:rPr>
                <a:t>Clusters or groupings</a:t>
              </a:r>
            </a:p>
            <a:p>
              <a:pPr algn="ctr">
                <a:lnSpc>
                  <a:spcPts val="2659"/>
                </a:lnSpc>
                <a:spcBef>
                  <a:spcPct val="0"/>
                </a:spcBef>
              </a:pPr>
              <a:r>
                <a:rPr lang="en-US" sz="1899">
                  <a:solidFill>
                    <a:srgbClr val="000000">
                      <a:alpha val="53725"/>
                    </a:srgbClr>
                  </a:solidFill>
                  <a:latin typeface="Open Sans"/>
                  <a:ea typeface="Open Sans"/>
                  <a:cs typeface="Open Sans"/>
                  <a:sym typeface="Open Sans"/>
                </a:rPr>
                <a:t>Potential multicollinearity</a:t>
              </a:r>
            </a:p>
            <a:p>
              <a:pPr algn="ctr">
                <a:lnSpc>
                  <a:spcPts val="2659"/>
                </a:lnSpc>
                <a:spcBef>
                  <a:spcPct val="0"/>
                </a:spcBef>
              </a:pPr>
              <a:r>
                <a:rPr lang="en-US" sz="1899">
                  <a:solidFill>
                    <a:srgbClr val="000000">
                      <a:alpha val="53725"/>
                    </a:srgbClr>
                  </a:solidFill>
                  <a:latin typeface="Open Sans"/>
                  <a:ea typeface="Open Sans"/>
                  <a:cs typeface="Open Sans"/>
                  <a:sym typeface="Open Sans"/>
                </a:rPr>
                <a:t>Outliers</a:t>
              </a:r>
            </a:p>
            <a:p>
              <a:pPr algn="ctr">
                <a:lnSpc>
                  <a:spcPts val="2659"/>
                </a:lnSpc>
                <a:spcBef>
                  <a:spcPct val="0"/>
                </a:spcBef>
              </a:pPr>
              <a:r>
                <a:rPr lang="en-US" sz="1899">
                  <a:solidFill>
                    <a:srgbClr val="000000">
                      <a:alpha val="53725"/>
                    </a:srgbClr>
                  </a:solidFill>
                  <a:latin typeface="Open Sans"/>
                  <a:ea typeface="Open Sans"/>
                  <a:cs typeface="Open Sans"/>
                  <a:sym typeface="Open Sans"/>
                </a:rPr>
                <a:t>These plots visually confirmed:</a:t>
              </a:r>
            </a:p>
            <a:p>
              <a:pPr algn="ctr" marL="410209" indent="-205105" lvl="1">
                <a:lnSpc>
                  <a:spcPts val="2659"/>
                </a:lnSpc>
                <a:spcBef>
                  <a:spcPct val="0"/>
                </a:spcBef>
                <a:buFont typeface="Arial"/>
                <a:buChar char="•"/>
              </a:pPr>
              <a:r>
                <a:rPr lang="en-US" sz="1899">
                  <a:solidFill>
                    <a:srgbClr val="000000">
                      <a:alpha val="53725"/>
                    </a:srgbClr>
                  </a:solidFill>
                  <a:latin typeface="Open Sans"/>
                  <a:ea typeface="Open Sans"/>
                  <a:cs typeface="Open Sans"/>
                  <a:sym typeface="Open Sans"/>
                </a:rPr>
                <a:t>Positive correlation between incidenceRate and TARGET_deathRate</a:t>
              </a:r>
            </a:p>
            <a:p>
              <a:pPr algn="ctr" marL="410209" indent="-205105" lvl="1">
                <a:lnSpc>
                  <a:spcPts val="2659"/>
                </a:lnSpc>
                <a:spcBef>
                  <a:spcPct val="0"/>
                </a:spcBef>
                <a:buFont typeface="Arial"/>
                <a:buChar char="•"/>
              </a:pPr>
              <a:r>
                <a:rPr lang="en-US" sz="1899">
                  <a:solidFill>
                    <a:srgbClr val="000000">
                      <a:alpha val="53725"/>
                    </a:srgbClr>
                  </a:solidFill>
                  <a:latin typeface="Open Sans"/>
                  <a:ea typeface="Open Sans"/>
                  <a:cs typeface="Open Sans"/>
                  <a:sym typeface="Open Sans"/>
                </a:rPr>
                <a:t>Negative correlation between PctBachDeg25_Over and TARGET_deathRate</a:t>
              </a:r>
            </a:p>
            <a:p>
              <a:pPr algn="ctr">
                <a:lnSpc>
                  <a:spcPts val="2659"/>
                </a:lnSpc>
                <a:spcBef>
                  <a:spcPct val="0"/>
                </a:spcBef>
              </a:pPr>
            </a:p>
          </p:txBody>
        </p:sp>
      </p:grpSp>
      <p:sp>
        <p:nvSpPr>
          <p:cNvPr name="Freeform 5" id="5"/>
          <p:cNvSpPr/>
          <p:nvPr/>
        </p:nvSpPr>
        <p:spPr>
          <a:xfrm flipH="false" flipV="false" rot="0">
            <a:off x="9691930" y="1710439"/>
            <a:ext cx="8605595" cy="8576561"/>
          </a:xfrm>
          <a:custGeom>
            <a:avLst/>
            <a:gdLst/>
            <a:ahLst/>
            <a:cxnLst/>
            <a:rect r="r" b="b" t="t" l="l"/>
            <a:pathLst>
              <a:path h="8576561" w="8605595">
                <a:moveTo>
                  <a:pt x="0" y="0"/>
                </a:moveTo>
                <a:lnTo>
                  <a:pt x="8605595" y="0"/>
                </a:lnTo>
                <a:lnTo>
                  <a:pt x="8605595" y="8576561"/>
                </a:lnTo>
                <a:lnTo>
                  <a:pt x="0" y="8576561"/>
                </a:lnTo>
                <a:lnTo>
                  <a:pt x="0" y="0"/>
                </a:lnTo>
                <a:close/>
              </a:path>
            </a:pathLst>
          </a:custGeom>
          <a:blipFill>
            <a:blip r:embed="rId2"/>
            <a:stretch>
              <a:fillRect l="-542" t="0" r="0" b="0"/>
            </a:stretch>
          </a:blipFill>
        </p:spPr>
      </p:sp>
      <p:sp>
        <p:nvSpPr>
          <p:cNvPr name="TextBox 6" id="6"/>
          <p:cNvSpPr txBox="true"/>
          <p:nvPr/>
        </p:nvSpPr>
        <p:spPr>
          <a:xfrm rot="0">
            <a:off x="2426793" y="648610"/>
            <a:ext cx="13434414" cy="608690"/>
          </a:xfrm>
          <a:prstGeom prst="rect">
            <a:avLst/>
          </a:prstGeom>
        </p:spPr>
        <p:txBody>
          <a:bodyPr anchor="t" rtlCol="false" tIns="0" lIns="0" bIns="0" rIns="0">
            <a:spAutoFit/>
          </a:bodyPr>
          <a:lstStyle/>
          <a:p>
            <a:pPr algn="ctr">
              <a:lnSpc>
                <a:spcPts val="4289"/>
              </a:lnSpc>
            </a:pPr>
            <a:r>
              <a:rPr lang="en-US" b="true" sz="5362">
                <a:solidFill>
                  <a:srgbClr val="252D37"/>
                </a:solidFill>
                <a:latin typeface="Maven Pro Bold"/>
                <a:ea typeface="Maven Pro Bold"/>
                <a:cs typeface="Maven Pro Bold"/>
                <a:sym typeface="Maven Pro Bold"/>
              </a:rPr>
              <a:t>EXPLORATORY DATA ANALYSIS</a:t>
            </a: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252D37"/>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DAGk__qzflY</dc:identifier>
  <dcterms:modified xsi:type="dcterms:W3CDTF">2011-08-01T06:04:30Z</dcterms:modified>
  <cp:revision>1</cp:revision>
  <dc:title>Cancer mortality rate prediction</dc:title>
</cp:coreProperties>
</file>