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media/image7.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6576002-1A15-479F-9328-FFE12F5C2033}"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C9C5F06-7847-4764-9551-01F36079F50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DA82B96-0A3D-439D-8D19-C8586C941D53}"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D560727-C216-40D0-B89E-855FAEEDADCC}"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05A5BD9-414D-4A08-AB76-FA95E04D1DC8}"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B6FFA1B-72EA-40BF-B323-2ADF1CB9C60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84E79D6-2F72-493F-886B-DD6B7630068E}"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B9A2E17-E369-413C-8CD1-4BAF094D111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5E182B0-C70E-404B-A761-CBC6FC658C3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97FCE4D-F0A1-477D-8784-2FDEBEBB3D0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A7290A9-5CF0-4288-9931-7F419DFC65E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3A7E53A-C3A8-4B34-BFB6-51221384B8A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AA86AB8-0B1F-4670-8685-1CA213E5BD1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1C341E0-973D-421E-8168-8633DB8049C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A841ED5-A9D8-40D5-8844-879822F20C7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15CDE56-A8E5-45C2-9313-3AA89CB733D1}"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2F5AF94-DDBF-4EFD-AE80-38C234BB541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F10D3E9-B173-42BF-A5F6-F5AEA1C83142}"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3686833-129E-47EE-880B-F11403AC2F3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4E258E5-4FDF-4832-B487-D7C2F3288F29}"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2"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B293AA0-4B5D-4B3B-BDD4-434094D0F8C9}"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3294921-14D6-4445-8528-8F878AF6EF02}"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7C79EAD-80A8-48C5-8E5A-F3770EB65AC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ED7C37D-4E64-4E63-B268-7CDAFDC17903}"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8"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9"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B4238B5-04AE-4611-ABFC-B60E9207D03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9798B4E-8590-47B1-9D0F-B9B9D6ACFEC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6"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7"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FDB56FF-7EB4-42A7-BD58-19215031E3D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9"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0"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D9610C-473B-47EE-A35D-B0160F74706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2"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3"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43665AB-40EB-4CAB-AC38-83CF27C93820}"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7"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8"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1"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2"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27FA7E1D-15D0-402E-AD5F-E53DDD9AC0AA}"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DAE9D84-7D14-48FE-8EEC-787E908AB4F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9ECB677-9A2E-47BC-B568-D2DB2C4AC32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62F57E9-E9A6-4FF5-BBF3-99C61CF2556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EE5F800-E600-4A2D-90DD-1C76B374E22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A9D8A51-48EA-4B8E-A175-6E34EDA1B4B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079BB70-92A8-450D-8F4B-5F274156647A}"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n-IN" sz="1400" spc="-1" strike="noStrike">
                <a:solidFill>
                  <a:srgbClr val="000000"/>
                </a:solidFill>
                <a:latin typeface="Times New Roman"/>
                <a:ea typeface="Times New Roman"/>
              </a:defRPr>
            </a:lvl1pPr>
          </a:lstStyle>
          <a:p>
            <a:pPr algn="r">
              <a:lnSpc>
                <a:spcPct val="100000"/>
              </a:lnSpc>
              <a:buNone/>
              <a:tabLst>
                <a:tab algn="l" pos="0"/>
              </a:tabLst>
            </a:pPr>
            <a:fld id="{FAE85EEC-46D2-4A20-BF89-04D1FDE36E4C}" type="slidenum">
              <a:rPr b="0" lang="en-IN" sz="1400" spc="-1" strike="noStrike">
                <a:solidFill>
                  <a:srgbClr val="000000"/>
                </a:solidFill>
                <a:latin typeface="Times New Roman"/>
                <a:ea typeface="Times New Roman"/>
              </a:rPr>
              <a:t>&lt;number&gt;</a:t>
            </a:fld>
            <a:endParaRPr b="0" lang="en-IN" sz="1400" spc="-1" strike="noStrike">
              <a:latin typeface="Times New Roman"/>
            </a:endParaRPr>
          </a:p>
        </p:txBody>
      </p:sp>
      <p:sp>
        <p:nvSpPr>
          <p:cNvPr id="2" name="PlaceHolder 3"/>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2" name="PlaceHolder 2"/>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3" name="PlaceHolder 3"/>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n-IN" sz="1400" spc="-1" strike="noStrike">
                <a:solidFill>
                  <a:srgbClr val="000000"/>
                </a:solidFill>
                <a:latin typeface="Times New Roman"/>
                <a:ea typeface="Times New Roman"/>
              </a:defRPr>
            </a:lvl1pPr>
          </a:lstStyle>
          <a:p>
            <a:pPr algn="r">
              <a:lnSpc>
                <a:spcPct val="100000"/>
              </a:lnSpc>
              <a:buNone/>
              <a:tabLst>
                <a:tab algn="l" pos="0"/>
              </a:tabLst>
            </a:pPr>
            <a:fld id="{54E5E016-CE0A-4998-B966-0E57FB0FB2CB}" type="slidenum">
              <a:rPr b="0" lang="en-IN" sz="1400" spc="-1" strike="noStrike">
                <a:solidFill>
                  <a:srgbClr val="000000"/>
                </a:solidFill>
                <a:latin typeface="Times New Roman"/>
                <a:ea typeface="Times New Roman"/>
              </a:rPr>
              <a:t>&lt;number&gt;</a:t>
            </a:fld>
            <a:endParaRPr b="0" lang="en-IN" sz="1400" spc="-1" strike="noStrike">
              <a:latin typeface="Times New Roman"/>
            </a:endParaRPr>
          </a:p>
        </p:txBody>
      </p:sp>
      <p:sp>
        <p:nvSpPr>
          <p:cNvPr id="44" name="PlaceHolder 4"/>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3"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4" name="PlaceHolder 3"/>
          <p:cNvSpPr>
            <a:spLocks noGrp="1"/>
          </p:cNvSpPr>
          <p:nvPr>
            <p:ph type="ftr" idx="7"/>
          </p:nvPr>
        </p:nvSpPr>
        <p:spPr>
          <a:xfrm>
            <a:off x="3447360" y="5165280"/>
            <a:ext cx="3194640" cy="39024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5" name="PlaceHolder 4"/>
          <p:cNvSpPr>
            <a:spLocks noGrp="1"/>
          </p:cNvSpPr>
          <p:nvPr>
            <p:ph type="sldNum" idx="8"/>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n-IN" sz="1400" spc="-1" strike="noStrike">
                <a:solidFill>
                  <a:srgbClr val="000000"/>
                </a:solidFill>
                <a:latin typeface="Times New Roman"/>
                <a:ea typeface="Times New Roman"/>
              </a:defRPr>
            </a:lvl1pPr>
          </a:lstStyle>
          <a:p>
            <a:pPr algn="r">
              <a:lnSpc>
                <a:spcPct val="100000"/>
              </a:lnSpc>
              <a:buNone/>
              <a:tabLst>
                <a:tab algn="l" pos="0"/>
              </a:tabLst>
            </a:pPr>
            <a:fld id="{B5EA8149-367A-4B9C-A2D1-9474EA2F9013}" type="slidenum">
              <a:rPr b="0" lang="en-IN" sz="1400" spc="-1" strike="noStrike">
                <a:solidFill>
                  <a:srgbClr val="000000"/>
                </a:solidFill>
                <a:latin typeface="Times New Roman"/>
                <a:ea typeface="Times New Roman"/>
              </a:rPr>
              <a:t>&lt;number&gt;</a:t>
            </a:fld>
            <a:endParaRPr b="0" lang="en-IN" sz="1400" spc="-1" strike="noStrike">
              <a:latin typeface="Times New Roman"/>
            </a:endParaRPr>
          </a:p>
        </p:txBody>
      </p:sp>
      <p:sp>
        <p:nvSpPr>
          <p:cNvPr id="86" name="PlaceHolder 5"/>
          <p:cNvSpPr>
            <a:spLocks noGrp="1"/>
          </p:cNvSpPr>
          <p:nvPr>
            <p:ph type="dt" idx="9"/>
          </p:nvPr>
        </p:nvSpPr>
        <p:spPr>
          <a:xfrm>
            <a:off x="504000" y="5165280"/>
            <a:ext cx="2347920" cy="3902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Google Shape;99;g263a1140d16_2_0"/>
          <p:cNvSpPr/>
          <p:nvPr/>
        </p:nvSpPr>
        <p:spPr>
          <a:xfrm>
            <a:off x="3475080" y="1290960"/>
            <a:ext cx="2817360" cy="923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IN" sz="3000" spc="-1" strike="noStrike">
                <a:solidFill>
                  <a:srgbClr val="000000"/>
                </a:solidFill>
                <a:latin typeface="Arial"/>
                <a:ea typeface="Arial"/>
              </a:rPr>
              <a:t>C4M Project</a:t>
            </a:r>
            <a:endParaRPr b="0" lang="en-IN" sz="3000" spc="-1" strike="noStrike">
              <a:latin typeface="Arial"/>
            </a:endParaRPr>
          </a:p>
        </p:txBody>
      </p:sp>
      <p:sp>
        <p:nvSpPr>
          <p:cNvPr id="124" name="Google Shape;100;g263a1140d16_2_0"/>
          <p:cNvSpPr/>
          <p:nvPr/>
        </p:nvSpPr>
        <p:spPr>
          <a:xfrm>
            <a:off x="1560600" y="2004120"/>
            <a:ext cx="6897600" cy="71280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IN" sz="2300" spc="-1" strike="noStrike">
                <a:solidFill>
                  <a:srgbClr val="000000"/>
                </a:solidFill>
                <a:latin typeface="Arial"/>
                <a:ea typeface="Arial"/>
              </a:rPr>
              <a:t>Computational Analysis for Potential Biomarkers associated with Mesothelioma</a:t>
            </a:r>
            <a:endParaRPr b="0" lang="en-IN" sz="2300" spc="-1" strike="noStrike">
              <a:latin typeface="Arial"/>
            </a:endParaRPr>
          </a:p>
        </p:txBody>
      </p:sp>
      <p:sp>
        <p:nvSpPr>
          <p:cNvPr id="125" name="Google Shape;101;g263a1140d16_2_0"/>
          <p:cNvSpPr/>
          <p:nvPr/>
        </p:nvSpPr>
        <p:spPr>
          <a:xfrm>
            <a:off x="7391520" y="3909600"/>
            <a:ext cx="2525040" cy="158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IN" sz="2000" spc="-1" strike="noStrike">
                <a:solidFill>
                  <a:srgbClr val="000000"/>
                </a:solidFill>
                <a:latin typeface="Arial"/>
                <a:ea typeface="Arial"/>
              </a:rPr>
              <a:t>Group 20:</a:t>
            </a:r>
            <a:endParaRPr b="0" lang="en-IN" sz="2000" spc="-1" strike="noStrike">
              <a:latin typeface="Arial"/>
            </a:endParaRPr>
          </a:p>
          <a:p>
            <a:pPr>
              <a:lnSpc>
                <a:spcPct val="100000"/>
              </a:lnSpc>
              <a:buNone/>
              <a:tabLst>
                <a:tab algn="l" pos="0"/>
              </a:tabLst>
            </a:pPr>
            <a:r>
              <a:rPr b="0" lang="en-IN" sz="1800" spc="-1" strike="noStrike">
                <a:solidFill>
                  <a:srgbClr val="000000"/>
                </a:solidFill>
                <a:latin typeface="Arial"/>
                <a:ea typeface="Arial"/>
              </a:rPr>
              <a:t>Pallawi</a:t>
            </a:r>
            <a:endParaRPr b="0" lang="en-IN" sz="1800" spc="-1" strike="noStrike">
              <a:latin typeface="Arial"/>
            </a:endParaRPr>
          </a:p>
          <a:p>
            <a:pPr>
              <a:lnSpc>
                <a:spcPct val="100000"/>
              </a:lnSpc>
              <a:buNone/>
              <a:tabLst>
                <a:tab algn="l" pos="0"/>
              </a:tabLst>
            </a:pPr>
            <a:r>
              <a:rPr b="0" lang="en-IN" sz="1800" spc="-1" strike="noStrike">
                <a:solidFill>
                  <a:srgbClr val="000000"/>
                </a:solidFill>
                <a:latin typeface="Arial"/>
                <a:ea typeface="Arial"/>
              </a:rPr>
              <a:t>Prasanna</a:t>
            </a:r>
            <a:endParaRPr b="0" lang="en-IN" sz="1800" spc="-1" strike="noStrike">
              <a:latin typeface="Arial"/>
            </a:endParaRPr>
          </a:p>
          <a:p>
            <a:pPr>
              <a:lnSpc>
                <a:spcPct val="100000"/>
              </a:lnSpc>
              <a:buNone/>
              <a:tabLst>
                <a:tab algn="l" pos="0"/>
              </a:tabLst>
            </a:pPr>
            <a:r>
              <a:rPr b="0" lang="en-IN" sz="1800" spc="-1" strike="noStrike">
                <a:solidFill>
                  <a:srgbClr val="000000"/>
                </a:solidFill>
                <a:latin typeface="Arial"/>
                <a:ea typeface="Arial"/>
              </a:rPr>
              <a:t>Deepanshu</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106;p1"/>
          <p:cNvSpPr/>
          <p:nvPr/>
        </p:nvSpPr>
        <p:spPr>
          <a:xfrm>
            <a:off x="3439800" y="540000"/>
            <a:ext cx="3704760" cy="574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000" spc="-1" strike="noStrike">
                <a:solidFill>
                  <a:srgbClr val="000000"/>
                </a:solidFill>
                <a:latin typeface="Arial"/>
                <a:ea typeface="Arial"/>
              </a:rPr>
              <a:t>INTRODUCTION</a:t>
            </a:r>
            <a:endParaRPr b="0" lang="en-IN" sz="3000" spc="-1" strike="noStrike">
              <a:latin typeface="Arial"/>
            </a:endParaRPr>
          </a:p>
        </p:txBody>
      </p:sp>
      <p:sp>
        <p:nvSpPr>
          <p:cNvPr id="127" name="Google Shape;107;p1"/>
          <p:cNvSpPr/>
          <p:nvPr/>
        </p:nvSpPr>
        <p:spPr>
          <a:xfrm>
            <a:off x="1005480" y="1636920"/>
            <a:ext cx="4139280" cy="1009800"/>
          </a:xfrm>
          <a:prstGeom prst="rect">
            <a:avLst/>
          </a:prstGeom>
          <a:noFill/>
          <a:ln w="0">
            <a:noFill/>
          </a:ln>
        </p:spPr>
        <p:style>
          <a:lnRef idx="0"/>
          <a:fillRef idx="0"/>
          <a:effectRef idx="0"/>
          <a:fontRef idx="minor"/>
        </p:style>
        <p:txBody>
          <a:bodyPr lIns="90000" rIns="90000" tIns="45000" bIns="45000" anchor="t">
            <a:noAutofit/>
          </a:bodyPr>
          <a:p>
            <a:pPr marL="216000" indent="-228600">
              <a:lnSpc>
                <a:spcPct val="100000"/>
              </a:lnSpc>
              <a:buClr>
                <a:srgbClr val="000000"/>
              </a:buClr>
              <a:buFont typeface="Noto Sans Symbols"/>
              <a:buChar char="●"/>
            </a:pPr>
            <a:r>
              <a:rPr b="1" lang="en-IN" sz="2000" spc="-1" strike="noStrike">
                <a:solidFill>
                  <a:srgbClr val="000000"/>
                </a:solidFill>
                <a:latin typeface="Times New Roman"/>
                <a:ea typeface="Times New Roman"/>
              </a:rPr>
              <a:t>Mesothelioma</a:t>
            </a:r>
            <a:r>
              <a:rPr b="0" lang="en-IN" sz="2000" spc="-1" strike="noStrike">
                <a:solidFill>
                  <a:srgbClr val="000000"/>
                </a:solidFill>
                <a:latin typeface="Times New Roman"/>
                <a:ea typeface="Times New Roman"/>
              </a:rPr>
              <a:t> </a:t>
            </a:r>
            <a:endParaRPr b="0" lang="en-IN" sz="2000" spc="-1" strike="noStrike">
              <a:latin typeface="Arial"/>
            </a:endParaRPr>
          </a:p>
          <a:p>
            <a:pPr lvl="1" marL="432000" indent="-228600">
              <a:lnSpc>
                <a:spcPct val="100000"/>
              </a:lnSpc>
              <a:buClr>
                <a:srgbClr val="000000"/>
              </a:buClr>
              <a:buFont typeface="Noto Sans Symbols"/>
              <a:buChar char="●"/>
            </a:pPr>
            <a:r>
              <a:rPr b="0" lang="en-IN" sz="2000" spc="-1" strike="noStrike">
                <a:solidFill>
                  <a:srgbClr val="000000"/>
                </a:solidFill>
                <a:latin typeface="Times New Roman"/>
                <a:ea typeface="Times New Roman"/>
              </a:rPr>
              <a:t>Deadly disease </a:t>
            </a:r>
            <a:endParaRPr b="0" lang="en-IN" sz="2000" spc="-1" strike="noStrike">
              <a:latin typeface="Arial"/>
            </a:endParaRPr>
          </a:p>
          <a:p>
            <a:pPr lvl="1" marL="432000" indent="-228600">
              <a:lnSpc>
                <a:spcPct val="100000"/>
              </a:lnSpc>
              <a:buClr>
                <a:srgbClr val="000000"/>
              </a:buClr>
              <a:buFont typeface="Noto Sans Symbols"/>
              <a:buChar char="●"/>
            </a:pPr>
            <a:r>
              <a:rPr b="0" lang="en-IN" sz="2000" spc="-1" strike="noStrike">
                <a:solidFill>
                  <a:srgbClr val="000000"/>
                </a:solidFill>
                <a:latin typeface="Times New Roman"/>
                <a:ea typeface="Times New Roman"/>
              </a:rPr>
              <a:t>Currently no effective treatment</a:t>
            </a:r>
            <a:endParaRPr b="0" lang="en-IN" sz="2000" spc="-1" strike="noStrike">
              <a:latin typeface="Arial"/>
            </a:endParaRPr>
          </a:p>
        </p:txBody>
      </p:sp>
      <p:sp>
        <p:nvSpPr>
          <p:cNvPr id="128" name="Google Shape;108;p1"/>
          <p:cNvSpPr/>
          <p:nvPr/>
        </p:nvSpPr>
        <p:spPr>
          <a:xfrm>
            <a:off x="745200" y="3718080"/>
            <a:ext cx="4905360" cy="806760"/>
          </a:xfrm>
          <a:prstGeom prst="rect">
            <a:avLst/>
          </a:prstGeom>
          <a:noFill/>
          <a:ln w="0">
            <a:noFill/>
          </a:ln>
        </p:spPr>
        <p:style>
          <a:lnRef idx="0"/>
          <a:fillRef idx="0"/>
          <a:effectRef idx="0"/>
          <a:fontRef idx="minor"/>
        </p:style>
        <p:txBody>
          <a:bodyPr lIns="90000" rIns="90000" tIns="45000" bIns="45000" anchor="t">
            <a:noAutofit/>
          </a:bodyPr>
          <a:p>
            <a:pPr marL="457200" indent="-311760">
              <a:lnSpc>
                <a:spcPct val="115000"/>
              </a:lnSpc>
              <a:buClr>
                <a:srgbClr val="000000"/>
              </a:buClr>
              <a:buFont typeface="Times New Roman"/>
              <a:buChar char="●"/>
            </a:pPr>
            <a:r>
              <a:rPr b="0" lang="en-IN" sz="1600" spc="-1" strike="noStrike">
                <a:solidFill>
                  <a:srgbClr val="000000"/>
                </a:solidFill>
                <a:latin typeface="Times New Roman"/>
                <a:ea typeface="Times New Roman"/>
              </a:rPr>
              <a:t>Accession : PRJNA924289; GEO: GSE222962</a:t>
            </a:r>
            <a:endParaRPr b="0" lang="en-IN" sz="1600" spc="-1" strike="noStrike">
              <a:latin typeface="Arial"/>
            </a:endParaRPr>
          </a:p>
          <a:p>
            <a:pPr marL="457200" indent="-311760">
              <a:lnSpc>
                <a:spcPct val="115000"/>
              </a:lnSpc>
              <a:buClr>
                <a:srgbClr val="000000"/>
              </a:buClr>
              <a:buFont typeface="Times New Roman"/>
              <a:buChar char="●"/>
            </a:pPr>
            <a:r>
              <a:rPr b="0" lang="en-IN" sz="1600" spc="-1" strike="noStrike">
                <a:solidFill>
                  <a:srgbClr val="000000"/>
                </a:solidFill>
                <a:latin typeface="Times New Roman"/>
                <a:ea typeface="Times New Roman"/>
              </a:rPr>
              <a:t>Data type : Transcriptome Data</a:t>
            </a:r>
            <a:endParaRPr b="0" lang="en-IN" sz="1600" spc="-1" strike="noStrike">
              <a:latin typeface="Arial"/>
            </a:endParaRPr>
          </a:p>
        </p:txBody>
      </p:sp>
      <p:sp>
        <p:nvSpPr>
          <p:cNvPr id="129" name="Google Shape;109;p1"/>
          <p:cNvSpPr/>
          <p:nvPr/>
        </p:nvSpPr>
        <p:spPr>
          <a:xfrm>
            <a:off x="5798520" y="1764360"/>
            <a:ext cx="4139280" cy="1009800"/>
          </a:xfrm>
          <a:prstGeom prst="rect">
            <a:avLst/>
          </a:prstGeom>
          <a:noFill/>
          <a:ln w="0">
            <a:noFill/>
          </a:ln>
        </p:spPr>
        <p:style>
          <a:lnRef idx="0"/>
          <a:fillRef idx="0"/>
          <a:effectRef idx="0"/>
          <a:fontRef idx="minor"/>
        </p:style>
        <p:txBody>
          <a:bodyPr lIns="90000" rIns="90000" tIns="45000" bIns="45000" anchor="t">
            <a:noAutofit/>
          </a:bodyPr>
          <a:p>
            <a:pPr marL="216000" indent="-228600">
              <a:lnSpc>
                <a:spcPct val="100000"/>
              </a:lnSpc>
              <a:buClr>
                <a:srgbClr val="000000"/>
              </a:buClr>
              <a:buFont typeface="Noto Sans Symbols"/>
              <a:buChar char="●"/>
            </a:pPr>
            <a:r>
              <a:rPr b="1" lang="en-IN" sz="2000" spc="-1" strike="noStrike">
                <a:solidFill>
                  <a:srgbClr val="000000"/>
                </a:solidFill>
                <a:latin typeface="Times New Roman"/>
                <a:ea typeface="Times New Roman"/>
              </a:rPr>
              <a:t>Aim</a:t>
            </a:r>
            <a:endParaRPr b="0" lang="en-IN" sz="2000" spc="-1" strike="noStrike">
              <a:latin typeface="Arial"/>
            </a:endParaRPr>
          </a:p>
          <a:p>
            <a:pPr lvl="1" marL="432000" indent="-228600">
              <a:lnSpc>
                <a:spcPct val="100000"/>
              </a:lnSpc>
              <a:buClr>
                <a:srgbClr val="000000"/>
              </a:buClr>
              <a:buFont typeface="Noto Sans Symbols"/>
              <a:buChar char="●"/>
            </a:pPr>
            <a:r>
              <a:rPr b="0" lang="en-IN" sz="2000" spc="-1" strike="noStrike">
                <a:solidFill>
                  <a:srgbClr val="000000"/>
                </a:solidFill>
                <a:latin typeface="Times New Roman"/>
                <a:ea typeface="Times New Roman"/>
              </a:rPr>
              <a:t>Predict Biomarkers</a:t>
            </a:r>
            <a:endParaRPr b="0" lang="en-IN" sz="2000" spc="-1" strike="noStrike">
              <a:latin typeface="Arial"/>
            </a:endParaRPr>
          </a:p>
        </p:txBody>
      </p:sp>
      <p:pic>
        <p:nvPicPr>
          <p:cNvPr id="130" name="Google Shape;110;p1" descr=""/>
          <p:cNvPicPr/>
          <p:nvPr/>
        </p:nvPicPr>
        <p:blipFill>
          <a:blip r:embed="rId1"/>
          <a:stretch/>
        </p:blipFill>
        <p:spPr>
          <a:xfrm rot="2910000">
            <a:off x="6723360" y="2922840"/>
            <a:ext cx="1775520" cy="2590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115;p2" descr=""/>
          <p:cNvPicPr/>
          <p:nvPr/>
        </p:nvPicPr>
        <p:blipFill>
          <a:blip r:embed="rId1"/>
          <a:stretch/>
        </p:blipFill>
        <p:spPr>
          <a:xfrm>
            <a:off x="470520" y="623880"/>
            <a:ext cx="8912520" cy="5045760"/>
          </a:xfrm>
          <a:prstGeom prst="rect">
            <a:avLst/>
          </a:prstGeom>
          <a:ln w="0">
            <a:noFill/>
          </a:ln>
        </p:spPr>
      </p:pic>
      <p:sp>
        <p:nvSpPr>
          <p:cNvPr id="132" name="Google Shape;116;p2"/>
          <p:cNvSpPr/>
          <p:nvPr/>
        </p:nvSpPr>
        <p:spPr>
          <a:xfrm>
            <a:off x="470520" y="0"/>
            <a:ext cx="8999640" cy="623520"/>
          </a:xfrm>
          <a:prstGeom prst="rect">
            <a:avLst/>
          </a:prstGeom>
          <a:solidFill>
            <a:srgbClr val="dee7e5"/>
          </a:solid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1" lang="en-IN" sz="2100" spc="-1" strike="noStrike">
                <a:solidFill>
                  <a:srgbClr val="000000"/>
                </a:solidFill>
                <a:latin typeface="Arial"/>
                <a:ea typeface="Arial"/>
              </a:rPr>
              <a:t>Workflow &amp; its Feasibility </a:t>
            </a:r>
            <a:endParaRPr b="0" lang="en-IN" sz="2100" spc="-1" strike="noStrike">
              <a:latin typeface="Arial"/>
            </a:endParaRPr>
          </a:p>
          <a:p>
            <a:pPr algn="ctr">
              <a:lnSpc>
                <a:spcPct val="100000"/>
              </a:lnSpc>
              <a:buNone/>
              <a:tabLst>
                <a:tab algn="l" pos="0"/>
              </a:tabLst>
            </a:pPr>
            <a:r>
              <a:rPr b="1" lang="en-IN" sz="2100" spc="-1" strike="noStrike">
                <a:solidFill>
                  <a:srgbClr val="980000"/>
                </a:solidFill>
                <a:latin typeface="Arial"/>
                <a:ea typeface="Arial"/>
              </a:rPr>
              <a:t>Traditional vs advanced analysis</a:t>
            </a:r>
            <a:endParaRPr b="0" lang="en-IN" sz="2100" spc="-1" strike="noStrike">
              <a:latin typeface="Arial"/>
            </a:endParaRPr>
          </a:p>
        </p:txBody>
      </p:sp>
      <p:sp>
        <p:nvSpPr>
          <p:cNvPr id="133" name="Google Shape;117;p2"/>
          <p:cNvSpPr/>
          <p:nvPr/>
        </p:nvSpPr>
        <p:spPr>
          <a:xfrm>
            <a:off x="4250520" y="3420000"/>
            <a:ext cx="305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1800" spc="-1" strike="noStrike">
                <a:solidFill>
                  <a:srgbClr val="000000"/>
                </a:solidFill>
                <a:latin typeface="Arial"/>
                <a:ea typeface="Arial"/>
              </a:rPr>
              <a:t>AI/ML based workflow</a:t>
            </a:r>
            <a:endParaRPr b="0" lang="en-IN" sz="1800" spc="-1" strike="noStrike">
              <a:latin typeface="Arial"/>
            </a:endParaRPr>
          </a:p>
        </p:txBody>
      </p:sp>
      <p:sp>
        <p:nvSpPr>
          <p:cNvPr id="134" name="Google Shape;118;p2"/>
          <p:cNvSpPr/>
          <p:nvPr/>
        </p:nvSpPr>
        <p:spPr>
          <a:xfrm>
            <a:off x="7734600" y="2987280"/>
            <a:ext cx="1108440" cy="231840"/>
          </a:xfrm>
          <a:prstGeom prst="rect">
            <a:avLst/>
          </a:prstGeom>
          <a:solidFill>
            <a:srgbClr val="729fcf"/>
          </a:solidFill>
          <a:ln w="9525">
            <a:solidFill>
              <a:srgbClr val="000000"/>
            </a:solidFill>
            <a:round/>
          </a:ln>
        </p:spPr>
        <p:style>
          <a:lnRef idx="0"/>
          <a:fillRef idx="0"/>
          <a:effectRef idx="0"/>
          <a:fontRef idx="minor"/>
        </p:style>
        <p:txBody>
          <a:bodyPr lIns="90000" rIns="90000" tIns="45000" bIns="45000" anchor="t">
            <a:noAutofit/>
          </a:bodyPr>
          <a:p>
            <a:pPr>
              <a:lnSpc>
                <a:spcPct val="100000"/>
              </a:lnSpc>
              <a:buNone/>
              <a:tabLst>
                <a:tab algn="l" pos="0"/>
              </a:tabLst>
            </a:pPr>
            <a:r>
              <a:rPr b="0" lang="en-IN" sz="1000" spc="-1" strike="noStrike">
                <a:solidFill>
                  <a:srgbClr val="000000"/>
                </a:solidFill>
                <a:latin typeface="Arial"/>
                <a:ea typeface="Arial"/>
              </a:rPr>
              <a:t>Deseq2 analysis</a:t>
            </a:r>
            <a:endParaRPr b="0" lang="en-IN" sz="1000" spc="-1" strike="noStrike">
              <a:latin typeface="Arial"/>
            </a:endParaRPr>
          </a:p>
        </p:txBody>
      </p:sp>
      <p:sp>
        <p:nvSpPr>
          <p:cNvPr id="135" name="Google Shape;119;p2"/>
          <p:cNvSpPr/>
          <p:nvPr/>
        </p:nvSpPr>
        <p:spPr>
          <a:xfrm>
            <a:off x="7274520" y="3060000"/>
            <a:ext cx="395640" cy="8964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729fcf"/>
          </a:solidFill>
          <a:ln w="9525">
            <a:solidFill>
              <a:srgbClr val="3465a4"/>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nSpc>
                <a:spcPct val="100000"/>
              </a:lnSpc>
              <a:buNone/>
              <a:tabLst>
                <a:tab algn="l" pos="0"/>
              </a:tabLst>
            </a:pPr>
            <a:r>
              <a:rPr b="1" lang="en-IN" sz="3200" spc="-1" strike="noStrike">
                <a:solidFill>
                  <a:srgbClr val="000000"/>
                </a:solidFill>
                <a:latin typeface="Arial"/>
                <a:ea typeface="Arial"/>
              </a:rPr>
              <a:t>Problem Statement</a:t>
            </a:r>
            <a:endParaRPr b="0" lang="en-IN" sz="3200" spc="-1" strike="noStrike">
              <a:solidFill>
                <a:srgbClr val="000000"/>
              </a:solidFill>
              <a:latin typeface="Arial"/>
            </a:endParaRPr>
          </a:p>
        </p:txBody>
      </p:sp>
      <p:sp>
        <p:nvSpPr>
          <p:cNvPr id="13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00000"/>
              </a:lnSpc>
              <a:buNone/>
              <a:tabLst>
                <a:tab algn="l" pos="0"/>
              </a:tabLst>
            </a:pPr>
            <a:r>
              <a:rPr b="0" lang="en-IN" sz="1800" spc="-1" strike="noStrike">
                <a:solidFill>
                  <a:srgbClr val="000000"/>
                </a:solidFill>
                <a:latin typeface="Arial"/>
                <a:ea typeface="Arial"/>
              </a:rPr>
              <a:t>Mesothelioma, a rare and aggressive form of cancer, primarily caused by exposure to asbestos, poses significant challenges in early detection and effective treatment. Despite advancements in medical research, developing accurate predictive models for Mesothelioma prognosis remains a critical area of interest.</a:t>
            </a:r>
            <a:endParaRPr b="0" lang="en-IN" sz="1800" spc="-1" strike="noStrike">
              <a:solidFill>
                <a:srgbClr val="000000"/>
              </a:solidFill>
              <a:latin typeface="Arial"/>
            </a:endParaRPr>
          </a:p>
          <a:p>
            <a:pPr>
              <a:lnSpc>
                <a:spcPct val="100000"/>
              </a:lnSpc>
              <a:buNone/>
              <a:tabLst>
                <a:tab algn="l" pos="0"/>
              </a:tabLst>
            </a:pPr>
            <a:endParaRPr b="0" lang="en-IN" sz="1800" spc="-1" strike="noStrike">
              <a:solidFill>
                <a:srgbClr val="000000"/>
              </a:solidFill>
              <a:latin typeface="Arial"/>
            </a:endParaRPr>
          </a:p>
          <a:p>
            <a:pPr>
              <a:lnSpc>
                <a:spcPct val="100000"/>
              </a:lnSpc>
              <a:buNone/>
              <a:tabLst>
                <a:tab algn="l" pos="0"/>
              </a:tabLst>
            </a:pPr>
            <a:r>
              <a:rPr b="0" lang="en-IN" sz="1800" spc="-1" strike="noStrike">
                <a:solidFill>
                  <a:srgbClr val="000000"/>
                </a:solidFill>
                <a:latin typeface="Arial"/>
                <a:ea typeface="Arial"/>
              </a:rPr>
              <a:t>Our project aims to leverage data analysis to build a predictive model for Mesothelioma survival and treatment outcomes. The dataset used comprises clinical records, patient demographics, genetic markers, and treatment histories of Mesothelioma patients.</a:t>
            </a:r>
            <a:endParaRPr b="0" lang="en-IN" sz="1800" spc="-1" strike="noStrike">
              <a:solidFill>
                <a:srgbClr val="000000"/>
              </a:solidFill>
              <a:latin typeface="Arial"/>
            </a:endParaRPr>
          </a:p>
          <a:p>
            <a:pPr>
              <a:lnSpc>
                <a:spcPct val="100000"/>
              </a:lnSpc>
              <a:buNone/>
              <a:tabLst>
                <a:tab algn="l" pos="0"/>
              </a:tabLst>
            </a:pPr>
            <a:endParaRPr b="0" lang="en-IN" sz="1200" spc="-1" strike="noStrike">
              <a:solidFill>
                <a:srgbClr val="000000"/>
              </a:solidFill>
              <a:latin typeface="Arial"/>
            </a:endParaRPr>
          </a:p>
          <a:p>
            <a:pPr>
              <a:lnSpc>
                <a:spcPct val="100000"/>
              </a:lnSpc>
              <a:buNone/>
              <a:tabLst>
                <a:tab algn="l" pos="0"/>
              </a:tabLst>
            </a:pPr>
            <a:endParaRPr b="0" lang="en-IN" sz="1200" spc="-1" strike="noStrike">
              <a:solidFill>
                <a:srgbClr val="000000"/>
              </a:solidFill>
              <a:latin typeface="Arial"/>
            </a:endParaRPr>
          </a:p>
          <a:p>
            <a:pPr>
              <a:lnSpc>
                <a:spcPct val="100000"/>
              </a:lnSpc>
              <a:buNone/>
              <a:tabLst>
                <a:tab algn="l" pos="0"/>
              </a:tabLst>
            </a:pPr>
            <a:endParaRPr b="0" lang="en-IN" sz="1200" spc="-1" strike="noStrike">
              <a:solidFill>
                <a:srgbClr val="000000"/>
              </a:solidFill>
              <a:latin typeface="Arial"/>
            </a:endParaRPr>
          </a:p>
          <a:p>
            <a:pPr>
              <a:lnSpc>
                <a:spcPct val="100000"/>
              </a:lnSpc>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Google Shape;130;g263a1140d16_2_6"/>
          <p:cNvSpPr/>
          <p:nvPr/>
        </p:nvSpPr>
        <p:spPr>
          <a:xfrm>
            <a:off x="1587240" y="238680"/>
            <a:ext cx="6360120" cy="6310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IN" sz="2500" spc="-1" strike="noStrike">
                <a:solidFill>
                  <a:srgbClr val="000000"/>
                </a:solidFill>
                <a:latin typeface="Arial"/>
                <a:ea typeface="Arial"/>
              </a:rPr>
              <a:t>Differential Gene Expression Analysis</a:t>
            </a:r>
            <a:endParaRPr b="0" lang="en-IN" sz="2500" spc="-1" strike="noStrike">
              <a:latin typeface="Arial"/>
            </a:endParaRPr>
          </a:p>
        </p:txBody>
      </p:sp>
      <p:sp>
        <p:nvSpPr>
          <p:cNvPr id="139" name="Google Shape;131;g263a1140d16_2_6"/>
          <p:cNvSpPr/>
          <p:nvPr/>
        </p:nvSpPr>
        <p:spPr>
          <a:xfrm>
            <a:off x="294480" y="916560"/>
            <a:ext cx="9446760" cy="3319920"/>
          </a:xfrm>
          <a:prstGeom prst="rect">
            <a:avLst/>
          </a:prstGeom>
          <a:noFill/>
          <a:ln w="0">
            <a:noFill/>
          </a:ln>
        </p:spPr>
        <p:style>
          <a:lnRef idx="0"/>
          <a:fillRef idx="0"/>
          <a:effectRef idx="0"/>
          <a:fontRef idx="minor"/>
        </p:style>
        <p:txBody>
          <a:bodyPr tIns="91440" bIns="91440" anchor="t">
            <a:noAutofit/>
          </a:bodyPr>
          <a:p>
            <a:pPr>
              <a:lnSpc>
                <a:spcPct val="115000"/>
              </a:lnSpc>
              <a:buNone/>
              <a:tabLst>
                <a:tab algn="l" pos="0"/>
              </a:tabLst>
            </a:pPr>
            <a:r>
              <a:rPr b="1" lang="en-IN" sz="1400" spc="-1" strike="noStrike">
                <a:solidFill>
                  <a:srgbClr val="000000"/>
                </a:solidFill>
                <a:latin typeface="Arial"/>
                <a:ea typeface="Arial"/>
              </a:rPr>
              <a:t>How was it done?</a:t>
            </a:r>
            <a:endParaRPr b="0" lang="en-IN" sz="1400" spc="-1" strike="noStrike">
              <a:latin typeface="Arial"/>
            </a:endParaRPr>
          </a:p>
          <a:p>
            <a:pPr marL="4572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8 different experimental conditions (3 replicates)</a:t>
            </a:r>
            <a:endParaRPr b="0" lang="en-IN" sz="1300" spc="-1" strike="noStrike">
              <a:latin typeface="Arial"/>
            </a:endParaRPr>
          </a:p>
          <a:p>
            <a:pPr lvl="1" marL="9144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CTRL_4h</a:t>
            </a:r>
            <a:endParaRPr b="0" lang="en-IN" sz="1300" spc="-1" strike="noStrike">
              <a:latin typeface="Arial"/>
            </a:endParaRPr>
          </a:p>
          <a:p>
            <a:pPr lvl="1" marL="9144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SWTX143_10mpk_4h</a:t>
            </a:r>
            <a:endParaRPr b="0" lang="en-IN" sz="1300" spc="-1" strike="noStrike">
              <a:latin typeface="Arial"/>
            </a:endParaRPr>
          </a:p>
          <a:p>
            <a:pPr lvl="1" marL="9144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SWTX143_25mpk_4h</a:t>
            </a:r>
            <a:endParaRPr b="0" lang="en-IN" sz="1300" spc="-1" strike="noStrike">
              <a:latin typeface="Arial"/>
            </a:endParaRPr>
          </a:p>
          <a:p>
            <a:pPr lvl="1" marL="9144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SWTX143_50mpk_4h</a:t>
            </a:r>
            <a:endParaRPr b="0" lang="en-IN" sz="1300" spc="-1" strike="noStrike">
              <a:latin typeface="Arial"/>
            </a:endParaRPr>
          </a:p>
          <a:p>
            <a:pPr marL="4572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Create pairs of experimental conditions</a:t>
            </a:r>
            <a:endParaRPr b="0" lang="en-IN" sz="1300" spc="-1" strike="noStrike">
              <a:latin typeface="Arial"/>
            </a:endParaRPr>
          </a:p>
          <a:p>
            <a:pPr lvl="1" marL="9144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CTRL_4h &amp; </a:t>
            </a:r>
            <a:r>
              <a:rPr b="0" lang="en-IN" sz="1300" spc="-1" strike="noStrike">
                <a:solidFill>
                  <a:srgbClr val="000000"/>
                </a:solidFill>
                <a:latin typeface="Arial"/>
                <a:ea typeface="Arial"/>
              </a:rPr>
              <a:t>SWTX143_10mpk_4h</a:t>
            </a:r>
            <a:endParaRPr b="0" lang="en-IN" sz="1300" spc="-1" strike="noStrike">
              <a:latin typeface="Arial"/>
            </a:endParaRPr>
          </a:p>
          <a:p>
            <a:pPr lvl="1" marL="9144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CTRL_4h &amp; SWTX143_25mpk_4h</a:t>
            </a:r>
            <a:endParaRPr b="0" lang="en-IN" sz="1300" spc="-1" strike="noStrike">
              <a:latin typeface="Arial"/>
            </a:endParaRPr>
          </a:p>
          <a:p>
            <a:pPr lvl="1" marL="9144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CTRL_4h &amp; SWTX143_50mpk_4h</a:t>
            </a:r>
            <a:endParaRPr b="0" lang="en-IN" sz="1300" spc="-1" strike="noStrike">
              <a:latin typeface="Arial"/>
            </a:endParaRPr>
          </a:p>
          <a:p>
            <a:pPr marL="457200" indent="-311040">
              <a:lnSpc>
                <a:spcPct val="115000"/>
              </a:lnSpc>
              <a:buClr>
                <a:srgbClr val="000000"/>
              </a:buClr>
              <a:buFont typeface="Arial"/>
              <a:buChar char="●"/>
              <a:tabLst>
                <a:tab algn="l" pos="0"/>
              </a:tabLst>
            </a:pPr>
            <a:r>
              <a:rPr b="0" lang="en-IN" sz="1300" spc="-1" strike="noStrike">
                <a:solidFill>
                  <a:srgbClr val="000000"/>
                </a:solidFill>
                <a:latin typeface="Arial"/>
                <a:ea typeface="Arial"/>
              </a:rPr>
              <a:t>Perform DE analysis for each pair of experimental condition</a:t>
            </a:r>
            <a:endParaRPr b="0" lang="en-IN" sz="1300" spc="-1" strike="noStrike">
              <a:latin typeface="Arial"/>
            </a:endParaRPr>
          </a:p>
          <a:p>
            <a:pPr>
              <a:lnSpc>
                <a:spcPct val="115000"/>
              </a:lnSpc>
              <a:buNone/>
              <a:tabLst>
                <a:tab algn="l" pos="0"/>
              </a:tabLst>
            </a:pPr>
            <a:endParaRPr b="0" lang="en-IN" sz="1300" spc="-1" strike="noStrike">
              <a:latin typeface="Arial"/>
            </a:endParaRPr>
          </a:p>
          <a:p>
            <a:pPr>
              <a:lnSpc>
                <a:spcPct val="115000"/>
              </a:lnSpc>
              <a:buNone/>
              <a:tabLst>
                <a:tab algn="l" pos="0"/>
              </a:tabLst>
            </a:pPr>
            <a:r>
              <a:rPr b="1" lang="en-IN" sz="1400" spc="-1" strike="noStrike">
                <a:solidFill>
                  <a:srgbClr val="000000"/>
                </a:solidFill>
                <a:latin typeface="Arial"/>
                <a:ea typeface="Arial"/>
              </a:rPr>
              <a:t>What results were obtained?</a:t>
            </a:r>
            <a:endParaRPr b="0" lang="en-IN" sz="1400" spc="-1" strike="noStrike">
              <a:latin typeface="Arial"/>
            </a:endParaRPr>
          </a:p>
        </p:txBody>
      </p:sp>
      <p:sp>
        <p:nvSpPr>
          <p:cNvPr id="140" name="Google Shape;132;g263a1140d16_2_6"/>
          <p:cNvSpPr/>
          <p:nvPr/>
        </p:nvSpPr>
        <p:spPr>
          <a:xfrm>
            <a:off x="2905200" y="1390320"/>
            <a:ext cx="3562560" cy="1402920"/>
          </a:xfrm>
          <a:prstGeom prst="rect">
            <a:avLst/>
          </a:prstGeom>
          <a:noFill/>
          <a:ln w="0">
            <a:noFill/>
          </a:ln>
        </p:spPr>
        <p:style>
          <a:lnRef idx="0"/>
          <a:fillRef idx="0"/>
          <a:effectRef idx="0"/>
          <a:fontRef idx="minor"/>
        </p:style>
        <p:txBody>
          <a:bodyPr tIns="91440" bIns="91440" anchor="t">
            <a:noAutofit/>
          </a:bodyPr>
          <a:p>
            <a:pPr lvl="1" marL="914400" indent="-311040">
              <a:lnSpc>
                <a:spcPct val="115000"/>
              </a:lnSpc>
              <a:buClr>
                <a:srgbClr val="000000"/>
              </a:buClr>
              <a:buFont typeface="Arial"/>
              <a:buChar char="○"/>
            </a:pPr>
            <a:r>
              <a:rPr b="0" lang="en-IN" sz="1300" spc="-1" strike="noStrike">
                <a:solidFill>
                  <a:srgbClr val="000000"/>
                </a:solidFill>
                <a:latin typeface="Arial"/>
                <a:ea typeface="Arial"/>
              </a:rPr>
              <a:t>CTRL_24h</a:t>
            </a:r>
            <a:endParaRPr b="0" lang="en-IN" sz="1300" spc="-1" strike="noStrike">
              <a:latin typeface="Arial"/>
            </a:endParaRPr>
          </a:p>
          <a:p>
            <a:pPr lvl="1" marL="914400" indent="-311040">
              <a:lnSpc>
                <a:spcPct val="115000"/>
              </a:lnSpc>
              <a:buClr>
                <a:srgbClr val="000000"/>
              </a:buClr>
              <a:buFont typeface="Arial"/>
              <a:buChar char="○"/>
            </a:pPr>
            <a:r>
              <a:rPr b="0" lang="en-IN" sz="1300" spc="-1" strike="noStrike">
                <a:solidFill>
                  <a:srgbClr val="000000"/>
                </a:solidFill>
                <a:latin typeface="Arial"/>
                <a:ea typeface="Arial"/>
              </a:rPr>
              <a:t>SWTX143_10mpk_24h</a:t>
            </a:r>
            <a:endParaRPr b="0" lang="en-IN" sz="1300" spc="-1" strike="noStrike">
              <a:latin typeface="Arial"/>
            </a:endParaRPr>
          </a:p>
          <a:p>
            <a:pPr lvl="1" marL="914400" indent="-311040">
              <a:lnSpc>
                <a:spcPct val="115000"/>
              </a:lnSpc>
              <a:buClr>
                <a:srgbClr val="000000"/>
              </a:buClr>
              <a:buFont typeface="Arial"/>
              <a:buChar char="○"/>
            </a:pPr>
            <a:r>
              <a:rPr b="0" lang="en-IN" sz="1300" spc="-1" strike="noStrike">
                <a:solidFill>
                  <a:srgbClr val="000000"/>
                </a:solidFill>
                <a:latin typeface="Arial"/>
                <a:ea typeface="Arial"/>
              </a:rPr>
              <a:t>SWTX143_25mpk_24h</a:t>
            </a:r>
            <a:endParaRPr b="0" lang="en-IN" sz="1300" spc="-1" strike="noStrike">
              <a:latin typeface="Arial"/>
            </a:endParaRPr>
          </a:p>
          <a:p>
            <a:pPr lvl="1" marL="914400" indent="-311040">
              <a:lnSpc>
                <a:spcPct val="115000"/>
              </a:lnSpc>
              <a:buClr>
                <a:srgbClr val="000000"/>
              </a:buClr>
              <a:buFont typeface="Arial"/>
              <a:buChar char="○"/>
            </a:pPr>
            <a:r>
              <a:rPr b="0" lang="en-IN" sz="1300" spc="-1" strike="noStrike">
                <a:solidFill>
                  <a:srgbClr val="000000"/>
                </a:solidFill>
                <a:latin typeface="Arial"/>
                <a:ea typeface="Arial"/>
              </a:rPr>
              <a:t>SWTX143_50mpk_24h</a:t>
            </a:r>
            <a:endParaRPr b="0" lang="en-IN" sz="1300" spc="-1" strike="noStrike">
              <a:latin typeface="Arial"/>
            </a:endParaRPr>
          </a:p>
        </p:txBody>
      </p:sp>
      <p:sp>
        <p:nvSpPr>
          <p:cNvPr id="141" name="Google Shape;133;g263a1140d16_2_6"/>
          <p:cNvSpPr/>
          <p:nvPr/>
        </p:nvSpPr>
        <p:spPr>
          <a:xfrm>
            <a:off x="3895560" y="2457000"/>
            <a:ext cx="5038920" cy="1402920"/>
          </a:xfrm>
          <a:prstGeom prst="rect">
            <a:avLst/>
          </a:prstGeom>
          <a:noFill/>
          <a:ln w="0">
            <a:noFill/>
          </a:ln>
        </p:spPr>
        <p:style>
          <a:lnRef idx="0"/>
          <a:fillRef idx="0"/>
          <a:effectRef idx="0"/>
          <a:fontRef idx="minor"/>
        </p:style>
        <p:txBody>
          <a:bodyPr tIns="91440" bIns="91440" anchor="t">
            <a:noAutofit/>
          </a:bodyPr>
          <a:p>
            <a:pPr lvl="1" marL="914400" indent="-311040">
              <a:lnSpc>
                <a:spcPct val="115000"/>
              </a:lnSpc>
              <a:buClr>
                <a:srgbClr val="000000"/>
              </a:buClr>
              <a:buFont typeface="Arial"/>
              <a:buChar char="○"/>
            </a:pPr>
            <a:r>
              <a:rPr b="0" lang="en-IN" sz="1300" spc="-1" strike="noStrike">
                <a:solidFill>
                  <a:srgbClr val="000000"/>
                </a:solidFill>
                <a:latin typeface="Arial"/>
                <a:ea typeface="Arial"/>
              </a:rPr>
              <a:t>CTRL_24h &amp; SWTX143_10mpk_24h</a:t>
            </a:r>
            <a:endParaRPr b="0" lang="en-IN" sz="1300" spc="-1" strike="noStrike">
              <a:latin typeface="Arial"/>
            </a:endParaRPr>
          </a:p>
          <a:p>
            <a:pPr lvl="1" marL="914400" indent="-311040">
              <a:lnSpc>
                <a:spcPct val="115000"/>
              </a:lnSpc>
              <a:buClr>
                <a:srgbClr val="000000"/>
              </a:buClr>
              <a:buFont typeface="Arial"/>
              <a:buChar char="○"/>
            </a:pPr>
            <a:r>
              <a:rPr b="0" lang="en-IN" sz="1300" spc="-1" strike="noStrike">
                <a:solidFill>
                  <a:srgbClr val="000000"/>
                </a:solidFill>
                <a:latin typeface="Arial"/>
                <a:ea typeface="Arial"/>
              </a:rPr>
              <a:t>CTRL_24h &amp; SWTX143_25mpk_24h</a:t>
            </a:r>
            <a:endParaRPr b="0" lang="en-IN" sz="1300" spc="-1" strike="noStrike">
              <a:latin typeface="Arial"/>
            </a:endParaRPr>
          </a:p>
          <a:p>
            <a:pPr lvl="1" marL="914400" indent="-311040">
              <a:lnSpc>
                <a:spcPct val="115000"/>
              </a:lnSpc>
              <a:buClr>
                <a:srgbClr val="000000"/>
              </a:buClr>
              <a:buFont typeface="Arial"/>
              <a:buChar char="○"/>
            </a:pPr>
            <a:r>
              <a:rPr b="0" lang="en-IN" sz="1300" spc="-1" strike="noStrike">
                <a:solidFill>
                  <a:srgbClr val="000000"/>
                </a:solidFill>
                <a:latin typeface="Arial"/>
                <a:ea typeface="Arial"/>
              </a:rPr>
              <a:t>CTRL_24h &amp; SWTX143_50mpk_24h</a:t>
            </a:r>
            <a:endParaRPr b="0" lang="en-IN" sz="1300" spc="-1" strike="noStrike">
              <a:latin typeface="Arial"/>
            </a:endParaRPr>
          </a:p>
        </p:txBody>
      </p:sp>
      <p:pic>
        <p:nvPicPr>
          <p:cNvPr id="142" name="Google Shape;134;g263a1140d16_2_6" descr=""/>
          <p:cNvPicPr/>
          <p:nvPr/>
        </p:nvPicPr>
        <p:blipFill>
          <a:blip r:embed="rId1"/>
          <a:stretch/>
        </p:blipFill>
        <p:spPr>
          <a:xfrm>
            <a:off x="183600" y="4028400"/>
            <a:ext cx="3828600" cy="1456560"/>
          </a:xfrm>
          <a:prstGeom prst="rect">
            <a:avLst/>
          </a:prstGeom>
          <a:ln w="0">
            <a:noFill/>
          </a:ln>
        </p:spPr>
      </p:pic>
      <p:pic>
        <p:nvPicPr>
          <p:cNvPr id="143" name="Google Shape;135;g263a1140d16_2_6" descr=""/>
          <p:cNvPicPr/>
          <p:nvPr/>
        </p:nvPicPr>
        <p:blipFill>
          <a:blip r:embed="rId2"/>
          <a:stretch/>
        </p:blipFill>
        <p:spPr>
          <a:xfrm>
            <a:off x="7162920" y="3594240"/>
            <a:ext cx="2864520" cy="2076120"/>
          </a:xfrm>
          <a:prstGeom prst="rect">
            <a:avLst/>
          </a:prstGeom>
          <a:ln w="0">
            <a:noFill/>
          </a:ln>
        </p:spPr>
      </p:pic>
      <p:pic>
        <p:nvPicPr>
          <p:cNvPr id="144" name="Google Shape;136;g263a1140d16_2_6" descr=""/>
          <p:cNvPicPr/>
          <p:nvPr/>
        </p:nvPicPr>
        <p:blipFill>
          <a:blip r:embed="rId3"/>
          <a:stretch/>
        </p:blipFill>
        <p:spPr>
          <a:xfrm>
            <a:off x="4008600" y="3974760"/>
            <a:ext cx="3094200" cy="1456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nSpc>
                <a:spcPct val="100000"/>
              </a:lnSpc>
              <a:buNone/>
              <a:tabLst>
                <a:tab algn="l" pos="0"/>
              </a:tabLst>
            </a:pPr>
            <a:r>
              <a:rPr b="1" lang="en-IN" sz="3200" spc="-1" strike="noStrike">
                <a:solidFill>
                  <a:srgbClr val="000000"/>
                </a:solidFill>
                <a:latin typeface="Arial"/>
                <a:ea typeface="Arial"/>
              </a:rPr>
              <a:t>Predictions</a:t>
            </a:r>
            <a:endParaRPr b="0" lang="en-IN" sz="3200" spc="-1" strike="noStrike">
              <a:solidFill>
                <a:srgbClr val="000000"/>
              </a:solidFill>
              <a:latin typeface="Arial"/>
            </a:endParaRPr>
          </a:p>
        </p:txBody>
      </p:sp>
      <p:sp>
        <p:nvSpPr>
          <p:cNvPr id="146" name="PlaceHolder 2"/>
          <p:cNvSpPr>
            <a:spLocks noGrp="1"/>
          </p:cNvSpPr>
          <p:nvPr>
            <p:ph/>
          </p:nvPr>
        </p:nvSpPr>
        <p:spPr>
          <a:xfrm>
            <a:off x="504000" y="1936080"/>
            <a:ext cx="9071280" cy="3287880"/>
          </a:xfrm>
          <a:prstGeom prst="rect">
            <a:avLst/>
          </a:prstGeom>
          <a:noFill/>
          <a:ln w="0">
            <a:noFill/>
          </a:ln>
        </p:spPr>
        <p:txBody>
          <a:bodyPr lIns="0" rIns="0" tIns="0" bIns="0" anchor="t">
            <a:normAutofit fontScale="86000"/>
          </a:bodyPr>
          <a:p>
            <a:pPr>
              <a:lnSpc>
                <a:spcPct val="115000"/>
              </a:lnSpc>
              <a:buNone/>
              <a:tabLst>
                <a:tab algn="l" pos="0"/>
              </a:tabLst>
            </a:pPr>
            <a:r>
              <a:rPr b="1" lang="en-IN" sz="1800" spc="-1" strike="noStrike">
                <a:solidFill>
                  <a:srgbClr val="000000"/>
                </a:solidFill>
                <a:latin typeface="Arial"/>
                <a:ea typeface="Arial"/>
              </a:rPr>
              <a:t>Steps:</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1. Load Data: Read our dataset</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2. Identify Common Genes: Defined a list of significant genes for comparison.</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3. Check Gene Presence: Checked if these genes exist within the 'Genes' column.</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4. Filter Dataset: Extract rows corresponding to these significant genes.</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5. Prepare Data: Split the dataset into features (genes) and the target variable ('Swtx_143_10mpk_4h').</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6. Train Model: Utilize a machine learning classifier (e.g., RandomForestClassifier) to train on the feature and target data.</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7. Evaluate Model: Assess the model's accuracy and performance using metrics like accuracy, precision, recall, and F1-score.</a:t>
            </a:r>
            <a:endParaRPr b="0" lang="en-IN" sz="1800" spc="-1" strike="noStrike">
              <a:solidFill>
                <a:srgbClr val="000000"/>
              </a:solidFill>
              <a:latin typeface="Arial"/>
            </a:endParaRPr>
          </a:p>
          <a:p>
            <a:pPr>
              <a:lnSpc>
                <a:spcPct val="115000"/>
              </a:lnSpc>
              <a:buNone/>
              <a:tabLst>
                <a:tab algn="l" pos="0"/>
              </a:tabLst>
            </a:pPr>
            <a:r>
              <a:rPr b="0" lang="en-IN" sz="1800" spc="-1" strike="noStrike">
                <a:solidFill>
                  <a:srgbClr val="000000"/>
                </a:solidFill>
                <a:latin typeface="Arial"/>
                <a:ea typeface="Arial"/>
              </a:rPr>
              <a:t>8. Prediction: Apply the trained model to predict the 'Swtx_143_10mpk_4h' class for new/unseen samples based on their gene expression profiles.</a:t>
            </a:r>
            <a:endParaRPr b="0" lang="en-IN" sz="1800" spc="-1" strike="noStrike">
              <a:solidFill>
                <a:srgbClr val="000000"/>
              </a:solidFill>
              <a:latin typeface="Arial"/>
            </a:endParaRPr>
          </a:p>
          <a:p>
            <a:pPr>
              <a:lnSpc>
                <a:spcPct val="100000"/>
              </a:lnSpc>
              <a:buNone/>
              <a:tabLst>
                <a:tab algn="l" pos="0"/>
              </a:tabLst>
            </a:pPr>
            <a:endParaRPr b="0" lang="en-IN" sz="1800" spc="-1" strike="noStrike">
              <a:solidFill>
                <a:srgbClr val="000000"/>
              </a:solidFill>
              <a:latin typeface="Arial"/>
            </a:endParaRPr>
          </a:p>
        </p:txBody>
      </p:sp>
      <p:pic>
        <p:nvPicPr>
          <p:cNvPr id="147" name="Google Shape;143;g263a1140d16_1_25" descr=""/>
          <p:cNvPicPr/>
          <p:nvPr/>
        </p:nvPicPr>
        <p:blipFill>
          <a:blip r:embed="rId1"/>
          <a:stretch/>
        </p:blipFill>
        <p:spPr>
          <a:xfrm>
            <a:off x="4785840" y="125640"/>
            <a:ext cx="4782240" cy="2246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nSpc>
                <a:spcPct val="100000"/>
              </a:lnSpc>
              <a:buNone/>
              <a:tabLst>
                <a:tab algn="l" pos="0"/>
              </a:tabLst>
            </a:pPr>
            <a:r>
              <a:rPr b="1" lang="en-IN" sz="3200" spc="-1" strike="noStrike">
                <a:solidFill>
                  <a:srgbClr val="000000"/>
                </a:solidFill>
                <a:latin typeface="Arial"/>
                <a:ea typeface="Arial"/>
              </a:rPr>
              <a:t>Inferences from the Prediction</a:t>
            </a:r>
            <a:endParaRPr b="0" lang="en-IN" sz="3200" spc="-1" strike="noStrike">
              <a:solidFill>
                <a:srgbClr val="000000"/>
              </a:solidFill>
              <a:latin typeface="Arial"/>
            </a:endParaRPr>
          </a:p>
        </p:txBody>
      </p:sp>
      <p:sp>
        <p:nvSpPr>
          <p:cNvPr id="149" name="PlaceHolder 2"/>
          <p:cNvSpPr>
            <a:spLocks noGrp="1"/>
          </p:cNvSpPr>
          <p:nvPr>
            <p:ph/>
          </p:nvPr>
        </p:nvSpPr>
        <p:spPr>
          <a:xfrm>
            <a:off x="504000" y="1326600"/>
            <a:ext cx="5782320" cy="3066840"/>
          </a:xfrm>
          <a:prstGeom prst="rect">
            <a:avLst/>
          </a:prstGeom>
          <a:noFill/>
          <a:ln w="0">
            <a:noFill/>
          </a:ln>
        </p:spPr>
        <p:txBody>
          <a:bodyPr lIns="0" rIns="0" tIns="0" bIns="0" anchor="t">
            <a:normAutofit/>
          </a:bodyPr>
          <a:p>
            <a:pPr>
              <a:lnSpc>
                <a:spcPct val="100000"/>
              </a:lnSpc>
              <a:buNone/>
              <a:tabLst>
                <a:tab algn="l" pos="0"/>
              </a:tabLst>
            </a:pPr>
            <a:r>
              <a:rPr b="0" lang="en-IN" sz="1800" spc="-1" strike="noStrike">
                <a:solidFill>
                  <a:srgbClr val="000000"/>
                </a:solidFill>
                <a:latin typeface="Arial"/>
                <a:ea typeface="Arial"/>
              </a:rPr>
              <a:t>Some potential biomarkers predicted are:</a:t>
            </a:r>
            <a:endParaRPr b="0" lang="en-IN" sz="1800" spc="-1" strike="noStrike">
              <a:solidFill>
                <a:srgbClr val="000000"/>
              </a:solidFill>
              <a:latin typeface="Arial"/>
            </a:endParaRPr>
          </a:p>
          <a:p>
            <a:pPr>
              <a:lnSpc>
                <a:spcPct val="100000"/>
              </a:lnSpc>
              <a:buNone/>
              <a:tabLst>
                <a:tab algn="l" pos="0"/>
              </a:tabLst>
            </a:pPr>
            <a:endParaRPr b="0" lang="en-IN" sz="1800" spc="-1" strike="noStrike">
              <a:solidFill>
                <a:srgbClr val="000000"/>
              </a:solidFill>
              <a:latin typeface="Arial"/>
            </a:endParaRPr>
          </a:p>
          <a:p>
            <a:pPr>
              <a:lnSpc>
                <a:spcPct val="100000"/>
              </a:lnSpc>
              <a:buNone/>
              <a:tabLst>
                <a:tab algn="l" pos="0"/>
              </a:tabLst>
            </a:pPr>
            <a:br>
              <a:rPr sz="1800"/>
            </a:br>
            <a:r>
              <a:rPr b="0" lang="en-IN" sz="1200" spc="-1" strike="noStrike">
                <a:solidFill>
                  <a:srgbClr val="000000"/>
                </a:solidFill>
                <a:latin typeface="Arial"/>
                <a:ea typeface="Arial"/>
              </a:rPr>
              <a:t>CXCL8  , KRT14 , </a:t>
            </a:r>
            <a:r>
              <a:rPr b="0" lang="en-IN" sz="1100" spc="-1" strike="noStrike">
                <a:solidFill>
                  <a:srgbClr val="000000"/>
                </a:solidFill>
                <a:latin typeface="Arial"/>
                <a:ea typeface="Arial"/>
              </a:rPr>
              <a:t>ITLN2</a:t>
            </a:r>
            <a:r>
              <a:rPr b="0" lang="en-IN" sz="1000" spc="-1" strike="noStrike">
                <a:solidFill>
                  <a:srgbClr val="000000"/>
                </a:solidFill>
                <a:latin typeface="Arial"/>
                <a:ea typeface="Arial"/>
              </a:rPr>
              <a:t>, </a:t>
            </a:r>
            <a:r>
              <a:rPr b="0" lang="en-IN" sz="1100" spc="-1" strike="noStrike">
                <a:solidFill>
                  <a:srgbClr val="000000"/>
                </a:solidFill>
                <a:latin typeface="Arial"/>
                <a:ea typeface="Arial"/>
              </a:rPr>
              <a:t>ITLN1</a:t>
            </a: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a:p>
            <a:pPr>
              <a:lnSpc>
                <a:spcPct val="115000"/>
              </a:lnSpc>
              <a:buNone/>
              <a:tabLst>
                <a:tab algn="l" pos="0"/>
              </a:tabLst>
            </a:pPr>
            <a:r>
              <a:rPr b="0" lang="en-IN" sz="1200" spc="-1" strike="noStrike">
                <a:solidFill>
                  <a:srgbClr val="000000"/>
                </a:solidFill>
                <a:latin typeface="Arial"/>
                <a:ea typeface="Arial"/>
              </a:rPr>
              <a:t>SAA2, PI3, CHRDL1, </a:t>
            </a:r>
            <a:r>
              <a:rPr b="0" lang="en-IN" sz="1100" spc="-1" strike="noStrike">
                <a:solidFill>
                  <a:srgbClr val="000000"/>
                </a:solidFill>
                <a:latin typeface="Arial"/>
                <a:ea typeface="Arial"/>
              </a:rPr>
              <a:t>ITLN1, SPRR2F</a:t>
            </a:r>
            <a:endParaRPr b="0" lang="en-IN" sz="1100" spc="-1" strike="noStrike">
              <a:solidFill>
                <a:srgbClr val="000000"/>
              </a:solidFill>
              <a:latin typeface="Arial"/>
            </a:endParaRPr>
          </a:p>
          <a:p>
            <a:pPr>
              <a:lnSpc>
                <a:spcPct val="115000"/>
              </a:lnSpc>
              <a:buNone/>
              <a:tabLst>
                <a:tab algn="l" pos="0"/>
              </a:tabLst>
            </a:pPr>
            <a:endParaRPr b="0" lang="en-IN" sz="1100" spc="-1" strike="noStrike">
              <a:solidFill>
                <a:srgbClr val="000000"/>
              </a:solidFill>
              <a:latin typeface="Arial"/>
            </a:endParaRPr>
          </a:p>
          <a:p>
            <a:pPr>
              <a:lnSpc>
                <a:spcPct val="115000"/>
              </a:lnSpc>
              <a:buNone/>
              <a:tabLst>
                <a:tab algn="l" pos="0"/>
              </a:tabLst>
            </a:pPr>
            <a:r>
              <a:rPr b="0" lang="en-IN" sz="1100" spc="-1" strike="noStrike">
                <a:solidFill>
                  <a:srgbClr val="000000"/>
                </a:solidFill>
                <a:latin typeface="Arial"/>
                <a:ea typeface="Arial"/>
              </a:rPr>
              <a:t>SPRR2F, PI3</a:t>
            </a:r>
            <a:r>
              <a:rPr b="0" lang="en-IN" sz="1300" spc="-1" strike="noStrike">
                <a:solidFill>
                  <a:srgbClr val="000000"/>
                </a:solidFill>
                <a:latin typeface="Arial"/>
                <a:ea typeface="Arial"/>
              </a:rPr>
              <a:t>, </a:t>
            </a:r>
            <a:r>
              <a:rPr b="0" lang="en-IN" sz="1000" spc="-1" strike="noStrike">
                <a:solidFill>
                  <a:srgbClr val="000000"/>
                </a:solidFill>
                <a:latin typeface="Arial"/>
                <a:ea typeface="Arial"/>
              </a:rPr>
              <a:t>TNNT3, MYH2 </a:t>
            </a:r>
            <a:endParaRPr b="0" lang="en-IN" sz="1000" spc="-1" strike="noStrike">
              <a:solidFill>
                <a:srgbClr val="000000"/>
              </a:solidFill>
              <a:latin typeface="Arial"/>
            </a:endParaRPr>
          </a:p>
          <a:p>
            <a:pPr>
              <a:lnSpc>
                <a:spcPct val="115000"/>
              </a:lnSpc>
              <a:buNone/>
              <a:tabLst>
                <a:tab algn="l" pos="0"/>
              </a:tabLst>
            </a:pPr>
            <a:endParaRPr b="0" lang="en-IN" sz="1000" spc="-1" strike="noStrike">
              <a:solidFill>
                <a:srgbClr val="000000"/>
              </a:solidFill>
              <a:latin typeface="Arial"/>
            </a:endParaRPr>
          </a:p>
          <a:p>
            <a:pPr>
              <a:lnSpc>
                <a:spcPct val="115000"/>
              </a:lnSpc>
              <a:buNone/>
              <a:tabLst>
                <a:tab algn="l" pos="0"/>
              </a:tabLst>
            </a:pPr>
            <a:endParaRPr b="0" lang="en-IN" sz="1000" spc="-1" strike="noStrike">
              <a:solidFill>
                <a:srgbClr val="000000"/>
              </a:solidFill>
              <a:latin typeface="Arial"/>
            </a:endParaRPr>
          </a:p>
          <a:p>
            <a:pPr>
              <a:lnSpc>
                <a:spcPct val="115000"/>
              </a:lnSpc>
              <a:buNone/>
              <a:tabLst>
                <a:tab algn="l" pos="0"/>
              </a:tabLst>
            </a:pPr>
            <a:endParaRPr b="0" lang="en-IN" sz="1000" spc="-1" strike="noStrike">
              <a:solidFill>
                <a:srgbClr val="000000"/>
              </a:solidFill>
              <a:latin typeface="Arial"/>
            </a:endParaRPr>
          </a:p>
          <a:p>
            <a:pPr>
              <a:lnSpc>
                <a:spcPct val="115000"/>
              </a:lnSpc>
              <a:buNone/>
              <a:tabLst>
                <a:tab algn="l" pos="0"/>
              </a:tabLst>
            </a:pP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p:txBody>
      </p:sp>
      <p:pic>
        <p:nvPicPr>
          <p:cNvPr id="150" name="Google Shape;150;g263a1140d16_1_17" descr=""/>
          <p:cNvPicPr/>
          <p:nvPr/>
        </p:nvPicPr>
        <p:blipFill>
          <a:blip r:embed="rId1"/>
          <a:stretch/>
        </p:blipFill>
        <p:spPr>
          <a:xfrm>
            <a:off x="4403880" y="1746000"/>
            <a:ext cx="5171400" cy="2888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nSpc>
                <a:spcPct val="100000"/>
              </a:lnSpc>
              <a:buNone/>
              <a:tabLst>
                <a:tab algn="l" pos="0"/>
              </a:tabLst>
            </a:pPr>
            <a:r>
              <a:rPr b="1" lang="en-IN" sz="3200" spc="-1" strike="noStrike">
                <a:solidFill>
                  <a:srgbClr val="000000"/>
                </a:solidFill>
                <a:latin typeface="Arial"/>
                <a:ea typeface="Arial"/>
              </a:rPr>
              <a:t>Contribution:</a:t>
            </a:r>
            <a:endParaRPr b="0" lang="en-IN" sz="3200" spc="-1" strike="noStrike">
              <a:solidFill>
                <a:srgbClr val="000000"/>
              </a:solidFill>
              <a:latin typeface="Arial"/>
            </a:endParaRPr>
          </a:p>
        </p:txBody>
      </p:sp>
      <p:sp>
        <p:nvSpPr>
          <p:cNvPr id="15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57200" indent="-317520">
              <a:lnSpc>
                <a:spcPct val="100000"/>
              </a:lnSpc>
              <a:buClr>
                <a:srgbClr val="000000"/>
              </a:buClr>
              <a:buFont typeface="Arial"/>
              <a:buChar char="●"/>
            </a:pPr>
            <a:r>
              <a:rPr b="1" lang="en-IN" sz="1800" spc="-1" strike="noStrike">
                <a:solidFill>
                  <a:srgbClr val="000000"/>
                </a:solidFill>
                <a:latin typeface="Arial"/>
                <a:ea typeface="Arial"/>
              </a:rPr>
              <a:t>Pallawi Kumari:</a:t>
            </a:r>
            <a:endParaRPr b="0" lang="en-IN" sz="1800" spc="-1" strike="noStrike">
              <a:solidFill>
                <a:srgbClr val="000000"/>
              </a:solidFill>
              <a:latin typeface="Arial"/>
            </a:endParaRPr>
          </a:p>
          <a:p>
            <a:pPr lvl="1" marL="914400" indent="-317520">
              <a:lnSpc>
                <a:spcPct val="100000"/>
              </a:lnSpc>
              <a:buClr>
                <a:srgbClr val="000000"/>
              </a:buClr>
              <a:buFont typeface="Arial"/>
              <a:buChar char="○"/>
            </a:pPr>
            <a:r>
              <a:rPr b="0" lang="en-IN" sz="1800" spc="-1" strike="noStrike">
                <a:solidFill>
                  <a:srgbClr val="000000"/>
                </a:solidFill>
                <a:latin typeface="Arial"/>
                <a:ea typeface="Arial"/>
              </a:rPr>
              <a:t>Literature review</a:t>
            </a:r>
            <a:endParaRPr b="0" lang="en-IN" sz="1800" spc="-1" strike="noStrike">
              <a:solidFill>
                <a:srgbClr val="000000"/>
              </a:solidFill>
              <a:latin typeface="Arial"/>
            </a:endParaRPr>
          </a:p>
          <a:p>
            <a:pPr lvl="1" marL="914400" indent="-317520">
              <a:lnSpc>
                <a:spcPct val="100000"/>
              </a:lnSpc>
              <a:buClr>
                <a:srgbClr val="000000"/>
              </a:buClr>
              <a:buFont typeface="Arial"/>
              <a:buChar char="○"/>
            </a:pPr>
            <a:r>
              <a:rPr b="0" lang="en-IN" sz="1800" spc="-1" strike="noStrike">
                <a:solidFill>
                  <a:srgbClr val="000000"/>
                </a:solidFill>
                <a:latin typeface="Arial"/>
                <a:ea typeface="Arial"/>
              </a:rPr>
              <a:t>Data mining, data collection</a:t>
            </a:r>
            <a:endParaRPr b="0" lang="en-IN" sz="1800" spc="-1" strike="noStrike">
              <a:solidFill>
                <a:srgbClr val="000000"/>
              </a:solidFill>
              <a:latin typeface="Arial"/>
            </a:endParaRPr>
          </a:p>
          <a:p>
            <a:pPr>
              <a:lnSpc>
                <a:spcPct val="100000"/>
              </a:lnSpc>
              <a:buNone/>
              <a:tabLst>
                <a:tab algn="l" pos="0"/>
              </a:tabLst>
            </a:pPr>
            <a:endParaRPr b="0" lang="en-IN" sz="1800" spc="-1" strike="noStrike">
              <a:solidFill>
                <a:srgbClr val="000000"/>
              </a:solidFill>
              <a:latin typeface="Arial"/>
            </a:endParaRPr>
          </a:p>
          <a:p>
            <a:pPr marL="457200" indent="-317520">
              <a:lnSpc>
                <a:spcPct val="100000"/>
              </a:lnSpc>
              <a:buClr>
                <a:srgbClr val="000000"/>
              </a:buClr>
              <a:buFont typeface="Arial"/>
              <a:buChar char="●"/>
              <a:tabLst>
                <a:tab algn="l" pos="0"/>
              </a:tabLst>
            </a:pPr>
            <a:r>
              <a:rPr b="1" lang="en-IN" sz="1800" spc="-1" strike="noStrike">
                <a:solidFill>
                  <a:srgbClr val="000000"/>
                </a:solidFill>
                <a:latin typeface="Arial"/>
                <a:ea typeface="Arial"/>
              </a:rPr>
              <a:t>Prasanna:</a:t>
            </a:r>
            <a:endParaRPr b="0" lang="en-IN" sz="1800" spc="-1" strike="noStrike">
              <a:solidFill>
                <a:srgbClr val="000000"/>
              </a:solidFill>
              <a:latin typeface="Arial"/>
            </a:endParaRPr>
          </a:p>
          <a:p>
            <a:pPr lvl="1" marL="914400" indent="-317520">
              <a:lnSpc>
                <a:spcPct val="100000"/>
              </a:lnSpc>
              <a:buClr>
                <a:srgbClr val="000000"/>
              </a:buClr>
              <a:buFont typeface="Arial"/>
              <a:buChar char="○"/>
              <a:tabLst>
                <a:tab algn="l" pos="0"/>
              </a:tabLst>
            </a:pPr>
            <a:r>
              <a:rPr b="0" lang="en-IN" sz="1800" spc="-1" strike="noStrike">
                <a:solidFill>
                  <a:srgbClr val="000000"/>
                </a:solidFill>
                <a:latin typeface="Arial"/>
                <a:ea typeface="Arial"/>
              </a:rPr>
              <a:t>Differential gene expression analysis using DESeq2</a:t>
            </a:r>
            <a:endParaRPr b="0" lang="en-IN" sz="1800" spc="-1" strike="noStrike">
              <a:solidFill>
                <a:srgbClr val="000000"/>
              </a:solidFill>
              <a:latin typeface="Arial"/>
            </a:endParaRPr>
          </a:p>
          <a:p>
            <a:pPr lvl="1" marL="914400" indent="-317520">
              <a:lnSpc>
                <a:spcPct val="100000"/>
              </a:lnSpc>
              <a:buClr>
                <a:srgbClr val="000000"/>
              </a:buClr>
              <a:buFont typeface="Arial"/>
              <a:buChar char="○"/>
              <a:tabLst>
                <a:tab algn="l" pos="0"/>
              </a:tabLst>
            </a:pPr>
            <a:r>
              <a:rPr b="0" lang="en-IN" sz="1800" spc="-1" strike="noStrike">
                <a:solidFill>
                  <a:srgbClr val="000000"/>
                </a:solidFill>
                <a:latin typeface="Arial"/>
                <a:ea typeface="Arial"/>
              </a:rPr>
              <a:t>Pathway enrichment analysis using EnrichR</a:t>
            </a:r>
            <a:endParaRPr b="0" lang="en-IN" sz="1800" spc="-1" strike="noStrike">
              <a:solidFill>
                <a:srgbClr val="000000"/>
              </a:solidFill>
              <a:latin typeface="Arial"/>
            </a:endParaRPr>
          </a:p>
          <a:p>
            <a:pPr>
              <a:lnSpc>
                <a:spcPct val="100000"/>
              </a:lnSpc>
              <a:buNone/>
              <a:tabLst>
                <a:tab algn="l" pos="0"/>
              </a:tabLst>
            </a:pPr>
            <a:endParaRPr b="0" lang="en-IN" sz="1800" spc="-1" strike="noStrike">
              <a:solidFill>
                <a:srgbClr val="000000"/>
              </a:solidFill>
              <a:latin typeface="Arial"/>
            </a:endParaRPr>
          </a:p>
          <a:p>
            <a:pPr marL="457200" indent="-317520">
              <a:lnSpc>
                <a:spcPct val="100000"/>
              </a:lnSpc>
              <a:buClr>
                <a:srgbClr val="000000"/>
              </a:buClr>
              <a:buFont typeface="Arial"/>
              <a:buChar char="●"/>
              <a:tabLst>
                <a:tab algn="l" pos="0"/>
              </a:tabLst>
            </a:pPr>
            <a:r>
              <a:rPr b="1" lang="en-IN" sz="1800" spc="-1" strike="noStrike">
                <a:solidFill>
                  <a:srgbClr val="000000"/>
                </a:solidFill>
                <a:latin typeface="Arial"/>
                <a:ea typeface="Arial"/>
              </a:rPr>
              <a:t>Deepanshu:</a:t>
            </a:r>
            <a:endParaRPr b="0" lang="en-IN" sz="1800" spc="-1" strike="noStrike">
              <a:solidFill>
                <a:srgbClr val="000000"/>
              </a:solidFill>
              <a:latin typeface="Arial"/>
            </a:endParaRPr>
          </a:p>
          <a:p>
            <a:pPr lvl="1" marL="914400" indent="-317520">
              <a:lnSpc>
                <a:spcPct val="100000"/>
              </a:lnSpc>
              <a:buClr>
                <a:srgbClr val="000000"/>
              </a:buClr>
              <a:buFont typeface="Arial"/>
              <a:buChar char="○"/>
              <a:tabLst>
                <a:tab algn="l" pos="0"/>
              </a:tabLst>
            </a:pPr>
            <a:r>
              <a:rPr b="0" lang="en-IN" sz="1800" spc="-1" strike="noStrike">
                <a:solidFill>
                  <a:srgbClr val="000000"/>
                </a:solidFill>
                <a:latin typeface="Arial"/>
                <a:ea typeface="Arial"/>
              </a:rPr>
              <a:t>Predicting biomarkers using the data after differential expression analysis.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2023-12-12T19:11:01Z</dcterms:created>
  <dc:creator/>
  <dc:description/>
  <dc:language>en-IN</dc:language>
  <cp:lastModifiedBy/>
  <dcterms:modified xsi:type="dcterms:W3CDTF">2023-12-12T23:29:42Z</dcterms:modified>
  <cp:revision>1</cp:revision>
  <dc:subject/>
  <dc:title/>
</cp:coreProperties>
</file>