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6858000" cx="12192000"/>
  <p:notesSz cx="6858000" cy="9144000"/>
  <p:embeddedFontLst>
    <p:embeddedFont>
      <p:font typeface="Raleway ExtraBold"/>
      <p:bold r:id="rId67"/>
      <p:boldItalic r:id="rId68"/>
    </p:embeddedFont>
    <p:embeddedFont>
      <p:font typeface="Book Antiqua"/>
      <p:regular r:id="rId69"/>
      <p:bold r:id="rId70"/>
      <p:italic r:id="rId71"/>
      <p:boldItalic r:id="rId72"/>
    </p:embeddedFont>
    <p:embeddedFont>
      <p:font typeface="Arial Black"/>
      <p:regular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74" roundtripDataSignature="AMtx7mgOe8IykXDAni7yfIlL/jIGTIYP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ialBlack-regular.fntdata"/><Relationship Id="rId72" Type="http://schemas.openxmlformats.org/officeDocument/2006/relationships/font" Target="fonts/BookAntiqua-boldItalic.fntdata"/><Relationship Id="rId31" Type="http://schemas.openxmlformats.org/officeDocument/2006/relationships/slide" Target="slides/slide25.xml"/><Relationship Id="rId30" Type="http://schemas.openxmlformats.org/officeDocument/2006/relationships/slide" Target="slides/slide24.xml"/><Relationship Id="rId74" Type="http://customschemas.google.com/relationships/presentationmetadata" Target="meta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BookAntiqua-italic.fntdata"/><Relationship Id="rId70" Type="http://schemas.openxmlformats.org/officeDocument/2006/relationships/font" Target="fonts/BookAntiqua-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alewayExtraBold-boldItalic.fntdata"/><Relationship Id="rId23" Type="http://schemas.openxmlformats.org/officeDocument/2006/relationships/slide" Target="slides/slide17.xml"/><Relationship Id="rId67" Type="http://schemas.openxmlformats.org/officeDocument/2006/relationships/font" Target="fonts/RalewayExtraBold-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BookAntiqua-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3" name="Google Shape;25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 name="Google Shape;31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Make sense of message. </a:t>
            </a:r>
            <a:endParaRPr/>
          </a:p>
          <a:p>
            <a:pPr indent="0" lvl="0" marL="0" rtl="0" algn="l">
              <a:lnSpc>
                <a:spcPct val="100000"/>
              </a:lnSpc>
              <a:spcBef>
                <a:spcPts val="0"/>
              </a:spcBef>
              <a:spcAft>
                <a:spcPts val="0"/>
              </a:spcAft>
              <a:buSzPts val="1400"/>
              <a:buNone/>
            </a:pPr>
            <a:r>
              <a:rPr lang="en-US"/>
              <a:t>Make sense of message.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6" name="Google Shape;19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1" name="Google Shape;40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6" name="Google Shape;40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6" name="Google Shape;436;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0" name="Google Shape;470;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6" name="Google Shape;47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2" name="Google Shape;48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6" name="Google Shape;50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2" name="Google Shape;512;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4" name="Google Shape;52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0" name="Google Shape;530;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6" name="Google Shape;536;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7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7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75"/>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75"/>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75"/>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75"/>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blipFill>
          <a:blip r:embed="rId2">
            <a:alphaModFix/>
          </a:blip>
          <a:stretch>
            <a:fillRect/>
          </a:stretch>
        </a:blipFill>
      </p:bgPr>
    </p:bg>
    <p:spTree>
      <p:nvGrpSpPr>
        <p:cNvPr id="90" name="Shape 9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blipFill>
          <a:blip r:embed="rId2">
            <a:alphaModFix/>
          </a:blip>
          <a:stretch>
            <a:fillRect/>
          </a:stretch>
        </a:blipFill>
      </p:bgPr>
    </p:bg>
    <p:spTree>
      <p:nvGrpSpPr>
        <p:cNvPr id="91" name="Shape 91"/>
        <p:cNvGrpSpPr/>
        <p:nvPr/>
      </p:nvGrpSpPr>
      <p:grpSpPr>
        <a:xfrm>
          <a:off x="0" y="0"/>
          <a:ext cx="0" cy="0"/>
          <a:chOff x="0" y="0"/>
          <a:chExt cx="0" cy="0"/>
        </a:xfrm>
      </p:grpSpPr>
      <p:sp>
        <p:nvSpPr>
          <p:cNvPr id="92" name="Google Shape;92;p78"/>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3" name="Google Shape;93;p78"/>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chemeClr val="dk1"/>
              </a:buClr>
              <a:buSzPts val="1867"/>
              <a:buFont typeface="Arial"/>
              <a:buNone/>
              <a:defRPr b="0" i="0" sz="1867"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4" name="Google Shape;94;p78"/>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95" name="Google Shape;95;p78"/>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96" name="Shape 96"/>
        <p:cNvGrpSpPr/>
        <p:nvPr/>
      </p:nvGrpSpPr>
      <p:grpSpPr>
        <a:xfrm>
          <a:off x="0" y="0"/>
          <a:ext cx="0" cy="0"/>
          <a:chOff x="0" y="0"/>
          <a:chExt cx="0" cy="0"/>
        </a:xfrm>
      </p:grpSpPr>
      <p:sp>
        <p:nvSpPr>
          <p:cNvPr id="97" name="Google Shape;97;p79"/>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8" name="Google Shape;98;p79"/>
          <p:cNvSpPr txBox="1"/>
          <p:nvPr>
            <p:ph idx="2" type="body"/>
          </p:nvPr>
        </p:nvSpPr>
        <p:spPr>
          <a:xfrm>
            <a:off x="0" y="932723"/>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99" name="Google Shape;99;p79"/>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0" name="Google Shape;100;p79"/>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101" name="Shape 101"/>
        <p:cNvGrpSpPr/>
        <p:nvPr/>
      </p:nvGrpSpPr>
      <p:grpSpPr>
        <a:xfrm>
          <a:off x="0" y="0"/>
          <a:ext cx="0" cy="0"/>
          <a:chOff x="0" y="0"/>
          <a:chExt cx="0" cy="0"/>
        </a:xfrm>
      </p:grpSpPr>
      <p:sp>
        <p:nvSpPr>
          <p:cNvPr id="102" name="Google Shape;102;p80"/>
          <p:cNvSpPr txBox="1"/>
          <p:nvPr>
            <p:ph idx="1" type="body"/>
          </p:nvPr>
        </p:nvSpPr>
        <p:spPr>
          <a:xfrm>
            <a:off x="2735627" y="164638"/>
            <a:ext cx="9456373" cy="76808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3" name="Google Shape;103;p80"/>
          <p:cNvSpPr txBox="1"/>
          <p:nvPr>
            <p:ph idx="2" type="body"/>
          </p:nvPr>
        </p:nvSpPr>
        <p:spPr>
          <a:xfrm>
            <a:off x="2735627" y="932723"/>
            <a:ext cx="9456373" cy="384043"/>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4" name="Google Shape;104;p80"/>
          <p:cNvSpPr/>
          <p:nvPr/>
        </p:nvSpPr>
        <p:spPr>
          <a:xfrm>
            <a:off x="0" y="1"/>
            <a:ext cx="2543605" cy="686418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105" name="Shape 105"/>
        <p:cNvGrpSpPr/>
        <p:nvPr/>
      </p:nvGrpSpPr>
      <p:grpSpPr>
        <a:xfrm>
          <a:off x="0" y="0"/>
          <a:ext cx="0" cy="0"/>
          <a:chOff x="0" y="0"/>
          <a:chExt cx="0" cy="0"/>
        </a:xfrm>
      </p:grpSpPr>
      <p:sp>
        <p:nvSpPr>
          <p:cNvPr id="106" name="Google Shape;106;p81"/>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7" name="Google Shape;107;p81"/>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08" name="Google Shape;108;p81"/>
          <p:cNvSpPr/>
          <p:nvPr/>
        </p:nvSpPr>
        <p:spPr>
          <a:xfrm>
            <a:off x="0" y="2276872"/>
            <a:ext cx="12192000" cy="2400267"/>
          </a:xfrm>
          <a:prstGeom prst="rect">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09" name="Google Shape;109;p81"/>
          <p:cNvSpPr/>
          <p:nvPr/>
        </p:nvSpPr>
        <p:spPr>
          <a:xfrm rot="10800000">
            <a:off x="158339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0" name="Google Shape;110;p81"/>
          <p:cNvSpPr/>
          <p:nvPr/>
        </p:nvSpPr>
        <p:spPr>
          <a:xfrm rot="10800000">
            <a:off x="446371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1" name="Google Shape;111;p81"/>
          <p:cNvSpPr/>
          <p:nvPr/>
        </p:nvSpPr>
        <p:spPr>
          <a:xfrm rot="10800000">
            <a:off x="7344032"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2" name="Google Shape;112;p81"/>
          <p:cNvSpPr/>
          <p:nvPr/>
        </p:nvSpPr>
        <p:spPr>
          <a:xfrm rot="10800000">
            <a:off x="10224348" y="4677509"/>
            <a:ext cx="384043" cy="331071"/>
          </a:xfrm>
          <a:prstGeom prst="triangle">
            <a:avLst>
              <a:gd fmla="val 50000" name="adj"/>
            </a:avLst>
          </a:prstGeom>
          <a:solidFill>
            <a:schemeClr val="accent1"/>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3" name="Google Shape;113;p81"/>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4" name="Google Shape;114;p81"/>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15" name="Google Shape;115;p81"/>
          <p:cNvSpPr/>
          <p:nvPr>
            <p:ph idx="3" type="pic"/>
          </p:nvPr>
        </p:nvSpPr>
        <p:spPr>
          <a:xfrm>
            <a:off x="815413" y="2517005"/>
            <a:ext cx="1920000" cy="1920000"/>
          </a:xfrm>
          <a:prstGeom prst="ellipse">
            <a:avLst/>
          </a:prstGeom>
          <a:solidFill>
            <a:srgbClr val="F2F2F2"/>
          </a:solidFill>
          <a:ln>
            <a:noFill/>
          </a:ln>
        </p:spPr>
      </p:sp>
      <p:sp>
        <p:nvSpPr>
          <p:cNvPr id="116" name="Google Shape;116;p81"/>
          <p:cNvSpPr/>
          <p:nvPr>
            <p:ph idx="4" type="pic"/>
          </p:nvPr>
        </p:nvSpPr>
        <p:spPr>
          <a:xfrm>
            <a:off x="3695732" y="2517005"/>
            <a:ext cx="1920000" cy="1920000"/>
          </a:xfrm>
          <a:prstGeom prst="ellipse">
            <a:avLst/>
          </a:prstGeom>
          <a:solidFill>
            <a:srgbClr val="F2F2F2"/>
          </a:solidFill>
          <a:ln>
            <a:noFill/>
          </a:ln>
        </p:spPr>
      </p:sp>
      <p:sp>
        <p:nvSpPr>
          <p:cNvPr id="117" name="Google Shape;117;p81"/>
          <p:cNvSpPr/>
          <p:nvPr>
            <p:ph idx="5" type="pic"/>
          </p:nvPr>
        </p:nvSpPr>
        <p:spPr>
          <a:xfrm>
            <a:off x="6576051" y="2517005"/>
            <a:ext cx="1920000" cy="1920000"/>
          </a:xfrm>
          <a:prstGeom prst="ellipse">
            <a:avLst/>
          </a:prstGeom>
          <a:solidFill>
            <a:srgbClr val="F2F2F2"/>
          </a:solidFill>
          <a:ln>
            <a:noFill/>
          </a:ln>
        </p:spPr>
      </p:sp>
      <p:sp>
        <p:nvSpPr>
          <p:cNvPr id="118" name="Google Shape;118;p81"/>
          <p:cNvSpPr/>
          <p:nvPr>
            <p:ph idx="6" type="pic"/>
          </p:nvPr>
        </p:nvSpPr>
        <p:spPr>
          <a:xfrm>
            <a:off x="9456369" y="2517005"/>
            <a:ext cx="1920000" cy="1920000"/>
          </a:xfrm>
          <a:prstGeom prst="ellipse">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119" name="Shape 119"/>
        <p:cNvGrpSpPr/>
        <p:nvPr/>
      </p:nvGrpSpPr>
      <p:grpSpPr>
        <a:xfrm>
          <a:off x="0" y="0"/>
          <a:ext cx="0" cy="0"/>
          <a:chOff x="0" y="0"/>
          <a:chExt cx="0" cy="0"/>
        </a:xfrm>
      </p:grpSpPr>
      <p:sp>
        <p:nvSpPr>
          <p:cNvPr id="120" name="Google Shape;120;p82"/>
          <p:cNvSpPr/>
          <p:nvPr/>
        </p:nvSpPr>
        <p:spPr>
          <a:xfrm>
            <a:off x="5231904" y="2276872"/>
            <a:ext cx="5711957" cy="3936437"/>
          </a:xfrm>
          <a:prstGeom prst="rect">
            <a:avLst/>
          </a:prstGeom>
          <a:solidFill>
            <a:srgbClr val="F2F2F2"/>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Arial"/>
              <a:ea typeface="Arial"/>
              <a:cs typeface="Arial"/>
              <a:sym typeface="Arial"/>
            </a:endParaRPr>
          </a:p>
        </p:txBody>
      </p:sp>
      <p:sp>
        <p:nvSpPr>
          <p:cNvPr id="121" name="Google Shape;121;p82"/>
          <p:cNvSpPr/>
          <p:nvPr>
            <p:ph idx="2" type="pic"/>
          </p:nvPr>
        </p:nvSpPr>
        <p:spPr>
          <a:xfrm>
            <a:off x="1103445" y="1412776"/>
            <a:ext cx="4560000" cy="3696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spTree>
      <p:nvGrpSpPr>
        <p:cNvPr id="122" name="Shape 122"/>
        <p:cNvGrpSpPr/>
        <p:nvPr/>
      </p:nvGrpSpPr>
      <p:grpSpPr>
        <a:xfrm>
          <a:off x="0" y="0"/>
          <a:ext cx="0" cy="0"/>
          <a:chOff x="0" y="0"/>
          <a:chExt cx="0" cy="0"/>
        </a:xfrm>
      </p:grpSpPr>
      <p:sp>
        <p:nvSpPr>
          <p:cNvPr id="123" name="Google Shape;123;p83"/>
          <p:cNvSpPr/>
          <p:nvPr>
            <p:ph idx="2" type="pic"/>
          </p:nvPr>
        </p:nvSpPr>
        <p:spPr>
          <a:xfrm>
            <a:off x="0" y="990600"/>
            <a:ext cx="3887755" cy="5867400"/>
          </a:xfrm>
          <a:prstGeom prst="rect">
            <a:avLst/>
          </a:prstGeom>
          <a:solidFill>
            <a:srgbClr val="F2F2F2"/>
          </a:solidFill>
          <a:ln>
            <a:noFill/>
          </a:ln>
        </p:spPr>
      </p:sp>
      <p:sp>
        <p:nvSpPr>
          <p:cNvPr id="124" name="Google Shape;124;p83"/>
          <p:cNvSpPr/>
          <p:nvPr>
            <p:ph idx="3" type="pic"/>
          </p:nvPr>
        </p:nvSpPr>
        <p:spPr>
          <a:xfrm>
            <a:off x="4079776" y="0"/>
            <a:ext cx="8112224" cy="362102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125" name="Shape 125"/>
        <p:cNvGrpSpPr/>
        <p:nvPr/>
      </p:nvGrpSpPr>
      <p:grpSpPr>
        <a:xfrm>
          <a:off x="0" y="0"/>
          <a:ext cx="0" cy="0"/>
          <a:chOff x="0" y="0"/>
          <a:chExt cx="0" cy="0"/>
        </a:xfrm>
      </p:grpSpPr>
      <p:sp>
        <p:nvSpPr>
          <p:cNvPr id="126" name="Google Shape;126;p84"/>
          <p:cNvSpPr/>
          <p:nvPr>
            <p:ph idx="2" type="pic"/>
          </p:nvPr>
        </p:nvSpPr>
        <p:spPr>
          <a:xfrm>
            <a:off x="0" y="1013496"/>
            <a:ext cx="3887755" cy="3567632"/>
          </a:xfrm>
          <a:prstGeom prst="rect">
            <a:avLst/>
          </a:prstGeom>
          <a:solidFill>
            <a:srgbClr val="F2F2F2"/>
          </a:solidFill>
          <a:ln>
            <a:noFill/>
          </a:ln>
        </p:spPr>
      </p:sp>
      <p:sp>
        <p:nvSpPr>
          <p:cNvPr id="127" name="Google Shape;127;p84"/>
          <p:cNvSpPr/>
          <p:nvPr>
            <p:ph idx="3" type="pic"/>
          </p:nvPr>
        </p:nvSpPr>
        <p:spPr>
          <a:xfrm>
            <a:off x="8304245" y="0"/>
            <a:ext cx="3887755" cy="4581128"/>
          </a:xfrm>
          <a:prstGeom prst="rect">
            <a:avLst/>
          </a:prstGeom>
          <a:solidFill>
            <a:srgbClr val="F2F2F2"/>
          </a:solidFill>
          <a:ln>
            <a:noFill/>
          </a:ln>
        </p:spPr>
      </p:sp>
      <p:sp>
        <p:nvSpPr>
          <p:cNvPr id="128" name="Google Shape;128;p84"/>
          <p:cNvSpPr/>
          <p:nvPr>
            <p:ph idx="4" type="pic"/>
          </p:nvPr>
        </p:nvSpPr>
        <p:spPr>
          <a:xfrm>
            <a:off x="0" y="4773149"/>
            <a:ext cx="6096000" cy="2084851"/>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129" name="Shape 129"/>
        <p:cNvGrpSpPr/>
        <p:nvPr/>
      </p:nvGrpSpPr>
      <p:grpSpPr>
        <a:xfrm>
          <a:off x="0" y="0"/>
          <a:ext cx="0" cy="0"/>
          <a:chOff x="0" y="0"/>
          <a:chExt cx="0" cy="0"/>
        </a:xfrm>
      </p:grpSpPr>
      <p:sp>
        <p:nvSpPr>
          <p:cNvPr id="130" name="Google Shape;130;p85"/>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1" name="Google Shape;131;p85"/>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32" name="Google Shape;132;p85"/>
          <p:cNvSpPr/>
          <p:nvPr/>
        </p:nvSpPr>
        <p:spPr>
          <a:xfrm>
            <a:off x="595027" y="4101331"/>
            <a:ext cx="2400000" cy="2304000"/>
          </a:xfrm>
          <a:prstGeom prst="rect">
            <a:avLst/>
          </a:prstGeom>
          <a:solidFill>
            <a:schemeClr val="accent2"/>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33" name="Google Shape;133;p85"/>
          <p:cNvSpPr/>
          <p:nvPr/>
        </p:nvSpPr>
        <p:spPr>
          <a:xfrm>
            <a:off x="9196973" y="1700808"/>
            <a:ext cx="2400000" cy="2304000"/>
          </a:xfrm>
          <a:prstGeom prst="rect">
            <a:avLst/>
          </a:prstGeom>
          <a:solidFill>
            <a:schemeClr val="accent3"/>
          </a:solidFill>
          <a:ln>
            <a:noFill/>
          </a:ln>
        </p:spPr>
        <p:txBody>
          <a:bodyPr anchorCtr="0" anchor="ctr" bIns="60950" lIns="121900" spcFirstLastPara="1" rIns="121900" wrap="square" tIns="609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3F3F3F"/>
              </a:solidFill>
              <a:latin typeface="Arial"/>
              <a:ea typeface="Arial"/>
              <a:cs typeface="Arial"/>
              <a:sym typeface="Arial"/>
            </a:endParaRPr>
          </a:p>
        </p:txBody>
      </p:sp>
      <p:sp>
        <p:nvSpPr>
          <p:cNvPr id="134" name="Google Shape;134;p85"/>
          <p:cNvSpPr/>
          <p:nvPr>
            <p:ph idx="3" type="pic"/>
          </p:nvPr>
        </p:nvSpPr>
        <p:spPr>
          <a:xfrm>
            <a:off x="595027" y="1700808"/>
            <a:ext cx="2400000" cy="2304000"/>
          </a:xfrm>
          <a:prstGeom prst="rect">
            <a:avLst/>
          </a:prstGeom>
          <a:solidFill>
            <a:srgbClr val="F2F2F2"/>
          </a:solidFill>
          <a:ln>
            <a:noFill/>
          </a:ln>
        </p:spPr>
      </p:sp>
      <p:sp>
        <p:nvSpPr>
          <p:cNvPr id="135" name="Google Shape;135;p85"/>
          <p:cNvSpPr/>
          <p:nvPr>
            <p:ph idx="4" type="pic"/>
          </p:nvPr>
        </p:nvSpPr>
        <p:spPr>
          <a:xfrm>
            <a:off x="9196973" y="4101331"/>
            <a:ext cx="2400000" cy="2304000"/>
          </a:xfrm>
          <a:prstGeom prst="rect">
            <a:avLst/>
          </a:prstGeom>
          <a:solidFill>
            <a:srgbClr val="F2F2F2"/>
          </a:solidFill>
          <a:ln>
            <a:noFill/>
          </a:ln>
        </p:spPr>
      </p:sp>
      <p:sp>
        <p:nvSpPr>
          <p:cNvPr id="136" name="Google Shape;136;p85"/>
          <p:cNvSpPr/>
          <p:nvPr>
            <p:ph idx="5" type="pic"/>
          </p:nvPr>
        </p:nvSpPr>
        <p:spPr>
          <a:xfrm>
            <a:off x="3119669" y="4101331"/>
            <a:ext cx="5952663" cy="2304000"/>
          </a:xfrm>
          <a:prstGeom prst="rect">
            <a:avLst/>
          </a:prstGeom>
          <a:solidFill>
            <a:srgbClr val="F2F2F2"/>
          </a:solidFill>
          <a:ln>
            <a:noFill/>
          </a:ln>
        </p:spPr>
      </p:sp>
      <p:sp>
        <p:nvSpPr>
          <p:cNvPr id="137" name="Google Shape;137;p85"/>
          <p:cNvSpPr/>
          <p:nvPr>
            <p:ph idx="6" type="pic"/>
          </p:nvPr>
        </p:nvSpPr>
        <p:spPr>
          <a:xfrm>
            <a:off x="3119669" y="1700808"/>
            <a:ext cx="5952663" cy="2304000"/>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s and Contents Layout">
  <p:cSld name="5_Images and Contents Layout">
    <p:spTree>
      <p:nvGrpSpPr>
        <p:cNvPr id="138" name="Shape 138"/>
        <p:cNvGrpSpPr/>
        <p:nvPr/>
      </p:nvGrpSpPr>
      <p:grpSpPr>
        <a:xfrm>
          <a:off x="0" y="0"/>
          <a:ext cx="0" cy="0"/>
          <a:chOff x="0" y="0"/>
          <a:chExt cx="0" cy="0"/>
        </a:xfrm>
      </p:grpSpPr>
      <p:sp>
        <p:nvSpPr>
          <p:cNvPr id="139" name="Google Shape;139;p86"/>
          <p:cNvSpPr/>
          <p:nvPr>
            <p:ph idx="2" type="pic"/>
          </p:nvPr>
        </p:nvSpPr>
        <p:spPr>
          <a:xfrm>
            <a:off x="709650" y="480055"/>
            <a:ext cx="4224469" cy="4197085"/>
          </a:xfrm>
          <a:prstGeom prst="rect">
            <a:avLst/>
          </a:prstGeom>
          <a:solidFill>
            <a:srgbClr val="F2F2F2"/>
          </a:solidFill>
          <a:ln>
            <a:noFill/>
          </a:ln>
        </p:spPr>
      </p:sp>
      <p:sp>
        <p:nvSpPr>
          <p:cNvPr id="140" name="Google Shape;140;p86"/>
          <p:cNvSpPr/>
          <p:nvPr>
            <p:ph idx="3" type="pic"/>
          </p:nvPr>
        </p:nvSpPr>
        <p:spPr>
          <a:xfrm>
            <a:off x="5126140" y="480056"/>
            <a:ext cx="6336704" cy="2296105"/>
          </a:xfrm>
          <a:prstGeom prst="rect">
            <a:avLst/>
          </a:prstGeom>
          <a:solidFill>
            <a:srgbClr val="F2F2F2"/>
          </a:solidFill>
          <a:ln>
            <a:noFill/>
          </a:ln>
        </p:spPr>
      </p:sp>
      <p:sp>
        <p:nvSpPr>
          <p:cNvPr id="141" name="Google Shape;141;p86"/>
          <p:cNvSpPr/>
          <p:nvPr>
            <p:ph idx="4" type="pic"/>
          </p:nvPr>
        </p:nvSpPr>
        <p:spPr>
          <a:xfrm>
            <a:off x="5126140" y="2948948"/>
            <a:ext cx="1968000" cy="1728192"/>
          </a:xfrm>
          <a:prstGeom prst="rect">
            <a:avLst/>
          </a:prstGeom>
          <a:solidFill>
            <a:srgbClr val="F2F2F2"/>
          </a:solidFill>
          <a:ln>
            <a:noFill/>
          </a:ln>
        </p:spPr>
      </p:sp>
      <p:sp>
        <p:nvSpPr>
          <p:cNvPr id="142" name="Google Shape;142;p86"/>
          <p:cNvSpPr/>
          <p:nvPr>
            <p:ph idx="5" type="pic"/>
          </p:nvPr>
        </p:nvSpPr>
        <p:spPr>
          <a:xfrm>
            <a:off x="7310492" y="2948948"/>
            <a:ext cx="1968000" cy="1728192"/>
          </a:xfrm>
          <a:prstGeom prst="rect">
            <a:avLst/>
          </a:prstGeom>
          <a:solidFill>
            <a:srgbClr val="F2F2F2"/>
          </a:solidFill>
          <a:ln>
            <a:noFill/>
          </a:ln>
        </p:spPr>
      </p:sp>
      <p:sp>
        <p:nvSpPr>
          <p:cNvPr id="143" name="Google Shape;143;p86"/>
          <p:cNvSpPr/>
          <p:nvPr>
            <p:ph idx="6" type="pic"/>
          </p:nvPr>
        </p:nvSpPr>
        <p:spPr>
          <a:xfrm>
            <a:off x="9494844" y="2948948"/>
            <a:ext cx="1968000" cy="1728192"/>
          </a:xfrm>
          <a:prstGeom prst="rect">
            <a:avLst/>
          </a:prstGeom>
          <a:solidFill>
            <a:srgbClr val="F2F2F2"/>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s and Contents Layout">
  <p:cSld name="7_Images and Contents Layout">
    <p:spTree>
      <p:nvGrpSpPr>
        <p:cNvPr id="144" name="Shape 144"/>
        <p:cNvGrpSpPr/>
        <p:nvPr/>
      </p:nvGrpSpPr>
      <p:grpSpPr>
        <a:xfrm>
          <a:off x="0" y="0"/>
          <a:ext cx="0" cy="0"/>
          <a:chOff x="0" y="0"/>
          <a:chExt cx="0" cy="0"/>
        </a:xfrm>
      </p:grpSpPr>
      <p:sp>
        <p:nvSpPr>
          <p:cNvPr id="145" name="Google Shape;145;p87"/>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46" name="Google Shape;146;p87"/>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id="147" name="Google Shape;147;p87"/>
          <p:cNvPicPr preferRelativeResize="0"/>
          <p:nvPr/>
        </p:nvPicPr>
        <p:blipFill rotWithShape="1">
          <a:blip r:embed="rId2">
            <a:alphaModFix/>
          </a:blip>
          <a:srcRect b="0" l="0" r="0" t="0"/>
          <a:stretch/>
        </p:blipFill>
        <p:spPr>
          <a:xfrm>
            <a:off x="4546767" y="2276873"/>
            <a:ext cx="7238124" cy="3966041"/>
          </a:xfrm>
          <a:prstGeom prst="rect">
            <a:avLst/>
          </a:prstGeom>
          <a:noFill/>
          <a:ln>
            <a:noFill/>
          </a:ln>
        </p:spPr>
      </p:pic>
      <p:sp>
        <p:nvSpPr>
          <p:cNvPr id="148" name="Google Shape;148;p87"/>
          <p:cNvSpPr/>
          <p:nvPr>
            <p:ph idx="3" type="pic"/>
          </p:nvPr>
        </p:nvSpPr>
        <p:spPr>
          <a:xfrm>
            <a:off x="5705875" y="2485912"/>
            <a:ext cx="4832891" cy="3124239"/>
          </a:xfrm>
          <a:prstGeom prst="rect">
            <a:avLst/>
          </a:prstGeom>
          <a:solidFill>
            <a:srgbClr val="F2F2F2"/>
          </a:solidFill>
          <a:ln>
            <a:noFill/>
          </a:ln>
        </p:spPr>
      </p:sp>
      <p:sp>
        <p:nvSpPr>
          <p:cNvPr id="149" name="Google Shape;149;p87"/>
          <p:cNvSpPr/>
          <p:nvPr/>
        </p:nvSpPr>
        <p:spPr>
          <a:xfrm>
            <a:off x="4037371" y="1"/>
            <a:ext cx="4128459" cy="60959"/>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50" name="Google Shape;150;p87"/>
          <p:cNvSpPr/>
          <p:nvPr/>
        </p:nvSpPr>
        <p:spPr>
          <a:xfrm>
            <a:off x="0" y="6753308"/>
            <a:ext cx="12192000" cy="110875"/>
          </a:xfrm>
          <a:prstGeom prst="rect">
            <a:avLst/>
          </a:prstGeom>
          <a:solidFill>
            <a:srgbClr val="EB4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s and Contents Layout">
  <p:cSld name="8_Images and Contents Layout">
    <p:spTree>
      <p:nvGrpSpPr>
        <p:cNvPr id="151" name="Shape 151"/>
        <p:cNvGrpSpPr/>
        <p:nvPr/>
      </p:nvGrpSpPr>
      <p:grpSpPr>
        <a:xfrm>
          <a:off x="0" y="0"/>
          <a:ext cx="0" cy="0"/>
          <a:chOff x="0" y="0"/>
          <a:chExt cx="0" cy="0"/>
        </a:xfrm>
      </p:grpSpPr>
      <p:sp>
        <p:nvSpPr>
          <p:cNvPr id="152" name="Google Shape;152;p88"/>
          <p:cNvSpPr txBox="1"/>
          <p:nvPr>
            <p:ph idx="1" type="body"/>
          </p:nvPr>
        </p:nvSpPr>
        <p:spPr>
          <a:xfrm>
            <a:off x="0" y="242176"/>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rgbClr val="3F3F3F"/>
              </a:buClr>
              <a:buSzPts val="4800"/>
              <a:buFont typeface="Arial"/>
              <a:buNone/>
              <a:defRPr b="0" i="0" sz="4800"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sp>
        <p:nvSpPr>
          <p:cNvPr id="153" name="Google Shape;153;p88"/>
          <p:cNvSpPr txBox="1"/>
          <p:nvPr>
            <p:ph idx="2" type="body"/>
          </p:nvPr>
        </p:nvSpPr>
        <p:spPr>
          <a:xfrm>
            <a:off x="0" y="1010261"/>
            <a:ext cx="12192000" cy="384043"/>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373"/>
              </a:spcBef>
              <a:spcAft>
                <a:spcPts val="0"/>
              </a:spcAft>
              <a:buClr>
                <a:srgbClr val="3F3F3F"/>
              </a:buClr>
              <a:buSzPts val="1867"/>
              <a:buFont typeface="Arial"/>
              <a:buNone/>
              <a:defRPr b="0" i="0" sz="1867" u="none" cap="none" strike="noStrike">
                <a:solidFill>
                  <a:srgbClr val="3F3F3F"/>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pic>
        <p:nvPicPr>
          <p:cNvPr descr="D:\Fullppt\005-PNG이미지\모니터.png" id="154" name="Google Shape;154;p88"/>
          <p:cNvPicPr preferRelativeResize="0"/>
          <p:nvPr/>
        </p:nvPicPr>
        <p:blipFill rotWithShape="1">
          <a:blip r:embed="rId2">
            <a:alphaModFix/>
          </a:blip>
          <a:srcRect b="0" l="0" r="0" t="0"/>
          <a:stretch/>
        </p:blipFill>
        <p:spPr>
          <a:xfrm>
            <a:off x="776400" y="1815747"/>
            <a:ext cx="3360373" cy="3350541"/>
          </a:xfrm>
          <a:prstGeom prst="rect">
            <a:avLst/>
          </a:prstGeom>
          <a:noFill/>
          <a:ln>
            <a:noFill/>
          </a:ln>
        </p:spPr>
      </p:pic>
      <p:pic>
        <p:nvPicPr>
          <p:cNvPr descr="D:\Fullppt\005-PNG이미지\모니터.png" id="155" name="Google Shape;155;p88"/>
          <p:cNvPicPr preferRelativeResize="0"/>
          <p:nvPr/>
        </p:nvPicPr>
        <p:blipFill rotWithShape="1">
          <a:blip r:embed="rId2">
            <a:alphaModFix/>
          </a:blip>
          <a:srcRect b="0" l="0" r="0" t="0"/>
          <a:stretch/>
        </p:blipFill>
        <p:spPr>
          <a:xfrm>
            <a:off x="4406826" y="1815747"/>
            <a:ext cx="3360373" cy="3350541"/>
          </a:xfrm>
          <a:prstGeom prst="rect">
            <a:avLst/>
          </a:prstGeom>
          <a:noFill/>
          <a:ln>
            <a:noFill/>
          </a:ln>
        </p:spPr>
      </p:pic>
      <p:pic>
        <p:nvPicPr>
          <p:cNvPr descr="D:\Fullppt\005-PNG이미지\모니터.png" id="156" name="Google Shape;156;p88"/>
          <p:cNvPicPr preferRelativeResize="0"/>
          <p:nvPr/>
        </p:nvPicPr>
        <p:blipFill rotWithShape="1">
          <a:blip r:embed="rId2">
            <a:alphaModFix/>
          </a:blip>
          <a:srcRect b="0" l="0" r="0" t="0"/>
          <a:stretch/>
        </p:blipFill>
        <p:spPr>
          <a:xfrm>
            <a:off x="8037251" y="1815747"/>
            <a:ext cx="3360373" cy="3350541"/>
          </a:xfrm>
          <a:prstGeom prst="rect">
            <a:avLst/>
          </a:prstGeom>
          <a:noFill/>
          <a:ln>
            <a:noFill/>
          </a:ln>
        </p:spPr>
      </p:pic>
      <p:sp>
        <p:nvSpPr>
          <p:cNvPr id="157" name="Google Shape;157;p88"/>
          <p:cNvSpPr/>
          <p:nvPr>
            <p:ph idx="3" type="pic"/>
          </p:nvPr>
        </p:nvSpPr>
        <p:spPr>
          <a:xfrm>
            <a:off x="909901" y="1957962"/>
            <a:ext cx="3073864" cy="2080028"/>
          </a:xfrm>
          <a:prstGeom prst="rect">
            <a:avLst/>
          </a:prstGeom>
          <a:solidFill>
            <a:srgbClr val="F2F2F2"/>
          </a:solidFill>
          <a:ln>
            <a:noFill/>
          </a:ln>
        </p:spPr>
      </p:sp>
      <p:sp>
        <p:nvSpPr>
          <p:cNvPr id="158" name="Google Shape;158;p88"/>
          <p:cNvSpPr/>
          <p:nvPr>
            <p:ph idx="4" type="pic"/>
          </p:nvPr>
        </p:nvSpPr>
        <p:spPr>
          <a:xfrm>
            <a:off x="4539561" y="1957962"/>
            <a:ext cx="3073864" cy="2080028"/>
          </a:xfrm>
          <a:prstGeom prst="rect">
            <a:avLst/>
          </a:prstGeom>
          <a:solidFill>
            <a:srgbClr val="F2F2F2"/>
          </a:solidFill>
          <a:ln>
            <a:noFill/>
          </a:ln>
        </p:spPr>
      </p:sp>
      <p:sp>
        <p:nvSpPr>
          <p:cNvPr id="159" name="Google Shape;159;p88"/>
          <p:cNvSpPr/>
          <p:nvPr>
            <p:ph idx="5" type="pic"/>
          </p:nvPr>
        </p:nvSpPr>
        <p:spPr>
          <a:xfrm>
            <a:off x="8169221" y="1957962"/>
            <a:ext cx="3073864" cy="2080028"/>
          </a:xfrm>
          <a:prstGeom prst="rect">
            <a:avLst/>
          </a:prstGeom>
          <a:solidFill>
            <a:srgbClr val="F2F2F2"/>
          </a:solidFill>
          <a:ln>
            <a:noFill/>
          </a:ln>
        </p:spPr>
      </p:sp>
      <p:sp>
        <p:nvSpPr>
          <p:cNvPr id="160" name="Google Shape;160;p88"/>
          <p:cNvSpPr/>
          <p:nvPr/>
        </p:nvSpPr>
        <p:spPr>
          <a:xfrm>
            <a:off x="4037371" y="1"/>
            <a:ext cx="4128459" cy="609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1" name="Google Shape;161;p88"/>
          <p:cNvSpPr/>
          <p:nvPr/>
        </p:nvSpPr>
        <p:spPr>
          <a:xfrm>
            <a:off x="0" y="6753308"/>
            <a:ext cx="12192000" cy="1108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s and Contents Layout">
  <p:cSld name="9_Images and Contents Layout">
    <p:spTree>
      <p:nvGrpSpPr>
        <p:cNvPr id="162" name="Shape 162"/>
        <p:cNvGrpSpPr/>
        <p:nvPr/>
      </p:nvGrpSpPr>
      <p:grpSpPr>
        <a:xfrm>
          <a:off x="0" y="0"/>
          <a:ext cx="0" cy="0"/>
          <a:chOff x="0" y="0"/>
          <a:chExt cx="0" cy="0"/>
        </a:xfrm>
      </p:grpSpPr>
      <p:sp>
        <p:nvSpPr>
          <p:cNvPr id="163" name="Google Shape;163;p89"/>
          <p:cNvSpPr/>
          <p:nvPr>
            <p:ph idx="2" type="pic"/>
          </p:nvPr>
        </p:nvSpPr>
        <p:spPr>
          <a:xfrm>
            <a:off x="0" y="0"/>
            <a:ext cx="12192000" cy="4101075"/>
          </a:xfrm>
          <a:prstGeom prst="rect">
            <a:avLst/>
          </a:prstGeom>
          <a:solidFill>
            <a:srgbClr val="D8D8D8"/>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164" name="Shape 164"/>
        <p:cNvGrpSpPr/>
        <p:nvPr/>
      </p:nvGrpSpPr>
      <p:grpSpPr>
        <a:xfrm>
          <a:off x="0" y="0"/>
          <a:ext cx="0" cy="0"/>
          <a:chOff x="0" y="0"/>
          <a:chExt cx="0" cy="0"/>
        </a:xfrm>
      </p:grpSpPr>
      <p:sp>
        <p:nvSpPr>
          <p:cNvPr id="165" name="Google Shape;165;p90"/>
          <p:cNvSpPr txBox="1"/>
          <p:nvPr>
            <p:ph idx="1" type="body"/>
          </p:nvPr>
        </p:nvSpPr>
        <p:spPr>
          <a:xfrm>
            <a:off x="0" y="164638"/>
            <a:ext cx="12192000" cy="76808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96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indent="-465645" lvl="1" marL="914400" marR="0" rtl="0" algn="l">
              <a:lnSpc>
                <a:spcPct val="100000"/>
              </a:lnSpc>
              <a:spcBef>
                <a:spcPts val="747"/>
              </a:spcBef>
              <a:spcAft>
                <a:spcPts val="0"/>
              </a:spcAft>
              <a:buClr>
                <a:schemeClr val="dk1"/>
              </a:buClr>
              <a:buSzPts val="3733"/>
              <a:buFont typeface="Arial"/>
              <a:buChar char="–"/>
              <a:defRPr b="0" i="0" sz="3733" u="none" cap="none" strike="noStrike">
                <a:solidFill>
                  <a:schemeClr val="dk1"/>
                </a:solidFill>
                <a:latin typeface="Arial"/>
                <a:ea typeface="Arial"/>
                <a:cs typeface="Arial"/>
                <a:sym typeface="Arial"/>
              </a:defRPr>
            </a:lvl2pPr>
            <a:lvl3pPr indent="-431800" lvl="2" marL="1371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3pPr>
            <a:lvl4pPr indent="-397954" lvl="3" marL="1828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4pPr>
            <a:lvl5pPr indent="-397954" lvl="4" marL="22860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5pPr>
            <a:lvl6pPr indent="-397954" lvl="5" marL="27432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6pPr>
            <a:lvl7pPr indent="-397954" lvl="6" marL="32004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7pPr>
            <a:lvl8pPr indent="-397954" lvl="7" marL="36576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8pPr>
            <a:lvl9pPr indent="-397954" lvl="8" marL="4114800" marR="0" rtl="0" algn="l">
              <a:lnSpc>
                <a:spcPct val="100000"/>
              </a:lnSpc>
              <a:spcBef>
                <a:spcPts val="533"/>
              </a:spcBef>
              <a:spcAft>
                <a:spcPts val="0"/>
              </a:spcAft>
              <a:buClr>
                <a:schemeClr val="dk1"/>
              </a:buClr>
              <a:buSzPts val="2667"/>
              <a:buFont typeface="Arial"/>
              <a:buChar char="•"/>
              <a:defRPr b="0" i="0" sz="2667" u="none" cap="none" strike="noStrike">
                <a:solidFill>
                  <a:schemeClr val="dk1"/>
                </a:solidFill>
                <a:latin typeface="Arial"/>
                <a:ea typeface="Arial"/>
                <a:cs typeface="Arial"/>
                <a:sym typeface="Arial"/>
              </a:defRPr>
            </a:lvl9pPr>
          </a:lstStyle>
          <a:p/>
        </p:txBody>
      </p:sp>
      <p:grpSp>
        <p:nvGrpSpPr>
          <p:cNvPr id="166" name="Google Shape;166;p90"/>
          <p:cNvGrpSpPr/>
          <p:nvPr/>
        </p:nvGrpSpPr>
        <p:grpSpPr>
          <a:xfrm>
            <a:off x="472011" y="1508786"/>
            <a:ext cx="3799787" cy="4865561"/>
            <a:chOff x="354008" y="1131589"/>
            <a:chExt cx="2849840" cy="3649171"/>
          </a:xfrm>
        </p:grpSpPr>
        <p:sp>
          <p:nvSpPr>
            <p:cNvPr id="167" name="Google Shape;167;p90"/>
            <p:cNvSpPr/>
            <p:nvPr/>
          </p:nvSpPr>
          <p:spPr>
            <a:xfrm>
              <a:off x="354008" y="1131589"/>
              <a:ext cx="2849840" cy="364917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8" name="Google Shape;168;p90"/>
            <p:cNvSpPr/>
            <p:nvPr/>
          </p:nvSpPr>
          <p:spPr>
            <a:xfrm>
              <a:off x="531932" y="1347500"/>
              <a:ext cx="108520" cy="3240473"/>
            </a:xfrm>
            <a:prstGeom prst="roundRect">
              <a:avLst>
                <a:gd fmla="val 50000" name="adj"/>
              </a:avLst>
            </a:prstGeom>
            <a:solidFill>
              <a:schemeClr val="lt1">
                <a:alpha val="4039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Arial"/>
                <a:ea typeface="Arial"/>
                <a:cs typeface="Arial"/>
                <a:sym typeface="Arial"/>
              </a:endParaRPr>
            </a:p>
          </p:txBody>
        </p:sp>
        <p:sp>
          <p:nvSpPr>
            <p:cNvPr id="169" name="Google Shape;169;p90"/>
            <p:cNvSpPr/>
            <p:nvPr/>
          </p:nvSpPr>
          <p:spPr>
            <a:xfrm rot="5400000">
              <a:off x="2592642" y="1238201"/>
              <a:ext cx="502331" cy="502331"/>
            </a:xfrm>
            <a:prstGeom prst="halfFrame">
              <a:avLst>
                <a:gd fmla="val 23728" name="adj1"/>
                <a:gd fmla="val 24642" name="adj2"/>
              </a:avLst>
            </a:prstGeom>
            <a:solidFill>
              <a:schemeClr val="lt1">
                <a:alpha val="2235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6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6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6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7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7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7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2"/>
          <p:cNvSpPr/>
          <p:nvPr>
            <p:ph idx="2" type="pic"/>
          </p:nvPr>
        </p:nvSpPr>
        <p:spPr>
          <a:xfrm>
            <a:off x="5183188" y="987425"/>
            <a:ext cx="6172200" cy="4873625"/>
          </a:xfrm>
          <a:prstGeom prst="rect">
            <a:avLst/>
          </a:prstGeom>
          <a:noFill/>
          <a:ln>
            <a:noFill/>
          </a:ln>
        </p:spPr>
      </p:sp>
      <p:sp>
        <p:nvSpPr>
          <p:cNvPr id="68" name="Google Shape;68;p7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theme" Target="../theme/theme2.xml"/><Relationship Id="rId14" Type="http://schemas.openxmlformats.org/officeDocument/2006/relationships/slideLayout" Target="../slideLayouts/slideLayout2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5.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0.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hyperlink" Target="http://highered.mheducation.com/sites/0072967757/student_view0/chapter11/index.html" TargetMode="External"/><Relationship Id="rId4" Type="http://schemas.openxmlformats.org/officeDocument/2006/relationships/hyperlink" Target="https://www.tutorialspoint.com/data_communication_computer_network/error_detection_and_correction.htm" TargetMode="External"/><Relationship Id="rId5" Type="http://schemas.openxmlformats.org/officeDocument/2006/relationships/hyperlink" Target="http://www.mhhe.com/Forouza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
          <p:cNvSpPr/>
          <p:nvPr/>
        </p:nvSpPr>
        <p:spPr>
          <a:xfrm>
            <a:off x="-4421" y="5427341"/>
            <a:ext cx="12196420"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77" name="Google Shape;177;p1"/>
          <p:cNvSpPr/>
          <p:nvPr/>
        </p:nvSpPr>
        <p:spPr>
          <a:xfrm flipH="1" rot="10800000">
            <a:off x="9506857" y="5939880"/>
            <a:ext cx="1291772"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78" name="Google Shape;178;p1"/>
          <p:cNvGraphicFramePr/>
          <p:nvPr/>
        </p:nvGraphicFramePr>
        <p:xfrm>
          <a:off x="76788" y="3121720"/>
          <a:ext cx="3303056" cy="3148059"/>
        </p:xfrm>
        <a:graphic>
          <a:graphicData uri="http://schemas.openxmlformats.org/presentationml/2006/ole">
            <mc:AlternateContent>
              <mc:Choice Requires="v">
                <p:oleObj r:id="rId4" imgH="3148059" imgW="3303056" progId="" spid="_x0000_s1">
                  <p:embed/>
                </p:oleObj>
              </mc:Choice>
              <mc:Fallback>
                <p:oleObj r:id="rId5" imgH="3148059" imgW="3303056" progId="">
                  <p:embed/>
                  <p:pic>
                    <p:nvPicPr>
                      <p:cNvPr id="178" name="Google Shape;178;p1"/>
                      <p:cNvPicPr preferRelativeResize="0"/>
                      <p:nvPr/>
                    </p:nvPicPr>
                    <p:blipFill rotWithShape="1">
                      <a:blip r:embed="rId6">
                        <a:alphaModFix/>
                      </a:blip>
                      <a:srcRect b="0" l="0" r="0" t="0"/>
                      <a:stretch/>
                    </p:blipFill>
                    <p:spPr>
                      <a:xfrm>
                        <a:off x="76788" y="3121720"/>
                        <a:ext cx="3303056" cy="3148059"/>
                      </a:xfrm>
                      <a:prstGeom prst="rect">
                        <a:avLst/>
                      </a:prstGeom>
                      <a:noFill/>
                      <a:ln>
                        <a:noFill/>
                      </a:ln>
                    </p:spPr>
                  </p:pic>
                </p:oleObj>
              </mc:Fallback>
            </mc:AlternateContent>
          </a:graphicData>
        </a:graphic>
      </p:graphicFrame>
      <p:sp>
        <p:nvSpPr>
          <p:cNvPr id="179" name="Google Shape;179;p1"/>
          <p:cNvSpPr/>
          <p:nvPr/>
        </p:nvSpPr>
        <p:spPr>
          <a:xfrm flipH="1">
            <a:off x="7045437" y="-64960"/>
            <a:ext cx="514656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1" name="Google Shape;181;p1"/>
          <p:cNvPicPr preferRelativeResize="0"/>
          <p:nvPr/>
        </p:nvPicPr>
        <p:blipFill rotWithShape="1">
          <a:blip r:embed="rId7">
            <a:alphaModFix/>
          </a:blip>
          <a:srcRect b="0" l="0" r="0" t="0"/>
          <a:stretch/>
        </p:blipFill>
        <p:spPr>
          <a:xfrm>
            <a:off x="12104" y="24501"/>
            <a:ext cx="3859753" cy="1538254"/>
          </a:xfrm>
          <a:prstGeom prst="rect">
            <a:avLst/>
          </a:prstGeom>
          <a:noFill/>
          <a:ln>
            <a:noFill/>
          </a:ln>
        </p:spPr>
      </p:pic>
      <p:sp>
        <p:nvSpPr>
          <p:cNvPr id="182" name="Google Shape;182;p1"/>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1"/>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84" name="Google Shape;184;p1"/>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5" name="Google Shape;185;p1"/>
          <p:cNvSpPr txBox="1"/>
          <p:nvPr/>
        </p:nvSpPr>
        <p:spPr>
          <a:xfrm>
            <a:off x="3871857" y="6296559"/>
            <a:ext cx="18307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86" name="Google Shape;186;p1"/>
          <p:cNvSpPr txBox="1"/>
          <p:nvPr/>
        </p:nvSpPr>
        <p:spPr>
          <a:xfrm>
            <a:off x="2127857" y="2051945"/>
            <a:ext cx="9063300" cy="5521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University Institute of Engineering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chemeClr val="dk1"/>
                </a:solidFill>
                <a:latin typeface="Arial Black"/>
                <a:ea typeface="Arial Black"/>
                <a:cs typeface="Arial Black"/>
                <a:sym typeface="Arial Black"/>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12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Bachelor of Engineering (Computer Science &amp; Engineering)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Subject Name:Computer Networks</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None/>
            </a:pPr>
            <a:r>
              <a:rPr b="0" i="0" lang="en-US" sz="2800" u="none" cap="none" strike="noStrike">
                <a:solidFill>
                  <a:schemeClr val="dk1"/>
                </a:solidFill>
                <a:latin typeface="Times New Roman"/>
                <a:ea typeface="Times New Roman"/>
                <a:cs typeface="Times New Roman"/>
                <a:sym typeface="Times New Roman"/>
              </a:rPr>
              <a:t>Subject Code: CSH-312/ ITH-312</a:t>
            </a:r>
            <a:endParaRPr b="0" i="0" sz="28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980"/>
              </a:spcBef>
              <a:spcAft>
                <a:spcPts val="0"/>
              </a:spcAft>
              <a:buNone/>
            </a:pPr>
            <a:r>
              <a:t/>
            </a:r>
            <a:endParaRPr/>
          </a:p>
          <a:p>
            <a:pPr indent="0" lvl="0" marL="0" marR="0" rtl="0" algn="ctr">
              <a:lnSpc>
                <a:spcPct val="90000"/>
              </a:lnSpc>
              <a:spcBef>
                <a:spcPts val="112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rgbClr val="262626"/>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20"/>
              </a:spcBef>
              <a:spcAft>
                <a:spcPts val="0"/>
              </a:spcAft>
              <a:buClr>
                <a:srgbClr val="000000"/>
              </a:buClr>
              <a:buSzPts val="1600"/>
              <a:buFont typeface="Arial"/>
              <a:buNone/>
            </a:pPr>
            <a:r>
              <a:t/>
            </a:r>
            <a:endParaRPr b="0" i="0" sz="1600" u="none" cap="none" strike="noStrike">
              <a:solidFill>
                <a:schemeClr val="dk1"/>
              </a:solidFill>
              <a:latin typeface="Raleway ExtraBold"/>
              <a:ea typeface="Raleway ExtraBold"/>
              <a:cs typeface="Raleway ExtraBold"/>
              <a:sym typeface="Raleway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44" name="Google Shape;244;p12"/>
          <p:cNvSpPr txBox="1"/>
          <p:nvPr>
            <p:ph idx="1" type="body"/>
          </p:nvPr>
        </p:nvSpPr>
        <p:spPr>
          <a:xfrm>
            <a:off x="1717675" y="1398588"/>
            <a:ext cx="8756650" cy="515461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When connection-oriented service is used, transfers go through three distinct phases. </a:t>
            </a:r>
            <a:endParaRPr/>
          </a:p>
          <a:p>
            <a:pPr indent="-228600" lvl="0" marL="228600" rtl="0" algn="just">
              <a:lnSpc>
                <a:spcPct val="90000"/>
              </a:lnSpc>
              <a:spcBef>
                <a:spcPts val="1000"/>
              </a:spcBef>
              <a:spcAft>
                <a:spcPts val="0"/>
              </a:spcAft>
              <a:buClr>
                <a:schemeClr val="dk1"/>
              </a:buClr>
              <a:buSzPts val="2800"/>
              <a:buChar char="•"/>
            </a:pPr>
            <a:r>
              <a:rPr lang="en-US"/>
              <a:t>In the first phase, the connection is established by having both sides initialize variables and counters needed to keep track of which frames have been received and which ones have not. </a:t>
            </a:r>
            <a:endParaRPr/>
          </a:p>
          <a:p>
            <a:pPr indent="-228600" lvl="0" marL="228600" rtl="0" algn="just">
              <a:lnSpc>
                <a:spcPct val="90000"/>
              </a:lnSpc>
              <a:spcBef>
                <a:spcPts val="1000"/>
              </a:spcBef>
              <a:spcAft>
                <a:spcPts val="0"/>
              </a:spcAft>
              <a:buClr>
                <a:schemeClr val="dk1"/>
              </a:buClr>
              <a:buSzPts val="2800"/>
              <a:buChar char="•"/>
            </a:pPr>
            <a:r>
              <a:rPr lang="en-US"/>
              <a:t>In the second phase, one or more frames are actually transmitted. </a:t>
            </a:r>
            <a:endParaRPr/>
          </a:p>
          <a:p>
            <a:pPr indent="-228600" lvl="0" marL="228600" rtl="0" algn="just">
              <a:lnSpc>
                <a:spcPct val="90000"/>
              </a:lnSpc>
              <a:spcBef>
                <a:spcPts val="1000"/>
              </a:spcBef>
              <a:spcAft>
                <a:spcPts val="0"/>
              </a:spcAft>
              <a:buClr>
                <a:schemeClr val="dk1"/>
              </a:buClr>
              <a:buSzPts val="2800"/>
              <a:buChar char="•"/>
            </a:pPr>
            <a:r>
              <a:rPr lang="en-US"/>
              <a:t>In the third and final phase, the connection is released, freeing up the variables, buffers, and other resources used to maintain the connection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0" name="Google Shape;250;p13"/>
          <p:cNvSpPr txBox="1"/>
          <p:nvPr>
            <p:ph idx="1" type="body"/>
          </p:nvPr>
        </p:nvSpPr>
        <p:spPr>
          <a:xfrm>
            <a:off x="1717676" y="1579564"/>
            <a:ext cx="8728075" cy="4973637"/>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usual approach is for the data link layer to break the bit stream up into discrete frames and compute the checksum for each frame. </a:t>
            </a:r>
            <a:endParaRPr/>
          </a:p>
          <a:p>
            <a:pPr indent="-228600" lvl="0" marL="228600" rtl="0" algn="just">
              <a:lnSpc>
                <a:spcPct val="90000"/>
              </a:lnSpc>
              <a:spcBef>
                <a:spcPts val="1000"/>
              </a:spcBef>
              <a:spcAft>
                <a:spcPts val="0"/>
              </a:spcAft>
              <a:buClr>
                <a:schemeClr val="dk1"/>
              </a:buClr>
              <a:buSzPts val="2800"/>
              <a:buChar char="•"/>
            </a:pPr>
            <a:r>
              <a:rPr lang="en-US"/>
              <a:t>When a frame arrives at the destination, the checksum is recomputed. </a:t>
            </a:r>
            <a:endParaRPr/>
          </a:p>
          <a:p>
            <a:pPr indent="-228600" lvl="0" marL="228600" rtl="0" algn="just">
              <a:lnSpc>
                <a:spcPct val="90000"/>
              </a:lnSpc>
              <a:spcBef>
                <a:spcPts val="1000"/>
              </a:spcBef>
              <a:spcAft>
                <a:spcPts val="0"/>
              </a:spcAft>
              <a:buClr>
                <a:schemeClr val="dk1"/>
              </a:buClr>
              <a:buSzPts val="2800"/>
              <a:buChar char="•"/>
            </a:pPr>
            <a:r>
              <a:rPr lang="en-US"/>
              <a:t>If the newly-computed checksum is different from the one contained in the frame, the data link layer knows that an error has occurred and takes steps to deal with it (e.g., discarding the bad frame and possibly also sending back an error report).</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Framing</a:t>
            </a:r>
            <a:endParaRPr/>
          </a:p>
        </p:txBody>
      </p:sp>
      <p:sp>
        <p:nvSpPr>
          <p:cNvPr id="257" name="Google Shape;257;p14"/>
          <p:cNvSpPr txBox="1"/>
          <p:nvPr>
            <p:ph idx="1" type="body"/>
          </p:nvPr>
        </p:nvSpPr>
        <p:spPr>
          <a:xfrm>
            <a:off x="1870075" y="5715000"/>
            <a:ext cx="8466138" cy="838200"/>
          </a:xfrm>
          <a:prstGeom prst="rect">
            <a:avLst/>
          </a:prstGeom>
          <a:noFill/>
          <a:ln>
            <a:noFill/>
          </a:ln>
        </p:spPr>
        <p:txBody>
          <a:bodyPr anchorCtr="0" anchor="t" bIns="45700" lIns="91425" spcFirstLastPara="1" rIns="91425" wrap="square" tIns="45700">
            <a:normAutofit lnSpcReduction="10000"/>
          </a:bodyPr>
          <a:lstStyle/>
          <a:p>
            <a:pPr indent="-228600" lvl="0" marL="228600" rtl="0" algn="ctr">
              <a:lnSpc>
                <a:spcPct val="90000"/>
              </a:lnSpc>
              <a:spcBef>
                <a:spcPts val="0"/>
              </a:spcBef>
              <a:spcAft>
                <a:spcPts val="0"/>
              </a:spcAft>
              <a:buClr>
                <a:schemeClr val="dk1"/>
              </a:buClr>
              <a:buSzPts val="2800"/>
              <a:buNone/>
            </a:pPr>
            <a:r>
              <a:rPr lang="en-US"/>
              <a:t>A character stream.   </a:t>
            </a:r>
            <a:r>
              <a:rPr lang="en-US">
                <a:solidFill>
                  <a:schemeClr val="accent2"/>
                </a:solidFill>
              </a:rPr>
              <a:t>(a)</a:t>
            </a:r>
            <a:r>
              <a:rPr lang="en-US"/>
              <a:t> Without errors.   </a:t>
            </a:r>
            <a:r>
              <a:rPr lang="en-US">
                <a:solidFill>
                  <a:schemeClr val="accent2"/>
                </a:solidFill>
              </a:rPr>
              <a:t>(b)</a:t>
            </a:r>
            <a:r>
              <a:rPr lang="en-US"/>
              <a:t> With one error.</a:t>
            </a:r>
            <a:endParaRPr/>
          </a:p>
        </p:txBody>
      </p:sp>
      <p:pic>
        <p:nvPicPr>
          <p:cNvPr descr="3-04" id="258" name="Google Shape;258;p14"/>
          <p:cNvPicPr preferRelativeResize="0"/>
          <p:nvPr/>
        </p:nvPicPr>
        <p:blipFill rotWithShape="1">
          <a:blip r:embed="rId3">
            <a:alphaModFix/>
          </a:blip>
          <a:srcRect b="0" l="0" r="0" t="0"/>
          <a:stretch/>
        </p:blipFill>
        <p:spPr>
          <a:xfrm>
            <a:off x="2300289" y="1911351"/>
            <a:ext cx="7716837" cy="34083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Framing (2)</a:t>
            </a:r>
            <a:endParaRPr/>
          </a:p>
        </p:txBody>
      </p:sp>
      <p:sp>
        <p:nvSpPr>
          <p:cNvPr id="264" name="Google Shape;264;p15"/>
          <p:cNvSpPr txBox="1"/>
          <p:nvPr>
            <p:ph idx="1" type="body"/>
          </p:nvPr>
        </p:nvSpPr>
        <p:spPr>
          <a:xfrm>
            <a:off x="2100264" y="5715000"/>
            <a:ext cx="8567737" cy="8382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accent2"/>
              </a:buClr>
              <a:buSzPct val="100000"/>
              <a:buNone/>
            </a:pPr>
            <a:r>
              <a:rPr lang="en-US">
                <a:solidFill>
                  <a:schemeClr val="accent2"/>
                </a:solidFill>
              </a:rPr>
              <a:t>(a)</a:t>
            </a:r>
            <a:r>
              <a:rPr lang="en-US"/>
              <a:t> A frame delimited by flag bytes.</a:t>
            </a:r>
            <a:endParaRPr/>
          </a:p>
          <a:p>
            <a:pPr indent="-228600" lvl="0" marL="228600" rtl="0" algn="l">
              <a:lnSpc>
                <a:spcPct val="90000"/>
              </a:lnSpc>
              <a:spcBef>
                <a:spcPts val="1000"/>
              </a:spcBef>
              <a:spcAft>
                <a:spcPts val="0"/>
              </a:spcAft>
              <a:buClr>
                <a:schemeClr val="accent2"/>
              </a:buClr>
              <a:buSzPct val="100000"/>
              <a:buNone/>
            </a:pPr>
            <a:r>
              <a:rPr lang="en-US">
                <a:solidFill>
                  <a:schemeClr val="accent2"/>
                </a:solidFill>
              </a:rPr>
              <a:t>(b)</a:t>
            </a:r>
            <a:r>
              <a:rPr lang="en-US"/>
              <a:t> Four examples of byte sequences before and after stuffing.</a:t>
            </a:r>
            <a:endParaRPr/>
          </a:p>
        </p:txBody>
      </p:sp>
      <p:pic>
        <p:nvPicPr>
          <p:cNvPr descr="3-05" id="265" name="Google Shape;265;p15"/>
          <p:cNvPicPr preferRelativeResize="0"/>
          <p:nvPr/>
        </p:nvPicPr>
        <p:blipFill rotWithShape="1">
          <a:blip r:embed="rId3">
            <a:alphaModFix/>
          </a:blip>
          <a:srcRect b="0" l="0" r="0" t="0"/>
          <a:stretch/>
        </p:blipFill>
        <p:spPr>
          <a:xfrm>
            <a:off x="3124200" y="1544638"/>
            <a:ext cx="5945188" cy="376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Framing (3)</a:t>
            </a:r>
            <a:endParaRPr/>
          </a:p>
        </p:txBody>
      </p:sp>
      <p:sp>
        <p:nvSpPr>
          <p:cNvPr id="271" name="Google Shape;271;p16"/>
          <p:cNvSpPr txBox="1"/>
          <p:nvPr>
            <p:ph idx="1" type="body"/>
          </p:nvPr>
        </p:nvSpPr>
        <p:spPr>
          <a:xfrm>
            <a:off x="2038350" y="4605339"/>
            <a:ext cx="8629650" cy="193992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None/>
            </a:pPr>
            <a:r>
              <a:rPr lang="en-US"/>
              <a:t>Bit stuffing</a:t>
            </a:r>
            <a:endParaRPr/>
          </a:p>
          <a:p>
            <a:pPr indent="-228600" lvl="0" marL="228600" rtl="0" algn="l">
              <a:lnSpc>
                <a:spcPct val="90000"/>
              </a:lnSpc>
              <a:spcBef>
                <a:spcPts val="1000"/>
              </a:spcBef>
              <a:spcAft>
                <a:spcPts val="0"/>
              </a:spcAft>
              <a:buClr>
                <a:schemeClr val="accent2"/>
              </a:buClr>
              <a:buSzPct val="100000"/>
              <a:buNone/>
            </a:pPr>
            <a:r>
              <a:rPr lang="en-US">
                <a:solidFill>
                  <a:schemeClr val="accent2"/>
                </a:solidFill>
              </a:rPr>
              <a:t>(a)</a:t>
            </a:r>
            <a:r>
              <a:rPr lang="en-US"/>
              <a:t> The original data.</a:t>
            </a:r>
            <a:endParaRPr/>
          </a:p>
          <a:p>
            <a:pPr indent="-228600" lvl="0" marL="228600" rtl="0" algn="l">
              <a:lnSpc>
                <a:spcPct val="90000"/>
              </a:lnSpc>
              <a:spcBef>
                <a:spcPts val="1000"/>
              </a:spcBef>
              <a:spcAft>
                <a:spcPts val="0"/>
              </a:spcAft>
              <a:buClr>
                <a:schemeClr val="accent2"/>
              </a:buClr>
              <a:buSzPct val="100000"/>
              <a:buNone/>
            </a:pPr>
            <a:r>
              <a:rPr lang="en-US">
                <a:solidFill>
                  <a:schemeClr val="accent2"/>
                </a:solidFill>
              </a:rPr>
              <a:t>(b)</a:t>
            </a:r>
            <a:r>
              <a:rPr lang="en-US"/>
              <a:t> The data as they appear on the line.</a:t>
            </a:r>
            <a:endParaRPr/>
          </a:p>
          <a:p>
            <a:pPr indent="-228600" lvl="0" marL="228600" rtl="0" algn="l">
              <a:lnSpc>
                <a:spcPct val="90000"/>
              </a:lnSpc>
              <a:spcBef>
                <a:spcPts val="1000"/>
              </a:spcBef>
              <a:spcAft>
                <a:spcPts val="0"/>
              </a:spcAft>
              <a:buClr>
                <a:schemeClr val="accent2"/>
              </a:buClr>
              <a:buSzPct val="100000"/>
              <a:buNone/>
            </a:pPr>
            <a:r>
              <a:rPr lang="en-US">
                <a:solidFill>
                  <a:schemeClr val="accent2"/>
                </a:solidFill>
              </a:rPr>
              <a:t>(c)</a:t>
            </a:r>
            <a:r>
              <a:rPr lang="en-US"/>
              <a:t> The data as they are stored in receiver’s memory after destuffing.</a:t>
            </a:r>
            <a:endParaRPr/>
          </a:p>
        </p:txBody>
      </p:sp>
      <p:pic>
        <p:nvPicPr>
          <p:cNvPr descr="3-06" id="272" name="Google Shape;272;p16"/>
          <p:cNvPicPr preferRelativeResize="0"/>
          <p:nvPr/>
        </p:nvPicPr>
        <p:blipFill rotWithShape="1">
          <a:blip r:embed="rId3">
            <a:alphaModFix/>
          </a:blip>
          <a:srcRect b="0" l="0" r="0" t="0"/>
          <a:stretch/>
        </p:blipFill>
        <p:spPr>
          <a:xfrm>
            <a:off x="3533776" y="1857375"/>
            <a:ext cx="5267325" cy="2044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7"/>
          <p:cNvSpPr txBox="1"/>
          <p:nvPr>
            <p:ph type="title"/>
          </p:nvPr>
        </p:nvSpPr>
        <p:spPr>
          <a:xfrm>
            <a:off x="1981200" y="274638"/>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p:txBody>
      </p:sp>
      <p:sp>
        <p:nvSpPr>
          <p:cNvPr id="278" name="Google Shape;278;p17"/>
          <p:cNvSpPr txBox="1"/>
          <p:nvPr>
            <p:ph idx="1" type="body"/>
          </p:nvPr>
        </p:nvSpPr>
        <p:spPr>
          <a:xfrm>
            <a:off x="1524000" y="914400"/>
            <a:ext cx="9144000" cy="51816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following character encoding is used in a data link protocol: A: 01000111; B: 11100011; FLAG: 01111110; ESC: 11100000 Show the bit sequence transmitted (in binary) for the four-character frame: A B ESC FLAG when each of the following framing methods are used:</a:t>
            </a:r>
            <a:endParaRPr/>
          </a:p>
          <a:p>
            <a:pPr indent="-228600" lvl="0" marL="228600" rtl="0" algn="l">
              <a:lnSpc>
                <a:spcPct val="90000"/>
              </a:lnSpc>
              <a:spcBef>
                <a:spcPts val="1000"/>
              </a:spcBef>
              <a:spcAft>
                <a:spcPts val="0"/>
              </a:spcAft>
              <a:buClr>
                <a:schemeClr val="dk1"/>
              </a:buClr>
              <a:buSzPts val="2800"/>
              <a:buChar char="•"/>
            </a:pPr>
            <a:r>
              <a:rPr lang="en-US"/>
              <a:t>(a) Character count.</a:t>
            </a:r>
            <a:endParaRPr/>
          </a:p>
          <a:p>
            <a:pPr indent="-228600" lvl="0" marL="228600" rtl="0" algn="l">
              <a:lnSpc>
                <a:spcPct val="90000"/>
              </a:lnSpc>
              <a:spcBef>
                <a:spcPts val="1000"/>
              </a:spcBef>
              <a:spcAft>
                <a:spcPts val="0"/>
              </a:spcAft>
              <a:buClr>
                <a:schemeClr val="dk1"/>
              </a:buClr>
              <a:buSzPts val="2800"/>
              <a:buChar char="•"/>
            </a:pPr>
            <a:r>
              <a:rPr lang="en-US"/>
              <a:t>(b) Flag bytes with byte stuffing.</a:t>
            </a:r>
            <a:endParaRPr/>
          </a:p>
          <a:p>
            <a:pPr indent="-228600" lvl="0" marL="228600" rtl="0" algn="l">
              <a:lnSpc>
                <a:spcPct val="90000"/>
              </a:lnSpc>
              <a:spcBef>
                <a:spcPts val="1000"/>
              </a:spcBef>
              <a:spcAft>
                <a:spcPts val="0"/>
              </a:spcAft>
              <a:buClr>
                <a:schemeClr val="dk1"/>
              </a:buClr>
              <a:buSzPts val="2800"/>
              <a:buChar char="•"/>
            </a:pPr>
            <a:r>
              <a:rPr lang="en-US"/>
              <a:t>(c) Starting and ending flag bytes, with bit stuffing.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4" name="Google Shape;284;p18"/>
          <p:cNvSpPr txBox="1"/>
          <p:nvPr>
            <p:ph idx="1" type="body"/>
          </p:nvPr>
        </p:nvSpPr>
        <p:spPr>
          <a:xfrm>
            <a:off x="1662113" y="1579564"/>
            <a:ext cx="8826500" cy="49736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00000101 01000111 11100011 11100000 01111110</a:t>
            </a:r>
            <a:endParaRPr/>
          </a:p>
          <a:p>
            <a:pPr indent="-228600" lvl="0" marL="228600" rtl="0" algn="l">
              <a:lnSpc>
                <a:spcPct val="90000"/>
              </a:lnSpc>
              <a:spcBef>
                <a:spcPts val="1000"/>
              </a:spcBef>
              <a:spcAft>
                <a:spcPts val="0"/>
              </a:spcAft>
              <a:buClr>
                <a:schemeClr val="dk1"/>
              </a:buClr>
              <a:buSzPts val="2800"/>
              <a:buChar char="•"/>
            </a:pPr>
            <a:r>
              <a:rPr lang="en-US"/>
              <a:t>(b) 01111110 01000111 11100011 11100000 11100000 11100000 01111110 01111110</a:t>
            </a:r>
            <a:endParaRPr/>
          </a:p>
          <a:p>
            <a:pPr indent="-228600" lvl="0" marL="228600" rtl="0" algn="l">
              <a:lnSpc>
                <a:spcPct val="90000"/>
              </a:lnSpc>
              <a:spcBef>
                <a:spcPts val="1000"/>
              </a:spcBef>
              <a:spcAft>
                <a:spcPts val="0"/>
              </a:spcAft>
              <a:buClr>
                <a:schemeClr val="dk1"/>
              </a:buClr>
              <a:buSzPts val="2800"/>
              <a:buChar char="•"/>
            </a:pPr>
            <a:r>
              <a:rPr lang="en-US"/>
              <a:t>(c) 01111110 01000111 110100011 111000000 011111010 01111110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90" name="Google Shape;290;p19"/>
          <p:cNvSpPr txBox="1"/>
          <p:nvPr>
            <p:ph idx="1" type="body"/>
          </p:nvPr>
        </p:nvSpPr>
        <p:spPr>
          <a:xfrm>
            <a:off x="1814513" y="1746250"/>
            <a:ext cx="8674100" cy="48069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following data fragment occurs in the middle of a data stream for which the byte-stuffing algorithm described in the text is used: A B ESC C ESC FLAG FLAG D. What is the output after stuffing?</a:t>
            </a:r>
            <a:endParaRPr/>
          </a:p>
          <a:p>
            <a:pPr indent="-228600" lvl="0" marL="228600" rtl="0" algn="l">
              <a:lnSpc>
                <a:spcPct val="90000"/>
              </a:lnSpc>
              <a:spcBef>
                <a:spcPts val="1000"/>
              </a:spcBef>
              <a:spcAft>
                <a:spcPts val="0"/>
              </a:spcAft>
              <a:buClr>
                <a:schemeClr val="dk1"/>
              </a:buClr>
              <a:buSzPts val="2800"/>
              <a:buChar char="•"/>
            </a:pPr>
            <a:r>
              <a:rPr lang="en-US"/>
              <a:t>A bit string, 0111101111101111110, needs to be transmitted at the data link layer. What is the string actually transmitted after bit stuffing?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66"/>
              </a:buClr>
              <a:buSzPts val="4400"/>
              <a:buFont typeface="Comic Sans MS"/>
              <a:buNone/>
            </a:pPr>
            <a:r>
              <a:rPr b="1" i="1" lang="en-US">
                <a:solidFill>
                  <a:srgbClr val="CC0066"/>
                </a:solidFill>
                <a:latin typeface="Comic Sans MS"/>
                <a:ea typeface="Comic Sans MS"/>
                <a:cs typeface="Comic Sans MS"/>
                <a:sym typeface="Comic Sans MS"/>
              </a:rPr>
              <a:t>Error Correction</a:t>
            </a:r>
            <a:endParaRPr/>
          </a:p>
        </p:txBody>
      </p:sp>
      <p:sp>
        <p:nvSpPr>
          <p:cNvPr id="296" name="Google Shape;29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601750" lvl="0" marL="601750" rtl="0" algn="l">
              <a:lnSpc>
                <a:spcPct val="90000"/>
              </a:lnSpc>
              <a:spcBef>
                <a:spcPts val="0"/>
              </a:spcBef>
              <a:spcAft>
                <a:spcPts val="0"/>
              </a:spcAft>
              <a:buClr>
                <a:schemeClr val="dk1"/>
              </a:buClr>
              <a:buSzPts val="2800"/>
              <a:buNone/>
            </a:pPr>
            <a:r>
              <a:rPr lang="en-US"/>
              <a:t>It can be handled in two ways:</a:t>
            </a:r>
            <a:endParaRPr/>
          </a:p>
          <a:p>
            <a:pPr indent="-601750" lvl="0" marL="601750" rtl="0" algn="l">
              <a:lnSpc>
                <a:spcPct val="90000"/>
              </a:lnSpc>
              <a:spcBef>
                <a:spcPts val="1000"/>
              </a:spcBef>
              <a:spcAft>
                <a:spcPts val="0"/>
              </a:spcAft>
              <a:buClr>
                <a:srgbClr val="CC0066"/>
              </a:buClr>
              <a:buSzPts val="2800"/>
              <a:buFont typeface="Noto Sans Symbols"/>
              <a:buAutoNum type="arabicParenR"/>
            </a:pPr>
            <a:r>
              <a:rPr lang="en-US"/>
              <a:t>receiver can have the sender retransmit the entire data unit.</a:t>
            </a:r>
            <a:endParaRPr/>
          </a:p>
          <a:p>
            <a:pPr indent="-601750" lvl="0" marL="601750" rtl="0" algn="l">
              <a:lnSpc>
                <a:spcPct val="90000"/>
              </a:lnSpc>
              <a:spcBef>
                <a:spcPts val="1000"/>
              </a:spcBef>
              <a:spcAft>
                <a:spcPts val="0"/>
              </a:spcAft>
              <a:buClr>
                <a:srgbClr val="CC0066"/>
              </a:buClr>
              <a:buSzPts val="2800"/>
              <a:buFont typeface="Noto Sans Symbols"/>
              <a:buAutoNum type="arabicParenR"/>
            </a:pPr>
            <a:r>
              <a:rPr lang="en-US"/>
              <a:t>The receiver can use an error-correcting code, which automatically corrects certain errors.</a:t>
            </a:r>
            <a:endParaRPr/>
          </a:p>
          <a:p>
            <a:pPr indent="-423950" lvl="0" marL="60175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21"/>
          <p:cNvPicPr preferRelativeResize="0"/>
          <p:nvPr/>
        </p:nvPicPr>
        <p:blipFill rotWithShape="1">
          <a:blip r:embed="rId3">
            <a:alphaModFix/>
          </a:blip>
          <a:srcRect b="0" l="0" r="0" t="0"/>
          <a:stretch/>
        </p:blipFill>
        <p:spPr>
          <a:xfrm>
            <a:off x="2025954" y="3052536"/>
            <a:ext cx="8117416" cy="1564821"/>
          </a:xfrm>
          <a:prstGeom prst="rect">
            <a:avLst/>
          </a:prstGeom>
          <a:noFill/>
          <a:ln>
            <a:noFill/>
          </a:ln>
        </p:spPr>
      </p:pic>
      <p:sp>
        <p:nvSpPr>
          <p:cNvPr id="302" name="Google Shape;302;p21"/>
          <p:cNvSpPr/>
          <p:nvPr/>
        </p:nvSpPr>
        <p:spPr>
          <a:xfrm>
            <a:off x="4653644" y="955524"/>
            <a:ext cx="2694262" cy="572510"/>
          </a:xfrm>
          <a:prstGeom prst="rect">
            <a:avLst/>
          </a:prstGeom>
          <a:noFill/>
          <a:ln>
            <a:noFill/>
          </a:ln>
        </p:spPr>
        <p:txBody>
          <a:bodyPr anchorCtr="0" anchor="t" bIns="43975" lIns="89550" spcFirstLastPara="1" rIns="89550" wrap="square" tIns="43975">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63DE8"/>
                </a:solidFill>
                <a:latin typeface="Calibri"/>
                <a:ea typeface="Calibri"/>
                <a:cs typeface="Calibri"/>
                <a:sym typeface="Calibri"/>
              </a:rPr>
              <a:t>Single-bit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92" name="Google Shape;192;p4"/>
          <p:cNvSpPr txBox="1"/>
          <p:nvPr>
            <p:ph idx="1" type="body"/>
          </p:nvPr>
        </p:nvSpPr>
        <p:spPr>
          <a:xfrm>
            <a:off x="725905" y="1253331"/>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None/>
            </a:pPr>
            <a:r>
              <a:t/>
            </a:r>
            <a:endParaRPr sz="4800"/>
          </a:p>
          <a:p>
            <a:pPr indent="0" lvl="0" marL="0" rtl="0" algn="ctr">
              <a:lnSpc>
                <a:spcPct val="90000"/>
              </a:lnSpc>
              <a:spcBef>
                <a:spcPts val="1000"/>
              </a:spcBef>
              <a:spcAft>
                <a:spcPts val="0"/>
              </a:spcAft>
              <a:buClr>
                <a:schemeClr val="dk1"/>
              </a:buClr>
              <a:buSzPts val="4800"/>
              <a:buNone/>
            </a:pPr>
            <a:r>
              <a:t/>
            </a:r>
            <a:endParaRPr sz="4800"/>
          </a:p>
          <a:p>
            <a:pPr indent="0" lvl="0" marL="0" rtl="0" algn="ctr">
              <a:lnSpc>
                <a:spcPct val="90000"/>
              </a:lnSpc>
              <a:spcBef>
                <a:spcPts val="1000"/>
              </a:spcBef>
              <a:spcAft>
                <a:spcPts val="0"/>
              </a:spcAft>
              <a:buClr>
                <a:schemeClr val="dk1"/>
              </a:buClr>
              <a:buSzPts val="4800"/>
              <a:buNone/>
            </a:pPr>
            <a:r>
              <a:rPr lang="en-US" sz="4800"/>
              <a:t>Data Link Layer</a:t>
            </a:r>
            <a:endParaRPr/>
          </a:p>
        </p:txBody>
      </p:sp>
      <p:sp>
        <p:nvSpPr>
          <p:cNvPr id="193" name="Google Shape;19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22"/>
          <p:cNvPicPr preferRelativeResize="0"/>
          <p:nvPr/>
        </p:nvPicPr>
        <p:blipFill rotWithShape="1">
          <a:blip r:embed="rId3">
            <a:alphaModFix/>
          </a:blip>
          <a:srcRect b="0" l="0" r="0" t="0"/>
          <a:stretch/>
        </p:blipFill>
        <p:spPr>
          <a:xfrm>
            <a:off x="4655156" y="418798"/>
            <a:ext cx="4878917" cy="5804202"/>
          </a:xfrm>
          <a:prstGeom prst="rect">
            <a:avLst/>
          </a:prstGeom>
          <a:noFill/>
          <a:ln>
            <a:noFill/>
          </a:ln>
        </p:spPr>
      </p:pic>
      <p:sp>
        <p:nvSpPr>
          <p:cNvPr id="308" name="Google Shape;308;p22"/>
          <p:cNvSpPr/>
          <p:nvPr/>
        </p:nvSpPr>
        <p:spPr>
          <a:xfrm>
            <a:off x="2183192" y="2326822"/>
            <a:ext cx="1814662" cy="1056167"/>
          </a:xfrm>
          <a:prstGeom prst="rect">
            <a:avLst/>
          </a:prstGeom>
          <a:noFill/>
          <a:ln>
            <a:noFill/>
          </a:ln>
        </p:spPr>
        <p:txBody>
          <a:bodyPr anchorCtr="0" anchor="t" bIns="43975" lIns="89550" spcFirstLastPara="1" rIns="89550" wrap="square" tIns="43975">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Calibri"/>
                <a:ea typeface="Calibri"/>
                <a:cs typeface="Calibri"/>
                <a:sym typeface="Calibri"/>
              </a:rPr>
              <a:t>Error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Calibri"/>
                <a:ea typeface="Calibri"/>
                <a:cs typeface="Calibri"/>
                <a:sym typeface="Calibri"/>
              </a:rPr>
              <a:t>Detection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txBox="1"/>
          <p:nvPr>
            <p:ph idx="1" type="body"/>
          </p:nvPr>
        </p:nvSpPr>
        <p:spPr>
          <a:xfrm>
            <a:off x="1921632" y="476251"/>
            <a:ext cx="8277679" cy="5554738"/>
          </a:xfrm>
          <a:prstGeom prst="rect">
            <a:avLst/>
          </a:prstGeom>
          <a:noFill/>
          <a:ln>
            <a:noFill/>
          </a:ln>
        </p:spPr>
        <p:txBody>
          <a:bodyPr anchorCtr="0" anchor="t" bIns="45700" lIns="91425" spcFirstLastPara="1" rIns="91425" wrap="square" tIns="45700">
            <a:normAutofit/>
          </a:bodyPr>
          <a:lstStyle/>
          <a:p>
            <a:pPr indent="-339445" lvl="0" marL="339445" rtl="0" algn="ctr">
              <a:lnSpc>
                <a:spcPct val="90000"/>
              </a:lnSpc>
              <a:spcBef>
                <a:spcPts val="0"/>
              </a:spcBef>
              <a:spcAft>
                <a:spcPts val="0"/>
              </a:spcAft>
              <a:buClr>
                <a:srgbClr val="114FFB"/>
              </a:buClr>
              <a:buSzPts val="3524"/>
              <a:buNone/>
            </a:pPr>
            <a:r>
              <a:rPr b="1" lang="en-US" sz="3524">
                <a:solidFill>
                  <a:srgbClr val="CC0066"/>
                </a:solidFill>
              </a:rPr>
              <a:t>Basic concepts</a:t>
            </a:r>
            <a:endParaRPr/>
          </a:p>
          <a:p>
            <a:pPr indent="-339445" lvl="0" marL="339445" rtl="0" algn="l">
              <a:lnSpc>
                <a:spcPct val="90000"/>
              </a:lnSpc>
              <a:spcBef>
                <a:spcPts val="1000"/>
              </a:spcBef>
              <a:spcAft>
                <a:spcPts val="0"/>
              </a:spcAft>
              <a:buClr>
                <a:srgbClr val="CC0066"/>
              </a:buClr>
              <a:buSzPts val="2800"/>
              <a:buFont typeface="Noto Sans Symbols"/>
              <a:buChar char="★"/>
            </a:pPr>
            <a:r>
              <a:rPr lang="en-US"/>
              <a:t> Networks must be able to transfer data from one device to another with complete accuracy.</a:t>
            </a:r>
            <a:endParaRPr/>
          </a:p>
          <a:p>
            <a:pPr indent="-339445" lvl="0" marL="339445" rtl="0" algn="l">
              <a:lnSpc>
                <a:spcPct val="90000"/>
              </a:lnSpc>
              <a:spcBef>
                <a:spcPts val="1000"/>
              </a:spcBef>
              <a:spcAft>
                <a:spcPts val="0"/>
              </a:spcAft>
              <a:buClr>
                <a:srgbClr val="CC0066"/>
              </a:buClr>
              <a:buSzPts val="2800"/>
              <a:buFont typeface="Noto Sans Symbols"/>
              <a:buChar char="★"/>
            </a:pPr>
            <a:r>
              <a:rPr lang="en-US"/>
              <a:t> Data can be corrupted during transmission.</a:t>
            </a:r>
            <a:endParaRPr/>
          </a:p>
          <a:p>
            <a:pPr indent="-339445" lvl="0" marL="339445" rtl="0" algn="l">
              <a:lnSpc>
                <a:spcPct val="90000"/>
              </a:lnSpc>
              <a:spcBef>
                <a:spcPts val="1000"/>
              </a:spcBef>
              <a:spcAft>
                <a:spcPts val="0"/>
              </a:spcAft>
              <a:buClr>
                <a:srgbClr val="CC0066"/>
              </a:buClr>
              <a:buSzPts val="2800"/>
              <a:buFont typeface="Noto Sans Symbols"/>
              <a:buChar char="★"/>
            </a:pPr>
            <a:r>
              <a:rPr lang="en-US"/>
              <a:t> For reliable communication, errors must be detected and corrected.</a:t>
            </a:r>
            <a:endParaRPr/>
          </a:p>
          <a:p>
            <a:pPr indent="-339445" lvl="0" marL="339445" rtl="0" algn="l">
              <a:lnSpc>
                <a:spcPct val="90000"/>
              </a:lnSpc>
              <a:spcBef>
                <a:spcPts val="1000"/>
              </a:spcBef>
              <a:spcAft>
                <a:spcPts val="0"/>
              </a:spcAft>
              <a:buClr>
                <a:srgbClr val="CC0066"/>
              </a:buClr>
              <a:buSzPts val="2800"/>
              <a:buFont typeface="Noto Sans Symbols"/>
              <a:buChar char="★"/>
            </a:pPr>
            <a:r>
              <a:rPr lang="en-US"/>
              <a:t> </a:t>
            </a:r>
            <a:r>
              <a:rPr b="1" lang="en-US" sz="3524">
                <a:latin typeface="Georgia"/>
                <a:ea typeface="Georgia"/>
                <a:cs typeface="Georgia"/>
                <a:sym typeface="Georgia"/>
              </a:rPr>
              <a:t>Error detection and correction</a:t>
            </a:r>
            <a:r>
              <a:rPr lang="en-US">
                <a:latin typeface="Georgia"/>
                <a:ea typeface="Georgia"/>
                <a:cs typeface="Georgia"/>
                <a:sym typeface="Georgia"/>
              </a:rPr>
              <a:t> are implemented either at the </a:t>
            </a:r>
            <a:r>
              <a:rPr b="1" lang="en-US">
                <a:latin typeface="Georgia"/>
                <a:ea typeface="Georgia"/>
                <a:cs typeface="Georgia"/>
                <a:sym typeface="Georgia"/>
              </a:rPr>
              <a:t>data link layer</a:t>
            </a:r>
            <a:r>
              <a:rPr lang="en-US">
                <a:latin typeface="Georgia"/>
                <a:ea typeface="Georgia"/>
                <a:cs typeface="Georgia"/>
                <a:sym typeface="Georgia"/>
              </a:rPr>
              <a:t> or the </a:t>
            </a:r>
            <a:r>
              <a:rPr b="1" lang="en-US">
                <a:latin typeface="Georgia"/>
                <a:ea typeface="Georgia"/>
                <a:cs typeface="Georgia"/>
                <a:sym typeface="Georgia"/>
              </a:rPr>
              <a:t>transport layer</a:t>
            </a:r>
            <a:r>
              <a:rPr lang="en-US">
                <a:latin typeface="Georgia"/>
                <a:ea typeface="Georgia"/>
                <a:cs typeface="Georgia"/>
                <a:sym typeface="Georgia"/>
              </a:rPr>
              <a:t> of the OSI model.</a:t>
            </a:r>
            <a:endParaRPr/>
          </a:p>
          <a:p>
            <a:pPr indent="-161645" lvl="0" marL="339445" rtl="0" algn="l">
              <a:lnSpc>
                <a:spcPct val="90000"/>
              </a:lnSpc>
              <a:spcBef>
                <a:spcPts val="1000"/>
              </a:spcBef>
              <a:spcAft>
                <a:spcPts val="0"/>
              </a:spcAft>
              <a:buClr>
                <a:schemeClr val="dk1"/>
              </a:buClr>
              <a:buSzPts val="2800"/>
              <a:buNone/>
            </a:pPr>
            <a:r>
              <a:t/>
            </a:r>
            <a:endParaRPr>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24"/>
          <p:cNvPicPr preferRelativeResize="0"/>
          <p:nvPr/>
        </p:nvPicPr>
        <p:blipFill rotWithShape="1">
          <a:blip r:embed="rId3">
            <a:alphaModFix/>
          </a:blip>
          <a:srcRect b="0" l="0" r="0" t="0"/>
          <a:stretch/>
        </p:blipFill>
        <p:spPr>
          <a:xfrm>
            <a:off x="1945822" y="2276929"/>
            <a:ext cx="8288262" cy="2422071"/>
          </a:xfrm>
          <a:prstGeom prst="rect">
            <a:avLst/>
          </a:prstGeom>
          <a:noFill/>
          <a:ln>
            <a:noFill/>
          </a:ln>
        </p:spPr>
      </p:pic>
      <p:sp>
        <p:nvSpPr>
          <p:cNvPr id="319" name="Google Shape;319;p24"/>
          <p:cNvSpPr txBox="1"/>
          <p:nvPr/>
        </p:nvSpPr>
        <p:spPr>
          <a:xfrm>
            <a:off x="3246060" y="641048"/>
            <a:ext cx="6032500" cy="633728"/>
          </a:xfrm>
          <a:prstGeom prst="rect">
            <a:avLst/>
          </a:prstGeom>
          <a:noFill/>
          <a:ln>
            <a:noFill/>
          </a:ln>
        </p:spPr>
        <p:txBody>
          <a:bodyPr anchorCtr="0" anchor="t" bIns="45250" lIns="90500" spcFirstLastPara="1" rIns="90500" wrap="square" tIns="45250">
            <a:spAutoFit/>
          </a:bodyPr>
          <a:lstStyle/>
          <a:p>
            <a:pPr indent="0" lvl="0" marL="0" marR="0" rtl="0" algn="ctr">
              <a:lnSpc>
                <a:spcPct val="100000"/>
              </a:lnSpc>
              <a:spcBef>
                <a:spcPts val="0"/>
              </a:spcBef>
              <a:spcAft>
                <a:spcPts val="0"/>
              </a:spcAft>
              <a:buClr>
                <a:srgbClr val="000000"/>
              </a:buClr>
              <a:buSzPts val="3524"/>
              <a:buFont typeface="Arial"/>
              <a:buNone/>
            </a:pPr>
            <a:r>
              <a:rPr b="1" i="0" lang="en-US" sz="3524" u="none" cap="none" strike="noStrike">
                <a:solidFill>
                  <a:srgbClr val="CC0066"/>
                </a:solidFill>
                <a:latin typeface="Times New Roman"/>
                <a:ea typeface="Times New Roman"/>
                <a:cs typeface="Times New Roman"/>
                <a:sym typeface="Times New Roman"/>
              </a:rPr>
              <a:t>Types of Errors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25"/>
          <p:cNvPicPr preferRelativeResize="0"/>
          <p:nvPr/>
        </p:nvPicPr>
        <p:blipFill rotWithShape="1">
          <a:blip r:embed="rId3">
            <a:alphaModFix/>
          </a:blip>
          <a:srcRect b="0" l="0" r="0" t="0"/>
          <a:stretch/>
        </p:blipFill>
        <p:spPr>
          <a:xfrm>
            <a:off x="1874763" y="2521857"/>
            <a:ext cx="8427357" cy="1900465"/>
          </a:xfrm>
          <a:prstGeom prst="rect">
            <a:avLst/>
          </a:prstGeom>
          <a:noFill/>
          <a:ln>
            <a:noFill/>
          </a:ln>
        </p:spPr>
      </p:pic>
      <p:sp>
        <p:nvSpPr>
          <p:cNvPr id="325" name="Google Shape;325;p25"/>
          <p:cNvSpPr/>
          <p:nvPr/>
        </p:nvSpPr>
        <p:spPr>
          <a:xfrm>
            <a:off x="4354287" y="498929"/>
            <a:ext cx="2855412"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Single-bit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idx="1" type="body"/>
          </p:nvPr>
        </p:nvSpPr>
        <p:spPr>
          <a:xfrm>
            <a:off x="2278441" y="405190"/>
            <a:ext cx="7635119" cy="5400524"/>
          </a:xfrm>
          <a:prstGeom prst="rect">
            <a:avLst/>
          </a:prstGeom>
          <a:noFill/>
          <a:ln>
            <a:noFill/>
          </a:ln>
        </p:spPr>
        <p:txBody>
          <a:bodyPr anchorCtr="0" anchor="t" bIns="45700" lIns="91425" spcFirstLastPara="1" rIns="91425" wrap="square" tIns="45700">
            <a:normAutofit/>
          </a:bodyPr>
          <a:lstStyle/>
          <a:p>
            <a:pPr indent="-339445" lvl="0" marL="339445" rtl="0" algn="l">
              <a:lnSpc>
                <a:spcPct val="90000"/>
              </a:lnSpc>
              <a:spcBef>
                <a:spcPts val="0"/>
              </a:spcBef>
              <a:spcAft>
                <a:spcPts val="0"/>
              </a:spcAft>
              <a:buClr>
                <a:schemeClr val="dk1"/>
              </a:buClr>
              <a:buSzPts val="2800"/>
              <a:buNone/>
            </a:pPr>
            <a:r>
              <a:rPr lang="en-US"/>
              <a:t>   </a:t>
            </a:r>
            <a:r>
              <a:rPr b="1" lang="en-US"/>
              <a:t>Single bit errors</a:t>
            </a:r>
            <a:r>
              <a:rPr lang="en-US"/>
              <a:t> are the </a:t>
            </a:r>
            <a:r>
              <a:rPr b="1" lang="en-US"/>
              <a:t>least likely</a:t>
            </a:r>
            <a:r>
              <a:rPr lang="en-US"/>
              <a:t> type of errors in serial data transmission because the noise must have a very short duration which is very rare. However this kind of errors can happen in parallel transmission.</a:t>
            </a:r>
            <a:endParaRPr/>
          </a:p>
          <a:p>
            <a:pPr indent="-339445" lvl="0" marL="339445" rtl="0" algn="l">
              <a:lnSpc>
                <a:spcPct val="90000"/>
              </a:lnSpc>
              <a:spcBef>
                <a:spcPts val="1000"/>
              </a:spcBef>
              <a:spcAft>
                <a:spcPts val="0"/>
              </a:spcAft>
              <a:buClr>
                <a:srgbClr val="CC0066"/>
              </a:buClr>
              <a:buSzPts val="2800"/>
              <a:buNone/>
            </a:pPr>
            <a:r>
              <a:rPr b="1" i="1" lang="en-US">
                <a:solidFill>
                  <a:srgbClr val="CC0066"/>
                </a:solidFill>
              </a:rPr>
              <a:t>Example:</a:t>
            </a:r>
            <a:endParaRPr/>
          </a:p>
          <a:p>
            <a:pPr indent="-339445" lvl="0" marL="339445" rtl="0" algn="l">
              <a:lnSpc>
                <a:spcPct val="90000"/>
              </a:lnSpc>
              <a:spcBef>
                <a:spcPts val="1000"/>
              </a:spcBef>
              <a:spcAft>
                <a:spcPts val="0"/>
              </a:spcAft>
              <a:buClr>
                <a:srgbClr val="CC0066"/>
              </a:buClr>
              <a:buSzPts val="2800"/>
              <a:buFont typeface="Noto Sans Symbols"/>
              <a:buChar char="★"/>
            </a:pPr>
            <a:r>
              <a:rPr lang="en-US"/>
              <a:t>If data is sent at 1Mbps then each bit lasts only 1/1,000,000 sec. or 1 μs.</a:t>
            </a:r>
            <a:endParaRPr/>
          </a:p>
          <a:p>
            <a:pPr indent="-339445" lvl="0" marL="339445" rtl="0" algn="l">
              <a:lnSpc>
                <a:spcPct val="90000"/>
              </a:lnSpc>
              <a:spcBef>
                <a:spcPts val="1000"/>
              </a:spcBef>
              <a:spcAft>
                <a:spcPts val="0"/>
              </a:spcAft>
              <a:buClr>
                <a:srgbClr val="CC0066"/>
              </a:buClr>
              <a:buSzPts val="2800"/>
              <a:buFont typeface="Noto Sans Symbols"/>
              <a:buChar char="★"/>
            </a:pPr>
            <a:r>
              <a:rPr lang="en-US"/>
              <a:t>For a single-bit error to occur, the noise must have a duration of only 1 μs, which is very rare.</a:t>
            </a:r>
            <a:endParaRPr/>
          </a:p>
          <a:p>
            <a:pPr indent="-339445" lvl="0" marL="339445" rtl="0" algn="l">
              <a:lnSpc>
                <a:spcPct val="90000"/>
              </a:lnSpc>
              <a:spcBef>
                <a:spcPts val="1000"/>
              </a:spcBef>
              <a:spcAft>
                <a:spcPts val="0"/>
              </a:spcAft>
              <a:buClr>
                <a:schemeClr val="dk1"/>
              </a:buClr>
              <a:buSzPts val="2800"/>
              <a:buNone/>
            </a:pPr>
            <a:r>
              <a:t/>
            </a:r>
            <a:endParaRPr/>
          </a:p>
          <a:p>
            <a:pPr indent="-161645" lvl="0" marL="339445"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27"/>
          <p:cNvPicPr preferRelativeResize="0"/>
          <p:nvPr/>
        </p:nvPicPr>
        <p:blipFill rotWithShape="1">
          <a:blip r:embed="rId3">
            <a:alphaModFix/>
          </a:blip>
          <a:srcRect b="0" l="0" r="0" t="0"/>
          <a:stretch/>
        </p:blipFill>
        <p:spPr>
          <a:xfrm>
            <a:off x="2352525" y="1956405"/>
            <a:ext cx="7499048" cy="3072190"/>
          </a:xfrm>
          <a:prstGeom prst="rect">
            <a:avLst/>
          </a:prstGeom>
          <a:noFill/>
          <a:ln>
            <a:noFill/>
          </a:ln>
        </p:spPr>
      </p:pic>
      <p:sp>
        <p:nvSpPr>
          <p:cNvPr id="336" name="Google Shape;336;p27"/>
          <p:cNvSpPr/>
          <p:nvPr/>
        </p:nvSpPr>
        <p:spPr>
          <a:xfrm>
            <a:off x="4953001" y="346227"/>
            <a:ext cx="2159709"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Burst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28"/>
          <p:cNvPicPr preferRelativeResize="0"/>
          <p:nvPr/>
        </p:nvPicPr>
        <p:blipFill rotWithShape="1">
          <a:blip r:embed="rId3">
            <a:alphaModFix/>
          </a:blip>
          <a:srcRect b="0" l="0" r="0" t="0"/>
          <a:stretch/>
        </p:blipFill>
        <p:spPr>
          <a:xfrm>
            <a:off x="1809750" y="2435680"/>
            <a:ext cx="8557381" cy="210003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9"/>
          <p:cNvSpPr txBox="1"/>
          <p:nvPr>
            <p:ph idx="1" type="body"/>
          </p:nvPr>
        </p:nvSpPr>
        <p:spPr>
          <a:xfrm>
            <a:off x="2278441" y="405190"/>
            <a:ext cx="7635119" cy="5690810"/>
          </a:xfrm>
          <a:prstGeom prst="rect">
            <a:avLst/>
          </a:prstGeom>
          <a:noFill/>
          <a:ln>
            <a:noFill/>
          </a:ln>
        </p:spPr>
        <p:txBody>
          <a:bodyPr anchorCtr="0" anchor="t" bIns="45700" lIns="91425" spcFirstLastPara="1" rIns="91425" wrap="square" tIns="45700">
            <a:normAutofit/>
          </a:bodyPr>
          <a:lstStyle/>
          <a:p>
            <a:pPr indent="-339445" lvl="0" marL="339445" rtl="0" algn="l">
              <a:lnSpc>
                <a:spcPct val="90000"/>
              </a:lnSpc>
              <a:spcBef>
                <a:spcPts val="0"/>
              </a:spcBef>
              <a:spcAft>
                <a:spcPts val="0"/>
              </a:spcAft>
              <a:buClr>
                <a:schemeClr val="dk1"/>
              </a:buClr>
              <a:buSzPts val="2800"/>
              <a:buNone/>
            </a:pPr>
            <a:r>
              <a:rPr lang="en-US"/>
              <a:t>	The term </a:t>
            </a:r>
            <a:r>
              <a:rPr b="1" lang="en-US">
                <a:solidFill>
                  <a:srgbClr val="CC0066"/>
                </a:solidFill>
              </a:rPr>
              <a:t>burst error</a:t>
            </a:r>
            <a:r>
              <a:rPr lang="en-US"/>
              <a:t> means that two or more bits in the data unit have changed from 1 to 0 or from 0 to 1.</a:t>
            </a:r>
            <a:endParaRPr/>
          </a:p>
          <a:p>
            <a:pPr indent="-339445" lvl="0" marL="339445" rtl="0" algn="l">
              <a:lnSpc>
                <a:spcPct val="90000"/>
              </a:lnSpc>
              <a:spcBef>
                <a:spcPts val="1000"/>
              </a:spcBef>
              <a:spcAft>
                <a:spcPts val="0"/>
              </a:spcAft>
              <a:buClr>
                <a:schemeClr val="dk1"/>
              </a:buClr>
              <a:buSzPts val="2800"/>
              <a:buNone/>
            </a:pPr>
            <a:r>
              <a:t/>
            </a:r>
            <a:endParaRPr/>
          </a:p>
          <a:p>
            <a:pPr indent="-339445" lvl="0" marL="339445" rtl="0" algn="l">
              <a:lnSpc>
                <a:spcPct val="90000"/>
              </a:lnSpc>
              <a:spcBef>
                <a:spcPts val="1000"/>
              </a:spcBef>
              <a:spcAft>
                <a:spcPts val="0"/>
              </a:spcAft>
              <a:buClr>
                <a:schemeClr val="dk1"/>
              </a:buClr>
              <a:buSzPts val="2800"/>
              <a:buNone/>
            </a:pPr>
            <a:r>
              <a:rPr lang="en-US"/>
              <a:t>	</a:t>
            </a:r>
            <a:r>
              <a:rPr b="1" lang="en-US"/>
              <a:t>Burst errors</a:t>
            </a:r>
            <a:r>
              <a:rPr lang="en-US"/>
              <a:t> </a:t>
            </a:r>
            <a:r>
              <a:rPr b="1" lang="en-US"/>
              <a:t>does not</a:t>
            </a:r>
            <a:r>
              <a:rPr lang="en-US"/>
              <a:t> </a:t>
            </a:r>
            <a:r>
              <a:rPr lang="en-US" sz="2762"/>
              <a:t>necessarily</a:t>
            </a:r>
            <a:r>
              <a:rPr lang="en-US"/>
              <a:t> </a:t>
            </a:r>
            <a:r>
              <a:rPr b="1" lang="en-US"/>
              <a:t>mean that the errors occur in consecutive bits</a:t>
            </a:r>
            <a:r>
              <a:rPr lang="en-US"/>
              <a:t>, the length of the burst is measured from the first corrupted bit to the last corrupted bit. Some bits in between may not have been corrupted.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0"/>
          <p:cNvSpPr txBox="1"/>
          <p:nvPr>
            <p:ph idx="1" type="body"/>
          </p:nvPr>
        </p:nvSpPr>
        <p:spPr>
          <a:xfrm>
            <a:off x="1921631" y="476251"/>
            <a:ext cx="8419798" cy="5619750"/>
          </a:xfrm>
          <a:prstGeom prst="rect">
            <a:avLst/>
          </a:prstGeom>
          <a:noFill/>
          <a:ln>
            <a:noFill/>
          </a:ln>
        </p:spPr>
        <p:txBody>
          <a:bodyPr anchorCtr="0" anchor="t" bIns="45700" lIns="91425" spcFirstLastPara="1" rIns="91425" wrap="square" tIns="45700">
            <a:normAutofit/>
          </a:bodyPr>
          <a:lstStyle/>
          <a:p>
            <a:pPr indent="-339445" lvl="0" marL="339445" rtl="0" algn="l">
              <a:lnSpc>
                <a:spcPct val="90000"/>
              </a:lnSpc>
              <a:spcBef>
                <a:spcPts val="0"/>
              </a:spcBef>
              <a:spcAft>
                <a:spcPts val="0"/>
              </a:spcAft>
              <a:buClr>
                <a:srgbClr val="CC0066"/>
              </a:buClr>
              <a:buSzPts val="2800"/>
              <a:buFont typeface="Noto Sans Symbols"/>
              <a:buChar char="★"/>
            </a:pPr>
            <a:r>
              <a:rPr b="1" lang="en-US"/>
              <a:t>Burst error is most likely to happen in serial transmission</a:t>
            </a:r>
            <a:r>
              <a:rPr lang="en-US"/>
              <a:t> since the duration of noise is normally longer than the duration of a bit.</a:t>
            </a:r>
            <a:endParaRPr/>
          </a:p>
          <a:p>
            <a:pPr indent="-339445" lvl="0" marL="339445" rtl="0" algn="l">
              <a:lnSpc>
                <a:spcPct val="90000"/>
              </a:lnSpc>
              <a:spcBef>
                <a:spcPts val="1000"/>
              </a:spcBef>
              <a:spcAft>
                <a:spcPts val="0"/>
              </a:spcAft>
              <a:buClr>
                <a:srgbClr val="CC0066"/>
              </a:buClr>
              <a:buSzPts val="2800"/>
              <a:buFont typeface="Noto Sans Symbols"/>
              <a:buChar char="★"/>
            </a:pPr>
            <a:r>
              <a:rPr lang="en-US"/>
              <a:t>The number of bits affected depends on the data rate and duration of noise.</a:t>
            </a:r>
            <a:endParaRPr/>
          </a:p>
          <a:p>
            <a:pPr indent="-339445" lvl="0" marL="339445" rtl="0" algn="l">
              <a:lnSpc>
                <a:spcPct val="90000"/>
              </a:lnSpc>
              <a:spcBef>
                <a:spcPts val="1000"/>
              </a:spcBef>
              <a:spcAft>
                <a:spcPts val="0"/>
              </a:spcAft>
              <a:buClr>
                <a:srgbClr val="CC0066"/>
              </a:buClr>
              <a:buSzPts val="2800"/>
              <a:buNone/>
            </a:pPr>
            <a:r>
              <a:rPr b="1" i="1" lang="en-US">
                <a:solidFill>
                  <a:srgbClr val="CC0066"/>
                </a:solidFill>
              </a:rPr>
              <a:t>Example:</a:t>
            </a:r>
            <a:endParaRPr/>
          </a:p>
          <a:p>
            <a:pPr indent="-339445" lvl="0" marL="339445" rtl="0" algn="l">
              <a:lnSpc>
                <a:spcPct val="90000"/>
              </a:lnSpc>
              <a:spcBef>
                <a:spcPts val="1000"/>
              </a:spcBef>
              <a:spcAft>
                <a:spcPts val="0"/>
              </a:spcAft>
              <a:buClr>
                <a:srgbClr val="CC0066"/>
              </a:buClr>
              <a:buSzPts val="2762"/>
              <a:buFont typeface="Noto Sans Symbols"/>
              <a:buChar char="🢂"/>
            </a:pPr>
            <a:r>
              <a:rPr lang="en-US" sz="2762"/>
              <a:t>If data is sent at rate = 1Kbps then a noise of 1/100 sec can affect 10 bits.(1/100*1000)</a:t>
            </a:r>
            <a:endParaRPr/>
          </a:p>
          <a:p>
            <a:pPr indent="-164058" lvl="0" marL="339445" rtl="0" algn="l">
              <a:lnSpc>
                <a:spcPct val="90000"/>
              </a:lnSpc>
              <a:spcBef>
                <a:spcPts val="1000"/>
              </a:spcBef>
              <a:spcAft>
                <a:spcPts val="0"/>
              </a:spcAft>
              <a:buClr>
                <a:srgbClr val="CC0066"/>
              </a:buClr>
              <a:buSzPts val="2762"/>
              <a:buFont typeface="Noto Sans Symbols"/>
              <a:buNone/>
            </a:pPr>
            <a:r>
              <a:t/>
            </a:r>
            <a:endParaRPr sz="2762"/>
          </a:p>
          <a:p>
            <a:pPr indent="-339445" lvl="0" marL="339445" rtl="0" algn="l">
              <a:lnSpc>
                <a:spcPct val="90000"/>
              </a:lnSpc>
              <a:spcBef>
                <a:spcPts val="1000"/>
              </a:spcBef>
              <a:spcAft>
                <a:spcPts val="0"/>
              </a:spcAft>
              <a:buClr>
                <a:srgbClr val="CC0066"/>
              </a:buClr>
              <a:buSzPts val="2762"/>
              <a:buFont typeface="Noto Sans Symbols"/>
              <a:buChar char="🢂"/>
            </a:pPr>
            <a:r>
              <a:rPr lang="en-US" sz="2762"/>
              <a:t>If same data is sent at rate = 1Mbps then a noise of 1/100 sec can affect 10,000 bits.(1/100*10</a:t>
            </a:r>
            <a:r>
              <a:rPr baseline="30000" lang="en-US" sz="2762"/>
              <a:t>6</a:t>
            </a:r>
            <a:r>
              <a:rPr lang="en-US" sz="2762"/>
              <a:t>)</a:t>
            </a:r>
            <a:endParaRPr/>
          </a:p>
          <a:p>
            <a:pPr indent="-164058" lvl="0" marL="339445" rtl="0" algn="l">
              <a:lnSpc>
                <a:spcPct val="90000"/>
              </a:lnSpc>
              <a:spcBef>
                <a:spcPts val="1000"/>
              </a:spcBef>
              <a:spcAft>
                <a:spcPts val="0"/>
              </a:spcAft>
              <a:buClr>
                <a:schemeClr val="dk1"/>
              </a:buClr>
              <a:buSzPts val="2762"/>
              <a:buNone/>
            </a:pPr>
            <a:r>
              <a:t/>
            </a:r>
            <a:endParaRPr sz="2762"/>
          </a:p>
          <a:p>
            <a:pPr indent="-161645" lvl="0" marL="339445"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66"/>
              </a:buClr>
              <a:buSzPts val="4400"/>
              <a:buFont typeface="Calibri"/>
              <a:buNone/>
            </a:pPr>
            <a:r>
              <a:rPr b="1" i="1" lang="en-US">
                <a:solidFill>
                  <a:srgbClr val="CC0066"/>
                </a:solidFill>
              </a:rPr>
              <a:t>Error detection</a:t>
            </a:r>
            <a:endParaRPr/>
          </a:p>
        </p:txBody>
      </p:sp>
      <p:sp>
        <p:nvSpPr>
          <p:cNvPr id="357" name="Google Shape;357;p31"/>
          <p:cNvSpPr txBox="1"/>
          <p:nvPr>
            <p:ph idx="1" type="body"/>
          </p:nvPr>
        </p:nvSpPr>
        <p:spPr>
          <a:xfrm>
            <a:off x="1781025" y="1980596"/>
            <a:ext cx="8560405" cy="411540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None/>
            </a:pPr>
            <a:r>
              <a:rPr lang="en-US"/>
              <a:t>	Error detection means to decide whether the received data is correct or not without having a copy of the original message.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Font typeface="Calibri"/>
              <a:buNone/>
            </a:pPr>
            <a:r>
              <a:rPr lang="en-US"/>
              <a:t>	Error detection </a:t>
            </a:r>
            <a:r>
              <a:rPr b="1" lang="en-US"/>
              <a:t>uses the concept of redundancy</a:t>
            </a:r>
            <a:r>
              <a:rPr lang="en-US"/>
              <a:t>, </a:t>
            </a:r>
            <a:r>
              <a:rPr b="1" lang="en-US"/>
              <a:t>which means</a:t>
            </a:r>
            <a:r>
              <a:rPr lang="en-US"/>
              <a:t> adding extra bits for detecting errors at the destination.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5"/>
          <p:cNvSpPr txBox="1"/>
          <p:nvPr>
            <p:ph type="title"/>
          </p:nvPr>
        </p:nvSpPr>
        <p:spPr>
          <a:xfrm>
            <a:off x="1827212" y="0"/>
            <a:ext cx="1166950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Data Link Layer Design Issues</a:t>
            </a:r>
            <a:endParaRPr/>
          </a:p>
        </p:txBody>
      </p:sp>
      <p:sp>
        <p:nvSpPr>
          <p:cNvPr id="200" name="Google Shape;200;p5"/>
          <p:cNvSpPr txBox="1"/>
          <p:nvPr>
            <p:ph idx="1" type="body"/>
          </p:nvPr>
        </p:nvSpPr>
        <p:spPr>
          <a:xfrm>
            <a:off x="2046288" y="1301751"/>
            <a:ext cx="9231312" cy="53816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4000"/>
              <a:buFont typeface="Calibri"/>
              <a:buChar char="•"/>
            </a:pPr>
            <a:r>
              <a:rPr lang="en-US" sz="4000">
                <a:latin typeface="Calibri"/>
                <a:ea typeface="Calibri"/>
                <a:cs typeface="Calibri"/>
                <a:sym typeface="Calibri"/>
              </a:rPr>
              <a:t>Services Provided to the Network Layer</a:t>
            </a:r>
            <a:endParaRPr/>
          </a:p>
          <a:p>
            <a:pPr indent="-228600" lvl="0" marL="228600" rtl="0" algn="l">
              <a:lnSpc>
                <a:spcPct val="90000"/>
              </a:lnSpc>
              <a:spcBef>
                <a:spcPts val="1000"/>
              </a:spcBef>
              <a:spcAft>
                <a:spcPts val="0"/>
              </a:spcAft>
              <a:buClr>
                <a:schemeClr val="dk1"/>
              </a:buClr>
              <a:buSzPts val="4000"/>
              <a:buFont typeface="Calibri"/>
              <a:buChar char="•"/>
            </a:pPr>
            <a:r>
              <a:rPr lang="en-US" sz="4000">
                <a:latin typeface="Calibri"/>
                <a:ea typeface="Calibri"/>
                <a:cs typeface="Calibri"/>
                <a:sym typeface="Calibri"/>
              </a:rPr>
              <a:t>Framing</a:t>
            </a:r>
            <a:endParaRPr/>
          </a:p>
          <a:p>
            <a:pPr indent="-228600" lvl="0" marL="228600" rtl="0" algn="l">
              <a:lnSpc>
                <a:spcPct val="90000"/>
              </a:lnSpc>
              <a:spcBef>
                <a:spcPts val="1000"/>
              </a:spcBef>
              <a:spcAft>
                <a:spcPts val="0"/>
              </a:spcAft>
              <a:buClr>
                <a:schemeClr val="dk1"/>
              </a:buClr>
              <a:buSzPts val="4000"/>
              <a:buFont typeface="Calibri"/>
              <a:buChar char="•"/>
            </a:pPr>
            <a:r>
              <a:rPr lang="en-US" sz="4000">
                <a:latin typeface="Calibri"/>
                <a:ea typeface="Calibri"/>
                <a:cs typeface="Calibri"/>
                <a:sym typeface="Calibri"/>
              </a:rPr>
              <a:t>Error Control</a:t>
            </a:r>
            <a:endParaRPr/>
          </a:p>
          <a:p>
            <a:pPr indent="-228600" lvl="0" marL="228600" rtl="0" algn="l">
              <a:lnSpc>
                <a:spcPct val="90000"/>
              </a:lnSpc>
              <a:spcBef>
                <a:spcPts val="1000"/>
              </a:spcBef>
              <a:spcAft>
                <a:spcPts val="0"/>
              </a:spcAft>
              <a:buClr>
                <a:schemeClr val="dk1"/>
              </a:buClr>
              <a:buSzPts val="4000"/>
              <a:buFont typeface="Calibri"/>
              <a:buChar char="•"/>
            </a:pPr>
            <a:r>
              <a:rPr lang="en-US" sz="4000">
                <a:latin typeface="Calibri"/>
                <a:ea typeface="Calibri"/>
                <a:cs typeface="Calibri"/>
                <a:sym typeface="Calibri"/>
              </a:rPr>
              <a:t>Flow Control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32"/>
          <p:cNvPicPr preferRelativeResize="0"/>
          <p:nvPr/>
        </p:nvPicPr>
        <p:blipFill rotWithShape="1">
          <a:blip r:embed="rId3">
            <a:alphaModFix/>
          </a:blip>
          <a:srcRect b="0" l="0" r="0" t="0"/>
          <a:stretch/>
        </p:blipFill>
        <p:spPr>
          <a:xfrm>
            <a:off x="2210406" y="1161143"/>
            <a:ext cx="7604881" cy="4785179"/>
          </a:xfrm>
          <a:prstGeom prst="rect">
            <a:avLst/>
          </a:prstGeom>
          <a:noFill/>
          <a:ln>
            <a:noFill/>
          </a:ln>
        </p:spPr>
      </p:pic>
      <p:sp>
        <p:nvSpPr>
          <p:cNvPr id="363" name="Google Shape;363;p32"/>
          <p:cNvSpPr/>
          <p:nvPr/>
        </p:nvSpPr>
        <p:spPr>
          <a:xfrm>
            <a:off x="4877406" y="193524"/>
            <a:ext cx="2357775"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63DE8"/>
                </a:solidFill>
                <a:latin typeface="Times New Roman"/>
                <a:ea typeface="Times New Roman"/>
                <a:cs typeface="Times New Roman"/>
                <a:sym typeface="Times New Roman"/>
              </a:rPr>
              <a:t>Redundancy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33"/>
          <p:cNvPicPr preferRelativeResize="0"/>
          <p:nvPr/>
        </p:nvPicPr>
        <p:blipFill rotWithShape="1">
          <a:blip r:embed="rId3">
            <a:alphaModFix/>
          </a:blip>
          <a:srcRect b="0" l="0" r="0" t="0"/>
          <a:stretch/>
        </p:blipFill>
        <p:spPr>
          <a:xfrm>
            <a:off x="1971525" y="2710846"/>
            <a:ext cx="8218714" cy="1507369"/>
          </a:xfrm>
          <a:prstGeom prst="rect">
            <a:avLst/>
          </a:prstGeom>
          <a:noFill/>
          <a:ln>
            <a:noFill/>
          </a:ln>
        </p:spPr>
      </p:pic>
      <p:sp>
        <p:nvSpPr>
          <p:cNvPr id="369" name="Google Shape;369;p33"/>
          <p:cNvSpPr txBox="1"/>
          <p:nvPr/>
        </p:nvSpPr>
        <p:spPr>
          <a:xfrm>
            <a:off x="2505526" y="765024"/>
            <a:ext cx="7167343" cy="1058716"/>
          </a:xfrm>
          <a:prstGeom prst="rect">
            <a:avLst/>
          </a:prstGeom>
          <a:noFill/>
          <a:ln>
            <a:noFill/>
          </a:ln>
        </p:spPr>
        <p:txBody>
          <a:bodyPr anchorCtr="0" anchor="t" bIns="45250" lIns="90500" spcFirstLastPara="1" rIns="90500" wrap="square" tIns="45250">
            <a:spAutoFit/>
          </a:bodyPr>
          <a:lstStyle/>
          <a:p>
            <a:pPr indent="0" lvl="0" marL="0" marR="0" rtl="0" algn="ctr">
              <a:lnSpc>
                <a:spcPct val="100000"/>
              </a:lnSpc>
              <a:spcBef>
                <a:spcPts val="0"/>
              </a:spcBef>
              <a:spcAft>
                <a:spcPts val="0"/>
              </a:spcAft>
              <a:buClr>
                <a:srgbClr val="000000"/>
              </a:buClr>
              <a:buSzPts val="3143"/>
              <a:buFont typeface="Arial"/>
              <a:buNone/>
            </a:pPr>
            <a:r>
              <a:rPr b="1" i="0" lang="en-US" sz="3143" u="none" cap="none" strike="noStrike">
                <a:solidFill>
                  <a:srgbClr val="CC0066"/>
                </a:solidFill>
                <a:latin typeface="Calibri"/>
                <a:ea typeface="Calibri"/>
                <a:cs typeface="Calibri"/>
                <a:sym typeface="Calibri"/>
              </a:rPr>
              <a:t>Four types of redundancy checks are used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143"/>
              <a:buFont typeface="Arial"/>
              <a:buNone/>
            </a:pPr>
            <a:r>
              <a:rPr b="1" i="0" lang="en-US" sz="3143" u="none" cap="none" strike="noStrike">
                <a:solidFill>
                  <a:srgbClr val="CC0066"/>
                </a:solidFill>
                <a:latin typeface="Calibri"/>
                <a:ea typeface="Calibri"/>
                <a:cs typeface="Calibri"/>
                <a:sym typeface="Calibri"/>
              </a:rPr>
              <a:t> in data communications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8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34"/>
          <p:cNvPicPr preferRelativeResize="0"/>
          <p:nvPr/>
        </p:nvPicPr>
        <p:blipFill rotWithShape="1">
          <a:blip r:embed="rId3">
            <a:alphaModFix/>
          </a:blip>
          <a:srcRect b="0" l="0" r="0" t="0"/>
          <a:stretch/>
        </p:blipFill>
        <p:spPr>
          <a:xfrm>
            <a:off x="1900465" y="1395489"/>
            <a:ext cx="8230810" cy="4931833"/>
          </a:xfrm>
          <a:prstGeom prst="rect">
            <a:avLst/>
          </a:prstGeom>
          <a:noFill/>
          <a:ln>
            <a:noFill/>
          </a:ln>
        </p:spPr>
      </p:pic>
      <p:sp>
        <p:nvSpPr>
          <p:cNvPr id="375" name="Google Shape;375;p34"/>
          <p:cNvSpPr/>
          <p:nvPr/>
        </p:nvSpPr>
        <p:spPr>
          <a:xfrm>
            <a:off x="3821167" y="0"/>
            <a:ext cx="5013824" cy="1056177"/>
          </a:xfrm>
          <a:prstGeom prst="rect">
            <a:avLst/>
          </a:prstGeom>
          <a:noFill/>
          <a:ln>
            <a:noFill/>
          </a:ln>
        </p:spPr>
        <p:txBody>
          <a:bodyPr anchorCtr="0" anchor="t" bIns="44000" lIns="89550" spcFirstLastPara="1" rIns="89550" wrap="square" tIns="44000">
            <a:spAutoFit/>
          </a:bodyPr>
          <a:lstStyle/>
          <a:p>
            <a:pPr indent="0" lvl="0" marL="0" marR="0" rtl="0" algn="ctr">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Vertical Redundancy Check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VRC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35"/>
          <p:cNvPicPr preferRelativeResize="0"/>
          <p:nvPr/>
        </p:nvPicPr>
        <p:blipFill rotWithShape="1">
          <a:blip r:embed="rId3">
            <a:alphaModFix/>
          </a:blip>
          <a:srcRect b="0" l="0" r="0" t="0"/>
          <a:stretch/>
        </p:blipFill>
        <p:spPr>
          <a:xfrm>
            <a:off x="2013859" y="775608"/>
            <a:ext cx="8232321" cy="5715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66"/>
              </a:buClr>
              <a:buSzPts val="4400"/>
              <a:buFont typeface="Calibri"/>
              <a:buNone/>
            </a:pPr>
            <a:r>
              <a:rPr b="1" lang="en-US">
                <a:solidFill>
                  <a:srgbClr val="CC0066"/>
                </a:solidFill>
              </a:rPr>
              <a:t>Performance</a:t>
            </a:r>
            <a:endParaRPr/>
          </a:p>
        </p:txBody>
      </p:sp>
      <p:sp>
        <p:nvSpPr>
          <p:cNvPr id="386" name="Google Shape;386;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66"/>
              </a:buClr>
              <a:buSzPts val="2800"/>
              <a:buFont typeface="Noto Sans Symbols"/>
              <a:buChar char="🢂"/>
            </a:pPr>
            <a:r>
              <a:rPr lang="en-US"/>
              <a:t>It can detect burst errors only if the total number of errors is odd.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7"/>
          <p:cNvSpPr/>
          <p:nvPr/>
        </p:nvSpPr>
        <p:spPr>
          <a:xfrm>
            <a:off x="3230371" y="405191"/>
            <a:ext cx="5903618" cy="1056177"/>
          </a:xfrm>
          <a:prstGeom prst="rect">
            <a:avLst/>
          </a:prstGeom>
          <a:noFill/>
          <a:ln>
            <a:noFill/>
          </a:ln>
        </p:spPr>
        <p:txBody>
          <a:bodyPr anchorCtr="0" anchor="t" bIns="44000" lIns="89550" spcFirstLastPara="1" rIns="89550" wrap="square" tIns="44000">
            <a:spAutoFit/>
          </a:bodyPr>
          <a:lstStyle/>
          <a:p>
            <a:pPr indent="0" lvl="0" marL="0" marR="0" rtl="0" algn="ctr">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Longitudinal Redundancy Check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LRC</a:t>
            </a:r>
            <a:endParaRPr b="0" i="0" sz="1400" u="none" cap="none" strike="noStrike">
              <a:solidFill>
                <a:srgbClr val="000000"/>
              </a:solidFill>
              <a:latin typeface="Arial"/>
              <a:ea typeface="Arial"/>
              <a:cs typeface="Arial"/>
              <a:sym typeface="Arial"/>
            </a:endParaRPr>
          </a:p>
        </p:txBody>
      </p:sp>
      <p:pic>
        <p:nvPicPr>
          <p:cNvPr id="392" name="Google Shape;392;p37"/>
          <p:cNvPicPr preferRelativeResize="0"/>
          <p:nvPr/>
        </p:nvPicPr>
        <p:blipFill rotWithShape="1">
          <a:blip r:embed="rId3">
            <a:alphaModFix/>
          </a:blip>
          <a:srcRect b="0" l="0" r="0" t="0"/>
          <a:stretch/>
        </p:blipFill>
        <p:spPr>
          <a:xfrm>
            <a:off x="1791608" y="3016250"/>
            <a:ext cx="8336643" cy="16389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8"/>
          <p:cNvSpPr/>
          <p:nvPr/>
        </p:nvSpPr>
        <p:spPr>
          <a:xfrm>
            <a:off x="2490108" y="825500"/>
            <a:ext cx="7636631" cy="1143000"/>
          </a:xfrm>
          <a:prstGeom prst="rect">
            <a:avLst/>
          </a:prstGeom>
          <a:noFill/>
          <a:ln>
            <a:noFill/>
          </a:ln>
        </p:spPr>
        <p:txBody>
          <a:bodyPr anchorCtr="0" anchor="ctr" bIns="44000" lIns="89550" spcFirstLastPara="1" rIns="89550" wrap="square" tIns="44000">
            <a:noAutofit/>
          </a:bodyPr>
          <a:lstStyle/>
          <a:p>
            <a:pPr indent="0" lvl="0" marL="0" marR="0" rtl="0" algn="ctr">
              <a:lnSpc>
                <a:spcPct val="100000"/>
              </a:lnSpc>
              <a:spcBef>
                <a:spcPts val="0"/>
              </a:spcBef>
              <a:spcAft>
                <a:spcPts val="0"/>
              </a:spcAft>
              <a:buClr>
                <a:srgbClr val="000000"/>
              </a:buClr>
              <a:buSzPts val="4381"/>
              <a:buFont typeface="Arial"/>
              <a:buNone/>
            </a:pPr>
            <a:r>
              <a:rPr b="1" i="0" lang="en-US" sz="4381" u="none" cap="none" strike="noStrike">
                <a:solidFill>
                  <a:srgbClr val="CC0066"/>
                </a:solidFill>
                <a:latin typeface="Calibri"/>
                <a:ea typeface="Calibri"/>
                <a:cs typeface="Calibri"/>
                <a:sym typeface="Calibri"/>
              </a:rPr>
              <a:t>Performance</a:t>
            </a:r>
            <a:endParaRPr b="0" i="0" sz="1400" u="none" cap="none" strike="noStrike">
              <a:solidFill>
                <a:srgbClr val="000000"/>
              </a:solidFill>
              <a:latin typeface="Arial"/>
              <a:ea typeface="Arial"/>
              <a:cs typeface="Arial"/>
              <a:sym typeface="Arial"/>
            </a:endParaRPr>
          </a:p>
        </p:txBody>
      </p:sp>
      <p:sp>
        <p:nvSpPr>
          <p:cNvPr id="398" name="Google Shape;398;p38"/>
          <p:cNvSpPr/>
          <p:nvPr/>
        </p:nvSpPr>
        <p:spPr>
          <a:xfrm>
            <a:off x="2490108" y="2196798"/>
            <a:ext cx="7636631" cy="4115405"/>
          </a:xfrm>
          <a:prstGeom prst="rect">
            <a:avLst/>
          </a:prstGeom>
          <a:noFill/>
          <a:ln>
            <a:noFill/>
          </a:ln>
        </p:spPr>
        <p:txBody>
          <a:bodyPr anchorCtr="0" anchor="t" bIns="44000" lIns="89550" spcFirstLastPara="1" rIns="89550" wrap="square" tIns="44000">
            <a:noAutofit/>
          </a:bodyPr>
          <a:lstStyle/>
          <a:p>
            <a:pPr indent="-156019" lvl="0" marL="355600" marR="0" rtl="0" algn="l">
              <a:lnSpc>
                <a:spcPct val="100000"/>
              </a:lnSpc>
              <a:spcBef>
                <a:spcPts val="0"/>
              </a:spcBef>
              <a:spcAft>
                <a:spcPts val="0"/>
              </a:spcAft>
              <a:buClr>
                <a:schemeClr val="dk1"/>
              </a:buClr>
              <a:buSzPts val="3143"/>
              <a:buFont typeface="Times New Roman"/>
              <a:buNone/>
            </a:pPr>
            <a:r>
              <a:t/>
            </a:r>
            <a:endParaRPr b="0" i="0" sz="3143" u="none" cap="none" strike="noStrike">
              <a:solidFill>
                <a:schemeClr val="dk1"/>
              </a:solidFill>
              <a:latin typeface="Times New Roman"/>
              <a:ea typeface="Times New Roman"/>
              <a:cs typeface="Times New Roman"/>
              <a:sym typeface="Times New Roman"/>
            </a:endParaRPr>
          </a:p>
          <a:p>
            <a:pPr indent="-355600" lvl="0" marL="355600" marR="0" rtl="0" algn="l">
              <a:lnSpc>
                <a:spcPct val="100000"/>
              </a:lnSpc>
              <a:spcBef>
                <a:spcPts val="629"/>
              </a:spcBef>
              <a:spcAft>
                <a:spcPts val="0"/>
              </a:spcAft>
              <a:buClr>
                <a:srgbClr val="CC0066"/>
              </a:buClr>
              <a:buSzPts val="3143"/>
              <a:buFont typeface="Noto Sans Symbols"/>
              <a:buChar char="🢂"/>
            </a:pPr>
            <a:r>
              <a:rPr b="0" i="0" lang="en-US" sz="3143" u="none" cap="none" strike="noStrike">
                <a:solidFill>
                  <a:schemeClr val="dk1"/>
                </a:solidFill>
                <a:latin typeface="Times New Roman"/>
                <a:ea typeface="Times New Roman"/>
                <a:cs typeface="Times New Roman"/>
                <a:sym typeface="Times New Roman"/>
              </a:rPr>
              <a:t>LRC increases the likelihood of detecting burst errors.</a:t>
            </a:r>
            <a:endParaRPr b="0" i="0" sz="1400" u="none" cap="none" strike="noStrike">
              <a:solidFill>
                <a:srgbClr val="000000"/>
              </a:solidFill>
              <a:latin typeface="Arial"/>
              <a:ea typeface="Arial"/>
              <a:cs typeface="Arial"/>
              <a:sym typeface="Arial"/>
            </a:endParaRPr>
          </a:p>
          <a:p>
            <a:pPr indent="-355600" lvl="0" marL="355600" marR="0" rtl="0" algn="l">
              <a:lnSpc>
                <a:spcPct val="100000"/>
              </a:lnSpc>
              <a:spcBef>
                <a:spcPts val="629"/>
              </a:spcBef>
              <a:spcAft>
                <a:spcPts val="0"/>
              </a:spcAft>
              <a:buClr>
                <a:srgbClr val="CC0066"/>
              </a:buClr>
              <a:buSzPts val="3143"/>
              <a:buFont typeface="Noto Sans Symbols"/>
              <a:buChar char="🢂"/>
            </a:pPr>
            <a:r>
              <a:rPr b="0" i="0" lang="en-US" sz="3143" u="none" cap="none" strike="noStrike">
                <a:solidFill>
                  <a:schemeClr val="dk1"/>
                </a:solidFill>
                <a:latin typeface="Times New Roman"/>
                <a:ea typeface="Times New Roman"/>
                <a:cs typeface="Times New Roman"/>
                <a:sym typeface="Times New Roman"/>
              </a:rPr>
              <a:t>If two bits in one data units are damaged and two bits in exactly the same positions in another data unit are also damaged, the LRC checker will not detect an error.</a:t>
            </a:r>
            <a:endParaRPr b="0" i="0" sz="1400" u="none" cap="none" strike="noStrike">
              <a:solidFill>
                <a:srgbClr val="000000"/>
              </a:solidFill>
              <a:latin typeface="Arial"/>
              <a:ea typeface="Arial"/>
              <a:cs typeface="Arial"/>
              <a:sym typeface="Arial"/>
            </a:endParaRPr>
          </a:p>
          <a:p>
            <a:pPr indent="-156019" lvl="0" marL="355600" marR="0" rtl="0" algn="l">
              <a:lnSpc>
                <a:spcPct val="100000"/>
              </a:lnSpc>
              <a:spcBef>
                <a:spcPts val="629"/>
              </a:spcBef>
              <a:spcAft>
                <a:spcPts val="0"/>
              </a:spcAft>
              <a:buClr>
                <a:schemeClr val="dk1"/>
              </a:buClr>
              <a:buSzPts val="3143"/>
              <a:buFont typeface="Times New Roman"/>
              <a:buNone/>
            </a:pPr>
            <a:r>
              <a:t/>
            </a:r>
            <a:endParaRPr b="0" i="0" sz="3143"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39"/>
          <p:cNvPicPr preferRelativeResize="0"/>
          <p:nvPr/>
        </p:nvPicPr>
        <p:blipFill rotWithShape="1">
          <a:blip r:embed="rId3">
            <a:alphaModFix/>
          </a:blip>
          <a:srcRect b="0" l="0" r="0" t="0"/>
          <a:stretch/>
        </p:blipFill>
        <p:spPr>
          <a:xfrm>
            <a:off x="1604131" y="0"/>
            <a:ext cx="8710084" cy="601284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40"/>
          <p:cNvPicPr preferRelativeResize="0"/>
          <p:nvPr/>
        </p:nvPicPr>
        <p:blipFill rotWithShape="1">
          <a:blip r:embed="rId3">
            <a:alphaModFix/>
          </a:blip>
          <a:srcRect b="0" l="0" r="0" t="0"/>
          <a:stretch/>
        </p:blipFill>
        <p:spPr>
          <a:xfrm>
            <a:off x="1932215" y="2488596"/>
            <a:ext cx="8301869" cy="3197679"/>
          </a:xfrm>
          <a:prstGeom prst="rect">
            <a:avLst/>
          </a:prstGeom>
          <a:noFill/>
          <a:ln>
            <a:noFill/>
          </a:ln>
        </p:spPr>
      </p:pic>
      <p:sp>
        <p:nvSpPr>
          <p:cNvPr id="409" name="Google Shape;409;p40"/>
          <p:cNvSpPr/>
          <p:nvPr/>
        </p:nvSpPr>
        <p:spPr>
          <a:xfrm>
            <a:off x="3804793" y="334132"/>
            <a:ext cx="4736632" cy="1056177"/>
          </a:xfrm>
          <a:prstGeom prst="rect">
            <a:avLst/>
          </a:prstGeom>
          <a:noFill/>
          <a:ln>
            <a:noFill/>
          </a:ln>
        </p:spPr>
        <p:txBody>
          <a:bodyPr anchorCtr="0" anchor="t" bIns="44000" lIns="89550" spcFirstLastPara="1" rIns="89550" wrap="square" tIns="44000">
            <a:spAutoFit/>
          </a:bodyPr>
          <a:lstStyle/>
          <a:p>
            <a:pPr indent="0" lvl="0" marL="0" marR="0" rtl="0" algn="ctr">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Cyclic Redundancy Check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CRC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1"/>
          <p:cNvSpPr txBox="1"/>
          <p:nvPr>
            <p:ph type="title"/>
          </p:nvPr>
        </p:nvSpPr>
        <p:spPr>
          <a:xfrm>
            <a:off x="2278441" y="609298"/>
            <a:ext cx="7635119" cy="8753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66"/>
              </a:buClr>
              <a:buSzPts val="4400"/>
              <a:buFont typeface="Calibri"/>
              <a:buNone/>
            </a:pPr>
            <a:r>
              <a:rPr b="1" i="1" lang="en-US">
                <a:solidFill>
                  <a:srgbClr val="CC0066"/>
                </a:solidFill>
              </a:rPr>
              <a:t>Cyclic Redundancy Check</a:t>
            </a:r>
            <a:endParaRPr/>
          </a:p>
        </p:txBody>
      </p:sp>
      <p:sp>
        <p:nvSpPr>
          <p:cNvPr id="415" name="Google Shape;415;p41"/>
          <p:cNvSpPr txBox="1"/>
          <p:nvPr>
            <p:ph idx="1" type="body"/>
          </p:nvPr>
        </p:nvSpPr>
        <p:spPr>
          <a:xfrm>
            <a:off x="2278441" y="1557262"/>
            <a:ext cx="7635119" cy="489554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Given a k-bit frame or message, the transmitter generates an n-bit sequence, known as a </a:t>
            </a:r>
            <a:r>
              <a:rPr i="1" lang="en-US" sz="2762">
                <a:solidFill>
                  <a:srgbClr val="063DE8"/>
                </a:solidFill>
                <a:latin typeface="Comic Sans MS"/>
                <a:ea typeface="Comic Sans MS"/>
                <a:cs typeface="Comic Sans MS"/>
                <a:sym typeface="Comic Sans MS"/>
              </a:rPr>
              <a:t>frame check sequence</a:t>
            </a:r>
            <a:r>
              <a:rPr i="1" lang="en-US" sz="2762">
                <a:latin typeface="Comic Sans MS"/>
                <a:ea typeface="Comic Sans MS"/>
                <a:cs typeface="Comic Sans MS"/>
                <a:sym typeface="Comic Sans MS"/>
              </a:rPr>
              <a:t> </a:t>
            </a:r>
            <a:r>
              <a:rPr i="1" lang="en-US" sz="2762">
                <a:solidFill>
                  <a:srgbClr val="063DE8"/>
                </a:solidFill>
                <a:latin typeface="Comic Sans MS"/>
                <a:ea typeface="Comic Sans MS"/>
                <a:cs typeface="Comic Sans MS"/>
                <a:sym typeface="Comic Sans MS"/>
              </a:rPr>
              <a:t>(FCS)</a:t>
            </a:r>
            <a:r>
              <a:rPr i="1" lang="en-US" sz="2762">
                <a:latin typeface="Comic Sans MS"/>
                <a:ea typeface="Comic Sans MS"/>
                <a:cs typeface="Comic Sans MS"/>
                <a:sym typeface="Comic Sans MS"/>
              </a:rPr>
              <a:t>, </a:t>
            </a:r>
            <a:r>
              <a:rPr lang="en-US"/>
              <a:t>so that the resulting frame, consisting of (k+n) bits, is exactly divisible by some predetermined number.</a:t>
            </a:r>
            <a:endParaRPr/>
          </a:p>
          <a:p>
            <a:pPr indent="-228600" lvl="0" marL="228600" rtl="0" algn="l">
              <a:lnSpc>
                <a:spcPct val="90000"/>
              </a:lnSpc>
              <a:spcBef>
                <a:spcPts val="1000"/>
              </a:spcBef>
              <a:spcAft>
                <a:spcPts val="0"/>
              </a:spcAft>
              <a:buClr>
                <a:schemeClr val="dk1"/>
              </a:buClr>
              <a:buSzPts val="2800"/>
              <a:buChar char="•"/>
            </a:pPr>
            <a:r>
              <a:rPr lang="en-US"/>
              <a:t>The receiver then divides the incoming frame by the same number and, if there is no remainder, assumes that there was no error.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Functions of the Data Link Layer</a:t>
            </a:r>
            <a:endParaRPr/>
          </a:p>
        </p:txBody>
      </p:sp>
      <p:sp>
        <p:nvSpPr>
          <p:cNvPr id="206" name="Google Shape;206;p6"/>
          <p:cNvSpPr txBox="1"/>
          <p:nvPr>
            <p:ph idx="1" type="body"/>
          </p:nvPr>
        </p:nvSpPr>
        <p:spPr>
          <a:xfrm>
            <a:off x="2149476" y="1636714"/>
            <a:ext cx="8518525" cy="48736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Calibri"/>
              <a:buChar char="•"/>
            </a:pPr>
            <a:r>
              <a:rPr lang="en-US"/>
              <a:t>Provide service interface to the network layer</a:t>
            </a:r>
            <a:endParaRPr/>
          </a:p>
          <a:p>
            <a:pPr indent="-228600" lvl="0" marL="228600" rtl="0" algn="l">
              <a:lnSpc>
                <a:spcPct val="90000"/>
              </a:lnSpc>
              <a:spcBef>
                <a:spcPts val="1000"/>
              </a:spcBef>
              <a:spcAft>
                <a:spcPts val="0"/>
              </a:spcAft>
              <a:buClr>
                <a:schemeClr val="dk1"/>
              </a:buClr>
              <a:buSzPts val="2800"/>
              <a:buFont typeface="Calibri"/>
              <a:buChar char="•"/>
            </a:pPr>
            <a:r>
              <a:rPr lang="en-US"/>
              <a:t>Dealing with transmission errors</a:t>
            </a:r>
            <a:endParaRPr/>
          </a:p>
          <a:p>
            <a:pPr indent="-228600" lvl="0" marL="228600" rtl="0" algn="l">
              <a:lnSpc>
                <a:spcPct val="90000"/>
              </a:lnSpc>
              <a:spcBef>
                <a:spcPts val="1000"/>
              </a:spcBef>
              <a:spcAft>
                <a:spcPts val="0"/>
              </a:spcAft>
              <a:buClr>
                <a:schemeClr val="dk1"/>
              </a:buClr>
              <a:buSzPts val="2800"/>
              <a:buFont typeface="Calibri"/>
              <a:buChar char="•"/>
            </a:pPr>
            <a:r>
              <a:rPr lang="en-US"/>
              <a:t>Regulating data flow</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42"/>
          <p:cNvPicPr preferRelativeResize="0"/>
          <p:nvPr/>
        </p:nvPicPr>
        <p:blipFill rotWithShape="1">
          <a:blip r:embed="rId3">
            <a:alphaModFix/>
          </a:blip>
          <a:srcRect b="0" l="0" r="0" t="0"/>
          <a:stretch/>
        </p:blipFill>
        <p:spPr>
          <a:xfrm>
            <a:off x="4889501" y="524632"/>
            <a:ext cx="3460750" cy="5604630"/>
          </a:xfrm>
          <a:prstGeom prst="rect">
            <a:avLst/>
          </a:prstGeom>
          <a:noFill/>
          <a:ln>
            <a:noFill/>
          </a:ln>
        </p:spPr>
      </p:pic>
      <p:sp>
        <p:nvSpPr>
          <p:cNvPr id="421" name="Google Shape;421;p42"/>
          <p:cNvSpPr/>
          <p:nvPr/>
        </p:nvSpPr>
        <p:spPr>
          <a:xfrm>
            <a:off x="2855989" y="3318632"/>
            <a:ext cx="2885164"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Binary Division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43"/>
          <p:cNvPicPr preferRelativeResize="0"/>
          <p:nvPr/>
        </p:nvPicPr>
        <p:blipFill rotWithShape="1">
          <a:blip r:embed="rId3">
            <a:alphaModFix/>
          </a:blip>
          <a:srcRect b="0" l="0" r="0" t="0"/>
          <a:stretch/>
        </p:blipFill>
        <p:spPr>
          <a:xfrm>
            <a:off x="2289025" y="3132667"/>
            <a:ext cx="7316107" cy="1608667"/>
          </a:xfrm>
          <a:prstGeom prst="rect">
            <a:avLst/>
          </a:prstGeom>
          <a:noFill/>
          <a:ln>
            <a:noFill/>
          </a:ln>
        </p:spPr>
      </p:pic>
      <p:sp>
        <p:nvSpPr>
          <p:cNvPr id="427" name="Google Shape;427;p43"/>
          <p:cNvSpPr/>
          <p:nvPr/>
        </p:nvSpPr>
        <p:spPr>
          <a:xfrm>
            <a:off x="4727727" y="651632"/>
            <a:ext cx="2131753"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Polynomial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pic>
        <p:nvPicPr>
          <p:cNvPr id="432" name="Google Shape;432;p44"/>
          <p:cNvPicPr preferRelativeResize="0"/>
          <p:nvPr/>
        </p:nvPicPr>
        <p:blipFill rotWithShape="1">
          <a:blip r:embed="rId3">
            <a:alphaModFix/>
          </a:blip>
          <a:srcRect b="0" l="0" r="0" t="0"/>
          <a:stretch/>
        </p:blipFill>
        <p:spPr>
          <a:xfrm>
            <a:off x="4098775" y="1185334"/>
            <a:ext cx="4008060" cy="4600727"/>
          </a:xfrm>
          <a:prstGeom prst="rect">
            <a:avLst/>
          </a:prstGeom>
          <a:noFill/>
          <a:ln>
            <a:noFill/>
          </a:ln>
        </p:spPr>
      </p:pic>
      <p:sp>
        <p:nvSpPr>
          <p:cNvPr id="433" name="Google Shape;433;p44"/>
          <p:cNvSpPr/>
          <p:nvPr/>
        </p:nvSpPr>
        <p:spPr>
          <a:xfrm>
            <a:off x="4054930" y="117929"/>
            <a:ext cx="4241304"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Polynomial and Divisor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45"/>
          <p:cNvPicPr preferRelativeResize="0"/>
          <p:nvPr/>
        </p:nvPicPr>
        <p:blipFill rotWithShape="1">
          <a:blip r:embed="rId3">
            <a:alphaModFix/>
          </a:blip>
          <a:srcRect b="0" l="0" r="0" t="0"/>
          <a:stretch/>
        </p:blipFill>
        <p:spPr>
          <a:xfrm>
            <a:off x="2279954" y="2881691"/>
            <a:ext cx="7778750" cy="2425095"/>
          </a:xfrm>
          <a:prstGeom prst="rect">
            <a:avLst/>
          </a:prstGeom>
          <a:noFill/>
          <a:ln>
            <a:noFill/>
          </a:ln>
        </p:spPr>
      </p:pic>
      <p:sp>
        <p:nvSpPr>
          <p:cNvPr id="439" name="Google Shape;439;p45"/>
          <p:cNvSpPr/>
          <p:nvPr/>
        </p:nvSpPr>
        <p:spPr>
          <a:xfrm>
            <a:off x="4129013" y="421822"/>
            <a:ext cx="4005662"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Standard Polynomials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46"/>
          <p:cNvPicPr preferRelativeResize="0"/>
          <p:nvPr/>
        </p:nvPicPr>
        <p:blipFill rotWithShape="1">
          <a:blip r:embed="rId3">
            <a:alphaModFix/>
          </a:blip>
          <a:srcRect b="0" l="0" r="0" t="0"/>
          <a:stretch/>
        </p:blipFill>
        <p:spPr>
          <a:xfrm>
            <a:off x="2993572" y="1442357"/>
            <a:ext cx="6204857" cy="397328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47"/>
          <p:cNvPicPr preferRelativeResize="0"/>
          <p:nvPr/>
        </p:nvPicPr>
        <p:blipFill rotWithShape="1">
          <a:blip r:embed="rId3">
            <a:alphaModFix/>
          </a:blip>
          <a:srcRect b="0" l="0" r="0" t="0"/>
          <a:stretch/>
        </p:blipFill>
        <p:spPr>
          <a:xfrm>
            <a:off x="1835454" y="892024"/>
            <a:ext cx="8371416" cy="5300738"/>
          </a:xfrm>
          <a:prstGeom prst="rect">
            <a:avLst/>
          </a:prstGeom>
          <a:noFill/>
          <a:ln>
            <a:noFill/>
          </a:ln>
        </p:spPr>
      </p:pic>
      <p:sp>
        <p:nvSpPr>
          <p:cNvPr id="450" name="Google Shape;450;p47"/>
          <p:cNvSpPr/>
          <p:nvPr/>
        </p:nvSpPr>
        <p:spPr>
          <a:xfrm>
            <a:off x="5176763" y="117929"/>
            <a:ext cx="1997100"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Checksum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48"/>
          <p:cNvPicPr preferRelativeResize="0"/>
          <p:nvPr/>
        </p:nvPicPr>
        <p:blipFill rotWithShape="1">
          <a:blip r:embed="rId3">
            <a:alphaModFix/>
          </a:blip>
          <a:srcRect b="0" l="0" r="0" t="0"/>
          <a:stretch/>
        </p:blipFill>
        <p:spPr>
          <a:xfrm>
            <a:off x="2063751" y="1524000"/>
            <a:ext cx="8064500" cy="462643"/>
          </a:xfrm>
          <a:prstGeom prst="rect">
            <a:avLst/>
          </a:prstGeom>
          <a:noFill/>
          <a:ln>
            <a:noFill/>
          </a:ln>
        </p:spPr>
      </p:pic>
      <p:pic>
        <p:nvPicPr>
          <p:cNvPr id="456" name="Google Shape;456;p48"/>
          <p:cNvPicPr preferRelativeResize="0"/>
          <p:nvPr/>
        </p:nvPicPr>
        <p:blipFill rotWithShape="1">
          <a:blip r:embed="rId4">
            <a:alphaModFix/>
          </a:blip>
          <a:srcRect b="0" l="0" r="0" t="0"/>
          <a:stretch/>
        </p:blipFill>
        <p:spPr>
          <a:xfrm>
            <a:off x="2095501" y="2408465"/>
            <a:ext cx="8001000" cy="37192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id="461" name="Google Shape;461;p49"/>
          <p:cNvPicPr preferRelativeResize="0"/>
          <p:nvPr/>
        </p:nvPicPr>
        <p:blipFill rotWithShape="1">
          <a:blip r:embed="rId3">
            <a:alphaModFix/>
          </a:blip>
          <a:srcRect b="0" l="0" r="0" t="0"/>
          <a:stretch/>
        </p:blipFill>
        <p:spPr>
          <a:xfrm>
            <a:off x="2422072" y="2204358"/>
            <a:ext cx="7347857" cy="47625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66"/>
              </a:buClr>
              <a:buSzPts val="4400"/>
              <a:buFont typeface="Comic Sans MS"/>
              <a:buNone/>
            </a:pPr>
            <a:r>
              <a:rPr b="1" i="1" lang="en-US">
                <a:solidFill>
                  <a:srgbClr val="CC0066"/>
                </a:solidFill>
                <a:latin typeface="Comic Sans MS"/>
                <a:ea typeface="Comic Sans MS"/>
                <a:cs typeface="Comic Sans MS"/>
                <a:sym typeface="Comic Sans MS"/>
              </a:rPr>
              <a:t>At the sender</a:t>
            </a:r>
            <a:endParaRPr/>
          </a:p>
        </p:txBody>
      </p:sp>
      <p:sp>
        <p:nvSpPr>
          <p:cNvPr id="467" name="Google Shape;467;p5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66"/>
              </a:buClr>
              <a:buSzPts val="2800"/>
              <a:buFont typeface="Noto Sans Symbols"/>
              <a:buChar char="⮊"/>
            </a:pPr>
            <a:r>
              <a:rPr lang="en-US"/>
              <a:t>The unit is divided into </a:t>
            </a:r>
            <a:r>
              <a:rPr i="1" lang="en-US"/>
              <a:t>k</a:t>
            </a:r>
            <a:r>
              <a:rPr lang="en-US"/>
              <a:t> sections, each of </a:t>
            </a:r>
            <a:r>
              <a:rPr i="1" lang="en-US"/>
              <a:t>n</a:t>
            </a:r>
            <a:r>
              <a:rPr lang="en-US"/>
              <a:t> bits.</a:t>
            </a:r>
            <a:endParaRPr/>
          </a:p>
          <a:p>
            <a:pPr indent="-228600" lvl="0" marL="228600" rtl="0" algn="l">
              <a:lnSpc>
                <a:spcPct val="90000"/>
              </a:lnSpc>
              <a:spcBef>
                <a:spcPts val="1000"/>
              </a:spcBef>
              <a:spcAft>
                <a:spcPts val="0"/>
              </a:spcAft>
              <a:buClr>
                <a:srgbClr val="CC0066"/>
              </a:buClr>
              <a:buSzPts val="2800"/>
              <a:buFont typeface="Noto Sans Symbols"/>
              <a:buChar char="⮊"/>
            </a:pPr>
            <a:r>
              <a:rPr lang="en-US"/>
              <a:t>All sections are added together using one’s complement to get the sum.</a:t>
            </a:r>
            <a:endParaRPr/>
          </a:p>
          <a:p>
            <a:pPr indent="-228600" lvl="0" marL="228600" rtl="0" algn="l">
              <a:lnSpc>
                <a:spcPct val="90000"/>
              </a:lnSpc>
              <a:spcBef>
                <a:spcPts val="1000"/>
              </a:spcBef>
              <a:spcAft>
                <a:spcPts val="0"/>
              </a:spcAft>
              <a:buClr>
                <a:srgbClr val="CC0066"/>
              </a:buClr>
              <a:buSzPts val="2800"/>
              <a:buFont typeface="Noto Sans Symbols"/>
              <a:buChar char="⮊"/>
            </a:pPr>
            <a:r>
              <a:rPr lang="en-US"/>
              <a:t>The sum is complemented and becomes the checksum.</a:t>
            </a:r>
            <a:endParaRPr/>
          </a:p>
          <a:p>
            <a:pPr indent="-228600" lvl="0" marL="228600" rtl="0" algn="l">
              <a:lnSpc>
                <a:spcPct val="90000"/>
              </a:lnSpc>
              <a:spcBef>
                <a:spcPts val="1000"/>
              </a:spcBef>
              <a:spcAft>
                <a:spcPts val="0"/>
              </a:spcAft>
              <a:buClr>
                <a:srgbClr val="CC0066"/>
              </a:buClr>
              <a:buSzPts val="2800"/>
              <a:buFont typeface="Noto Sans Symbols"/>
              <a:buChar char="⮊"/>
            </a:pPr>
            <a:r>
              <a:rPr lang="en-US"/>
              <a:t>The checksum is sent with the data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66"/>
              </a:buClr>
              <a:buSzPts val="4400"/>
              <a:buFont typeface="Comic Sans MS"/>
              <a:buNone/>
            </a:pPr>
            <a:r>
              <a:rPr b="1" i="1" lang="en-US">
                <a:solidFill>
                  <a:srgbClr val="CC0066"/>
                </a:solidFill>
                <a:latin typeface="Comic Sans MS"/>
                <a:ea typeface="Comic Sans MS"/>
                <a:cs typeface="Comic Sans MS"/>
                <a:sym typeface="Comic Sans MS"/>
              </a:rPr>
              <a:t>At the receiver</a:t>
            </a:r>
            <a:endParaRPr/>
          </a:p>
        </p:txBody>
      </p:sp>
      <p:sp>
        <p:nvSpPr>
          <p:cNvPr id="473" name="Google Shape;47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66"/>
              </a:buClr>
              <a:buSzPts val="2800"/>
              <a:buFont typeface="Noto Sans Symbols"/>
              <a:buChar char="⮊"/>
            </a:pPr>
            <a:r>
              <a:rPr lang="en-US"/>
              <a:t>The unit is divided into </a:t>
            </a:r>
            <a:r>
              <a:rPr i="1" lang="en-US"/>
              <a:t>k</a:t>
            </a:r>
            <a:r>
              <a:rPr lang="en-US"/>
              <a:t> sections, each of </a:t>
            </a:r>
            <a:r>
              <a:rPr i="1" lang="en-US"/>
              <a:t>n</a:t>
            </a:r>
            <a:r>
              <a:rPr lang="en-US"/>
              <a:t> bits.</a:t>
            </a:r>
            <a:endParaRPr/>
          </a:p>
          <a:p>
            <a:pPr indent="-228600" lvl="0" marL="228600" rtl="0" algn="l">
              <a:lnSpc>
                <a:spcPct val="90000"/>
              </a:lnSpc>
              <a:spcBef>
                <a:spcPts val="1000"/>
              </a:spcBef>
              <a:spcAft>
                <a:spcPts val="0"/>
              </a:spcAft>
              <a:buClr>
                <a:srgbClr val="CC0066"/>
              </a:buClr>
              <a:buSzPts val="2800"/>
              <a:buFont typeface="Noto Sans Symbols"/>
              <a:buChar char="⮊"/>
            </a:pPr>
            <a:r>
              <a:rPr lang="en-US"/>
              <a:t>All sections are added together using one’s complement to get the sum.</a:t>
            </a:r>
            <a:endParaRPr/>
          </a:p>
          <a:p>
            <a:pPr indent="-228600" lvl="0" marL="228600" rtl="0" algn="l">
              <a:lnSpc>
                <a:spcPct val="90000"/>
              </a:lnSpc>
              <a:spcBef>
                <a:spcPts val="1000"/>
              </a:spcBef>
              <a:spcAft>
                <a:spcPts val="0"/>
              </a:spcAft>
              <a:buClr>
                <a:srgbClr val="CC0066"/>
              </a:buClr>
              <a:buSzPts val="2800"/>
              <a:buFont typeface="Noto Sans Symbols"/>
              <a:buChar char="⮊"/>
            </a:pPr>
            <a:r>
              <a:rPr lang="en-US"/>
              <a:t>The sum is complemented.</a:t>
            </a:r>
            <a:endParaRPr/>
          </a:p>
          <a:p>
            <a:pPr indent="-228600" lvl="0" marL="228600" rtl="0" algn="l">
              <a:lnSpc>
                <a:spcPct val="90000"/>
              </a:lnSpc>
              <a:spcBef>
                <a:spcPts val="1000"/>
              </a:spcBef>
              <a:spcAft>
                <a:spcPts val="0"/>
              </a:spcAft>
              <a:buClr>
                <a:srgbClr val="CC0066"/>
              </a:buClr>
              <a:buSzPts val="2800"/>
              <a:buFont typeface="Noto Sans Symbols"/>
              <a:buChar char="⮊"/>
            </a:pPr>
            <a:r>
              <a:rPr lang="en-US"/>
              <a:t>If the result is zero, the data are accepted: otherwise, they are rejected.</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2" name="Google Shape;212;p7"/>
          <p:cNvSpPr txBox="1"/>
          <p:nvPr>
            <p:ph idx="1" type="body"/>
          </p:nvPr>
        </p:nvSpPr>
        <p:spPr>
          <a:xfrm>
            <a:off x="2036763" y="1690688"/>
            <a:ext cx="8147050" cy="48625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Encapsulation</a:t>
            </a:r>
            <a:endParaRPr/>
          </a:p>
          <a:p>
            <a:pPr indent="-228600" lvl="0" marL="228600" rtl="0" algn="l">
              <a:lnSpc>
                <a:spcPct val="90000"/>
              </a:lnSpc>
              <a:spcBef>
                <a:spcPts val="1000"/>
              </a:spcBef>
              <a:spcAft>
                <a:spcPts val="0"/>
              </a:spcAft>
              <a:buClr>
                <a:schemeClr val="dk1"/>
              </a:buClr>
              <a:buSzPts val="2800"/>
              <a:buChar char="•"/>
            </a:pPr>
            <a:r>
              <a:rPr lang="en-US"/>
              <a:t>De-capsulation </a:t>
            </a:r>
            <a:endParaRPr/>
          </a:p>
          <a:p>
            <a:pPr indent="0" lvl="0" marL="0" rtl="0" algn="l">
              <a:lnSpc>
                <a:spcPct val="90000"/>
              </a:lnSpc>
              <a:spcBef>
                <a:spcPts val="1000"/>
              </a:spcBef>
              <a:spcAft>
                <a:spcPts val="0"/>
              </a:spcAft>
              <a:buClr>
                <a:schemeClr val="dk1"/>
              </a:buClr>
              <a:buSzPts val="2800"/>
              <a:buNone/>
            </a:pPr>
            <a:r>
              <a:rPr lang="en-US"/>
              <a:t>Process of encapsulating one protocol into other protocol </a:t>
            </a:r>
            <a:endParaRPr/>
          </a:p>
          <a:p>
            <a:pPr indent="0" lvl="0" marL="0" rtl="0" algn="l">
              <a:lnSpc>
                <a:spcPct val="90000"/>
              </a:lnSpc>
              <a:spcBef>
                <a:spcPts val="1000"/>
              </a:spcBef>
              <a:spcAft>
                <a:spcPts val="0"/>
              </a:spcAft>
              <a:buClr>
                <a:schemeClr val="dk1"/>
              </a:buClr>
              <a:buSzPts val="2800"/>
              <a:buNone/>
            </a:pPr>
            <a:r>
              <a:rPr lang="en-US"/>
              <a:t>Process of de- capsulating one protocol into other protocol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2"/>
          <p:cNvSpPr txBox="1"/>
          <p:nvPr>
            <p:ph type="title"/>
          </p:nvPr>
        </p:nvSpPr>
        <p:spPr>
          <a:xfrm>
            <a:off x="2278441" y="260048"/>
            <a:ext cx="7635119" cy="122464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66"/>
              </a:buClr>
              <a:buSzPts val="4400"/>
              <a:buFont typeface="Book Antiqua"/>
              <a:buNone/>
            </a:pPr>
            <a:r>
              <a:rPr b="1" i="1" lang="en-US">
                <a:solidFill>
                  <a:srgbClr val="CC0066"/>
                </a:solidFill>
                <a:latin typeface="Book Antiqua"/>
                <a:ea typeface="Book Antiqua"/>
                <a:cs typeface="Book Antiqua"/>
                <a:sym typeface="Book Antiqua"/>
              </a:rPr>
              <a:t>Performance</a:t>
            </a:r>
            <a:endParaRPr/>
          </a:p>
        </p:txBody>
      </p:sp>
      <p:sp>
        <p:nvSpPr>
          <p:cNvPr id="479" name="Google Shape;479;p52"/>
          <p:cNvSpPr txBox="1"/>
          <p:nvPr>
            <p:ph idx="1" type="body"/>
          </p:nvPr>
        </p:nvSpPr>
        <p:spPr>
          <a:xfrm>
            <a:off x="1992691" y="1413632"/>
            <a:ext cx="8277678" cy="46823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CC0066"/>
              </a:buClr>
              <a:buSzPts val="2800"/>
              <a:buFont typeface="Noto Sans Symbols"/>
              <a:buChar char="🢂"/>
            </a:pPr>
            <a:r>
              <a:rPr lang="en-US"/>
              <a:t>The checksum detects all errors involving an odd number of bits.</a:t>
            </a:r>
            <a:endParaRPr/>
          </a:p>
          <a:p>
            <a:pPr indent="-228600" lvl="0" marL="228600" rtl="0" algn="l">
              <a:lnSpc>
                <a:spcPct val="90000"/>
              </a:lnSpc>
              <a:spcBef>
                <a:spcPts val="1000"/>
              </a:spcBef>
              <a:spcAft>
                <a:spcPts val="0"/>
              </a:spcAft>
              <a:buClr>
                <a:srgbClr val="CC0066"/>
              </a:buClr>
              <a:buSzPts val="2800"/>
              <a:buFont typeface="Noto Sans Symbols"/>
              <a:buChar char="🢂"/>
            </a:pPr>
            <a:r>
              <a:rPr lang="en-US"/>
              <a:t>It detects most errors involving an even number of bits.</a:t>
            </a:r>
            <a:endParaRPr/>
          </a:p>
          <a:p>
            <a:pPr indent="-228600" lvl="0" marL="228600" rtl="0" algn="l">
              <a:lnSpc>
                <a:spcPct val="90000"/>
              </a:lnSpc>
              <a:spcBef>
                <a:spcPts val="1000"/>
              </a:spcBef>
              <a:spcAft>
                <a:spcPts val="0"/>
              </a:spcAft>
              <a:buClr>
                <a:srgbClr val="CC0066"/>
              </a:buClr>
              <a:buSzPts val="2800"/>
              <a:buFont typeface="Noto Sans Symbols"/>
              <a:buChar char="🢂"/>
            </a:pPr>
            <a:r>
              <a:rPr lang="en-US"/>
              <a:t>If one or more bits of a segment are damaged and the corresponding bit or bits of opposite value in a second segment are also damaged, the sums of those columns will not change and the receiver will not detect a problem.</a:t>
            </a:r>
            <a:endParaRPr/>
          </a:p>
          <a:p>
            <a:pPr indent="-228600" lvl="0" marL="228600" rtl="0" algn="l">
              <a:lnSpc>
                <a:spcPct val="90000"/>
              </a:lnSpc>
              <a:spcBef>
                <a:spcPts val="1000"/>
              </a:spcBef>
              <a:spcAft>
                <a:spcPts val="0"/>
              </a:spcAft>
              <a:buClr>
                <a:schemeClr val="dk1"/>
              </a:buClr>
              <a:buSzPts val="2800"/>
              <a:buFont typeface="Calibri"/>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66"/>
              </a:buClr>
              <a:buSzPts val="4400"/>
              <a:buFont typeface="Comic Sans MS"/>
              <a:buNone/>
            </a:pPr>
            <a:r>
              <a:rPr b="1" i="1" lang="en-US">
                <a:solidFill>
                  <a:srgbClr val="CC0066"/>
                </a:solidFill>
                <a:latin typeface="Comic Sans MS"/>
                <a:ea typeface="Comic Sans MS"/>
                <a:cs typeface="Comic Sans MS"/>
                <a:sym typeface="Comic Sans MS"/>
              </a:rPr>
              <a:t>Error Correction</a:t>
            </a:r>
            <a:endParaRPr/>
          </a:p>
        </p:txBody>
      </p:sp>
      <p:sp>
        <p:nvSpPr>
          <p:cNvPr id="485" name="Google Shape;485;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603263" lvl="0" marL="603263" rtl="0" algn="l">
              <a:lnSpc>
                <a:spcPct val="90000"/>
              </a:lnSpc>
              <a:spcBef>
                <a:spcPts val="0"/>
              </a:spcBef>
              <a:spcAft>
                <a:spcPts val="0"/>
              </a:spcAft>
              <a:buClr>
                <a:schemeClr val="dk1"/>
              </a:buClr>
              <a:buSzPts val="2800"/>
              <a:buNone/>
            </a:pPr>
            <a:r>
              <a:rPr lang="en-US"/>
              <a:t>It can be handled in two ways:</a:t>
            </a:r>
            <a:endParaRPr/>
          </a:p>
          <a:p>
            <a:pPr indent="-603263" lvl="0" marL="603263" rtl="0" algn="l">
              <a:lnSpc>
                <a:spcPct val="90000"/>
              </a:lnSpc>
              <a:spcBef>
                <a:spcPts val="1000"/>
              </a:spcBef>
              <a:spcAft>
                <a:spcPts val="0"/>
              </a:spcAft>
              <a:buClr>
                <a:srgbClr val="CC0066"/>
              </a:buClr>
              <a:buSzPts val="2800"/>
              <a:buFont typeface="Noto Sans Symbols"/>
              <a:buAutoNum type="arabicParenR"/>
            </a:pPr>
            <a:r>
              <a:rPr lang="en-US"/>
              <a:t>receiver can have the sender retransmit the entire data unit.</a:t>
            </a:r>
            <a:endParaRPr/>
          </a:p>
          <a:p>
            <a:pPr indent="-603263" lvl="0" marL="603263" rtl="0" algn="l">
              <a:lnSpc>
                <a:spcPct val="90000"/>
              </a:lnSpc>
              <a:spcBef>
                <a:spcPts val="1000"/>
              </a:spcBef>
              <a:spcAft>
                <a:spcPts val="0"/>
              </a:spcAft>
              <a:buClr>
                <a:srgbClr val="CC0066"/>
              </a:buClr>
              <a:buSzPts val="2800"/>
              <a:buFont typeface="Noto Sans Symbols"/>
              <a:buAutoNum type="arabicParenR"/>
            </a:pPr>
            <a:r>
              <a:rPr lang="en-US"/>
              <a:t>The receiver can use an error-correcting code, which automatically corrects certain errors.</a:t>
            </a:r>
            <a:endParaRPr/>
          </a:p>
          <a:p>
            <a:pPr indent="-425461" lvl="0" marL="603263"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4"/>
          <p:cNvSpPr txBox="1"/>
          <p:nvPr>
            <p:ph type="title"/>
          </p:nvPr>
        </p:nvSpPr>
        <p:spPr>
          <a:xfrm>
            <a:off x="2278441" y="609298"/>
            <a:ext cx="7635119" cy="8753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C0066"/>
              </a:buClr>
              <a:buSzPts val="4400"/>
              <a:buFont typeface="Comic Sans MS"/>
              <a:buNone/>
            </a:pPr>
            <a:r>
              <a:rPr b="1" i="1" lang="en-US">
                <a:solidFill>
                  <a:srgbClr val="CC0066"/>
                </a:solidFill>
                <a:latin typeface="Comic Sans MS"/>
                <a:ea typeface="Comic Sans MS"/>
                <a:cs typeface="Comic Sans MS"/>
                <a:sym typeface="Comic Sans MS"/>
              </a:rPr>
              <a:t>Single-bit error correction</a:t>
            </a:r>
            <a:endParaRPr/>
          </a:p>
        </p:txBody>
      </p:sp>
      <p:sp>
        <p:nvSpPr>
          <p:cNvPr id="491" name="Google Shape;491;p54"/>
          <p:cNvSpPr txBox="1"/>
          <p:nvPr>
            <p:ph idx="1" type="body"/>
          </p:nvPr>
        </p:nvSpPr>
        <p:spPr>
          <a:xfrm>
            <a:off x="2278441" y="1484691"/>
            <a:ext cx="7635119" cy="4968119"/>
          </a:xfrm>
          <a:prstGeom prst="rect">
            <a:avLst/>
          </a:prstGeom>
          <a:noFill/>
          <a:ln>
            <a:noFill/>
          </a:ln>
        </p:spPr>
        <p:txBody>
          <a:bodyPr anchorCtr="0" anchor="t" bIns="45700" lIns="91425" spcFirstLastPara="1" rIns="91425" wrap="square" tIns="45700">
            <a:normAutofit/>
          </a:bodyPr>
          <a:lstStyle/>
          <a:p>
            <a:pPr indent="-339445" lvl="0" marL="339445" rtl="0" algn="l">
              <a:lnSpc>
                <a:spcPct val="90000"/>
              </a:lnSpc>
              <a:spcBef>
                <a:spcPts val="0"/>
              </a:spcBef>
              <a:spcAft>
                <a:spcPts val="0"/>
              </a:spcAft>
              <a:buClr>
                <a:schemeClr val="dk1"/>
              </a:buClr>
              <a:buSzPts val="2762"/>
              <a:buNone/>
            </a:pPr>
            <a:r>
              <a:rPr lang="en-US" sz="2762"/>
              <a:t>	To correct an error, the receiver reverses the value of the altered bit. To do so, it must know which bit is in error.</a:t>
            </a:r>
            <a:endParaRPr/>
          </a:p>
          <a:p>
            <a:pPr indent="-339445" lvl="0" marL="339445" rtl="0" algn="l">
              <a:lnSpc>
                <a:spcPct val="90000"/>
              </a:lnSpc>
              <a:spcBef>
                <a:spcPts val="1000"/>
              </a:spcBef>
              <a:spcAft>
                <a:spcPts val="0"/>
              </a:spcAft>
              <a:buClr>
                <a:schemeClr val="dk1"/>
              </a:buClr>
              <a:buSzPts val="2762"/>
              <a:buNone/>
            </a:pPr>
            <a:r>
              <a:rPr lang="en-US" sz="2762"/>
              <a:t>Number of redundancy bits needed</a:t>
            </a:r>
            <a:endParaRPr/>
          </a:p>
          <a:p>
            <a:pPr indent="-339445" lvl="0" marL="339445" rtl="0" algn="l">
              <a:lnSpc>
                <a:spcPct val="90000"/>
              </a:lnSpc>
              <a:spcBef>
                <a:spcPts val="1000"/>
              </a:spcBef>
              <a:spcAft>
                <a:spcPts val="0"/>
              </a:spcAft>
              <a:buClr>
                <a:schemeClr val="dk1"/>
              </a:buClr>
              <a:buSzPts val="2762"/>
              <a:buChar char="•"/>
            </a:pPr>
            <a:r>
              <a:rPr lang="en-US" sz="2762"/>
              <a:t>Let data bits = </a:t>
            </a:r>
            <a:r>
              <a:rPr i="1" lang="en-US" sz="2762"/>
              <a:t>m</a:t>
            </a:r>
            <a:endParaRPr/>
          </a:p>
          <a:p>
            <a:pPr indent="-339445" lvl="0" marL="339445" rtl="0" algn="l">
              <a:lnSpc>
                <a:spcPct val="90000"/>
              </a:lnSpc>
              <a:spcBef>
                <a:spcPts val="1000"/>
              </a:spcBef>
              <a:spcAft>
                <a:spcPts val="0"/>
              </a:spcAft>
              <a:buClr>
                <a:schemeClr val="dk1"/>
              </a:buClr>
              <a:buSzPts val="2762"/>
              <a:buChar char="•"/>
            </a:pPr>
            <a:r>
              <a:rPr lang="en-US" sz="2762"/>
              <a:t>Redundancy bits =</a:t>
            </a:r>
            <a:r>
              <a:rPr i="1" lang="en-US" sz="2762"/>
              <a:t> r</a:t>
            </a:r>
            <a:endParaRPr/>
          </a:p>
          <a:p>
            <a:pPr indent="-339445" lvl="0" marL="339445" rtl="0" algn="l">
              <a:lnSpc>
                <a:spcPct val="90000"/>
              </a:lnSpc>
              <a:spcBef>
                <a:spcPts val="1000"/>
              </a:spcBef>
              <a:spcAft>
                <a:spcPts val="0"/>
              </a:spcAft>
              <a:buClr>
                <a:schemeClr val="dk1"/>
              </a:buClr>
              <a:buSzPts val="2762"/>
              <a:buNone/>
            </a:pPr>
            <a:r>
              <a:rPr lang="en-US" sz="2762"/>
              <a:t>∴Total message sent =</a:t>
            </a:r>
            <a:r>
              <a:rPr i="1" lang="en-US" sz="2762"/>
              <a:t> m+r</a:t>
            </a:r>
            <a:endParaRPr/>
          </a:p>
          <a:p>
            <a:pPr indent="-339445" lvl="0" marL="339445" rtl="0" algn="l">
              <a:lnSpc>
                <a:spcPct val="90000"/>
              </a:lnSpc>
              <a:spcBef>
                <a:spcPts val="1000"/>
              </a:spcBef>
              <a:spcAft>
                <a:spcPts val="0"/>
              </a:spcAft>
              <a:buClr>
                <a:schemeClr val="dk1"/>
              </a:buClr>
              <a:buSzPts val="2762"/>
              <a:buNone/>
            </a:pPr>
            <a:r>
              <a:rPr lang="en-US" sz="2762"/>
              <a:t>The value of r must satisfy the following relation:</a:t>
            </a:r>
            <a:endParaRPr/>
          </a:p>
          <a:p>
            <a:pPr indent="-339445" lvl="0" marL="339445" rtl="0" algn="ctr">
              <a:lnSpc>
                <a:spcPct val="90000"/>
              </a:lnSpc>
              <a:spcBef>
                <a:spcPts val="1000"/>
              </a:spcBef>
              <a:spcAft>
                <a:spcPts val="0"/>
              </a:spcAft>
              <a:buClr>
                <a:srgbClr val="063DE8"/>
              </a:buClr>
              <a:buSzPts val="2800"/>
              <a:buNone/>
            </a:pPr>
            <a:r>
              <a:rPr b="1" lang="en-US">
                <a:solidFill>
                  <a:srgbClr val="063DE8"/>
                </a:solidFill>
              </a:rPr>
              <a:t>2</a:t>
            </a:r>
            <a:r>
              <a:rPr b="1" baseline="30000" lang="en-US">
                <a:solidFill>
                  <a:srgbClr val="063DE8"/>
                </a:solidFill>
              </a:rPr>
              <a:t>r</a:t>
            </a:r>
            <a:r>
              <a:rPr b="1" lang="en-US">
                <a:solidFill>
                  <a:srgbClr val="063DE8"/>
                </a:solidFill>
              </a:rPr>
              <a:t> ≥ m+r+1</a:t>
            </a:r>
            <a:endParaRPr/>
          </a:p>
          <a:p>
            <a:pPr indent="-161645" lvl="0" marL="339445" rtl="0" algn="l">
              <a:lnSpc>
                <a:spcPct val="90000"/>
              </a:lnSpc>
              <a:spcBef>
                <a:spcPts val="1000"/>
              </a:spcBef>
              <a:spcAft>
                <a:spcPts val="0"/>
              </a:spcAft>
              <a:buClr>
                <a:schemeClr val="dk1"/>
              </a:buClr>
              <a:buSzPts val="2800"/>
              <a:buNone/>
            </a:pPr>
            <a:r>
              <a:t/>
            </a:r>
            <a:endParaRPr b="1">
              <a:solidFill>
                <a:srgbClr val="063DE8"/>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55"/>
          <p:cNvPicPr preferRelativeResize="0"/>
          <p:nvPr/>
        </p:nvPicPr>
        <p:blipFill rotWithShape="1">
          <a:blip r:embed="rId3">
            <a:alphaModFix/>
          </a:blip>
          <a:srcRect b="0" l="0" r="0" t="0"/>
          <a:stretch/>
        </p:blipFill>
        <p:spPr>
          <a:xfrm>
            <a:off x="2000251" y="2320775"/>
            <a:ext cx="8177893" cy="3026833"/>
          </a:xfrm>
          <a:prstGeom prst="rect">
            <a:avLst/>
          </a:prstGeom>
          <a:noFill/>
          <a:ln>
            <a:noFill/>
          </a:ln>
        </p:spPr>
      </p:pic>
      <p:sp>
        <p:nvSpPr>
          <p:cNvPr id="497" name="Google Shape;497;p55"/>
          <p:cNvSpPr/>
          <p:nvPr/>
        </p:nvSpPr>
        <p:spPr>
          <a:xfrm>
            <a:off x="4278692" y="193524"/>
            <a:ext cx="3154981"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Error Correction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56"/>
          <p:cNvPicPr preferRelativeResize="0"/>
          <p:nvPr/>
        </p:nvPicPr>
        <p:blipFill rotWithShape="1">
          <a:blip r:embed="rId3">
            <a:alphaModFix/>
          </a:blip>
          <a:srcRect b="0" l="0" r="0" t="0"/>
          <a:stretch/>
        </p:blipFill>
        <p:spPr>
          <a:xfrm>
            <a:off x="2169584" y="2801561"/>
            <a:ext cx="7976810" cy="2511273"/>
          </a:xfrm>
          <a:prstGeom prst="rect">
            <a:avLst/>
          </a:prstGeom>
          <a:noFill/>
          <a:ln>
            <a:noFill/>
          </a:ln>
        </p:spPr>
      </p:pic>
      <p:sp>
        <p:nvSpPr>
          <p:cNvPr id="503" name="Google Shape;503;p56"/>
          <p:cNvSpPr/>
          <p:nvPr/>
        </p:nvSpPr>
        <p:spPr>
          <a:xfrm>
            <a:off x="4354287" y="270632"/>
            <a:ext cx="2904400"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Hamming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57"/>
          <p:cNvPicPr preferRelativeResize="0"/>
          <p:nvPr/>
        </p:nvPicPr>
        <p:blipFill rotWithShape="1">
          <a:blip r:embed="rId3">
            <a:alphaModFix/>
          </a:blip>
          <a:srcRect b="0" l="0" r="0" t="0"/>
          <a:stretch/>
        </p:blipFill>
        <p:spPr>
          <a:xfrm>
            <a:off x="2851454" y="1328965"/>
            <a:ext cx="6623654" cy="4720167"/>
          </a:xfrm>
          <a:prstGeom prst="rect">
            <a:avLst/>
          </a:prstGeom>
          <a:noFill/>
          <a:ln>
            <a:noFill/>
          </a:ln>
        </p:spPr>
      </p:pic>
      <p:sp>
        <p:nvSpPr>
          <p:cNvPr id="509" name="Google Shape;509;p57"/>
          <p:cNvSpPr/>
          <p:nvPr/>
        </p:nvSpPr>
        <p:spPr>
          <a:xfrm>
            <a:off x="4578049" y="40822"/>
            <a:ext cx="2904400"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Hamming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58"/>
          <p:cNvPicPr preferRelativeResize="0"/>
          <p:nvPr/>
        </p:nvPicPr>
        <p:blipFill rotWithShape="1">
          <a:blip r:embed="rId3">
            <a:alphaModFix/>
          </a:blip>
          <a:srcRect b="0" l="0" r="0" t="0"/>
          <a:stretch/>
        </p:blipFill>
        <p:spPr>
          <a:xfrm>
            <a:off x="2691192" y="1241275"/>
            <a:ext cx="6623654" cy="4720167"/>
          </a:xfrm>
          <a:prstGeom prst="rect">
            <a:avLst/>
          </a:prstGeom>
          <a:noFill/>
          <a:ln>
            <a:noFill/>
          </a:ln>
        </p:spPr>
      </p:pic>
      <p:sp>
        <p:nvSpPr>
          <p:cNvPr id="515" name="Google Shape;515;p58"/>
          <p:cNvSpPr/>
          <p:nvPr/>
        </p:nvSpPr>
        <p:spPr>
          <a:xfrm>
            <a:off x="4578049" y="40822"/>
            <a:ext cx="2904400"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Hamming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pic>
        <p:nvPicPr>
          <p:cNvPr id="520" name="Google Shape;520;p59"/>
          <p:cNvPicPr preferRelativeResize="0"/>
          <p:nvPr/>
        </p:nvPicPr>
        <p:blipFill rotWithShape="1">
          <a:blip r:embed="rId3">
            <a:alphaModFix/>
          </a:blip>
          <a:srcRect b="0" l="0" r="0" t="0"/>
          <a:stretch/>
        </p:blipFill>
        <p:spPr>
          <a:xfrm>
            <a:off x="2842382" y="882953"/>
            <a:ext cx="6330345" cy="5445881"/>
          </a:xfrm>
          <a:prstGeom prst="rect">
            <a:avLst/>
          </a:prstGeom>
          <a:noFill/>
          <a:ln>
            <a:noFill/>
          </a:ln>
        </p:spPr>
      </p:pic>
      <p:sp>
        <p:nvSpPr>
          <p:cNvPr id="521" name="Google Shape;521;p59"/>
          <p:cNvSpPr/>
          <p:nvPr/>
        </p:nvSpPr>
        <p:spPr>
          <a:xfrm>
            <a:off x="3755573" y="40822"/>
            <a:ext cx="4967464"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Example of Hamming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pic>
        <p:nvPicPr>
          <p:cNvPr id="526" name="Google Shape;526;p60"/>
          <p:cNvPicPr preferRelativeResize="0"/>
          <p:nvPr/>
        </p:nvPicPr>
        <p:blipFill rotWithShape="1">
          <a:blip r:embed="rId3">
            <a:alphaModFix/>
          </a:blip>
          <a:srcRect b="0" l="0" r="0" t="0"/>
          <a:stretch/>
        </p:blipFill>
        <p:spPr>
          <a:xfrm>
            <a:off x="2025954" y="3052536"/>
            <a:ext cx="8117416" cy="1564821"/>
          </a:xfrm>
          <a:prstGeom prst="rect">
            <a:avLst/>
          </a:prstGeom>
          <a:noFill/>
          <a:ln>
            <a:noFill/>
          </a:ln>
        </p:spPr>
      </p:pic>
      <p:sp>
        <p:nvSpPr>
          <p:cNvPr id="527" name="Google Shape;527;p60"/>
          <p:cNvSpPr/>
          <p:nvPr/>
        </p:nvSpPr>
        <p:spPr>
          <a:xfrm>
            <a:off x="4653644" y="955524"/>
            <a:ext cx="2855412" cy="572520"/>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63DE8"/>
                </a:solidFill>
                <a:latin typeface="Times New Roman"/>
                <a:ea typeface="Times New Roman"/>
                <a:cs typeface="Times New Roman"/>
                <a:sym typeface="Times New Roman"/>
              </a:rPr>
              <a:t>Single-bit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pic>
        <p:nvPicPr>
          <p:cNvPr id="532" name="Google Shape;532;p61"/>
          <p:cNvPicPr preferRelativeResize="0"/>
          <p:nvPr/>
        </p:nvPicPr>
        <p:blipFill rotWithShape="1">
          <a:blip r:embed="rId3">
            <a:alphaModFix/>
          </a:blip>
          <a:srcRect b="0" l="0" r="0" t="0"/>
          <a:stretch/>
        </p:blipFill>
        <p:spPr>
          <a:xfrm>
            <a:off x="4655156" y="418798"/>
            <a:ext cx="4878917" cy="5804202"/>
          </a:xfrm>
          <a:prstGeom prst="rect">
            <a:avLst/>
          </a:prstGeom>
          <a:noFill/>
          <a:ln>
            <a:noFill/>
          </a:ln>
        </p:spPr>
      </p:pic>
      <p:sp>
        <p:nvSpPr>
          <p:cNvPr id="533" name="Google Shape;533;p61"/>
          <p:cNvSpPr/>
          <p:nvPr/>
        </p:nvSpPr>
        <p:spPr>
          <a:xfrm>
            <a:off x="2183192" y="2326822"/>
            <a:ext cx="1819166" cy="1056177"/>
          </a:xfrm>
          <a:prstGeom prst="rect">
            <a:avLst/>
          </a:prstGeom>
          <a:noFill/>
          <a:ln>
            <a:noFill/>
          </a:ln>
        </p:spPr>
        <p:txBody>
          <a:bodyPr anchorCtr="0" anchor="t" bIns="44000" lIns="89550" spcFirstLastPara="1" rIns="89550" wrap="square" tIns="44000">
            <a:spAutoFit/>
          </a:bodyPr>
          <a:lstStyle/>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Error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143"/>
              <a:buFont typeface="Arial"/>
              <a:buNone/>
            </a:pPr>
            <a:r>
              <a:rPr b="1" i="0" lang="en-US" sz="3143" u="none" cap="none" strike="noStrike">
                <a:solidFill>
                  <a:srgbClr val="00279F"/>
                </a:solidFill>
                <a:latin typeface="Times New Roman"/>
                <a:ea typeface="Times New Roman"/>
                <a:cs typeface="Times New Roman"/>
                <a:sym typeface="Times New Roman"/>
              </a:rPr>
              <a:t>Detection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Functions of the Data Link Layer (2)</a:t>
            </a:r>
            <a:endParaRPr/>
          </a:p>
        </p:txBody>
      </p:sp>
      <p:sp>
        <p:nvSpPr>
          <p:cNvPr id="218" name="Google Shape;218;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Font typeface="Calibri"/>
              <a:buNone/>
            </a:pPr>
            <a:r>
              <a:rPr lang="en-US"/>
              <a:t>Relationship between packets and frames.</a:t>
            </a:r>
            <a:endParaRPr/>
          </a:p>
        </p:txBody>
      </p:sp>
      <p:pic>
        <p:nvPicPr>
          <p:cNvPr descr="3-01" id="219" name="Google Shape;219;p8"/>
          <p:cNvPicPr preferRelativeResize="0"/>
          <p:nvPr/>
        </p:nvPicPr>
        <p:blipFill rotWithShape="1">
          <a:blip r:embed="rId3">
            <a:alphaModFix/>
          </a:blip>
          <a:srcRect b="0" l="0" r="0" t="0"/>
          <a:stretch/>
        </p:blipFill>
        <p:spPr>
          <a:xfrm>
            <a:off x="2162175" y="2687638"/>
            <a:ext cx="7867650" cy="262731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2"/>
          <p:cNvSpPr txBox="1"/>
          <p:nvPr>
            <p:ph type="title"/>
          </p:nvPr>
        </p:nvSpPr>
        <p:spPr>
          <a:xfrm>
            <a:off x="838200" y="365126"/>
            <a:ext cx="10515600" cy="7848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a:t>
            </a:r>
            <a:endParaRPr/>
          </a:p>
        </p:txBody>
      </p:sp>
      <p:sp>
        <p:nvSpPr>
          <p:cNvPr id="539" name="Google Shape;539;p62"/>
          <p:cNvSpPr txBox="1"/>
          <p:nvPr>
            <p:ph idx="1" type="body"/>
          </p:nvPr>
        </p:nvSpPr>
        <p:spPr>
          <a:xfrm>
            <a:off x="838200" y="1149927"/>
            <a:ext cx="10515600" cy="50270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http://highered.mheducation.com/sites/0072967757/student_view0/chapter11/index.html</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https://www.tutorialspoint.com/data_communication_computer_network/error_detection_and_correction.htm</a:t>
            </a:r>
            <a:endParaRPr/>
          </a:p>
          <a:p>
            <a:pPr indent="-228600" lvl="0" marL="228600" rtl="0" algn="l">
              <a:lnSpc>
                <a:spcPct val="90000"/>
              </a:lnSpc>
              <a:spcBef>
                <a:spcPts val="1000"/>
              </a:spcBef>
              <a:spcAft>
                <a:spcPts val="0"/>
              </a:spcAft>
              <a:buClr>
                <a:schemeClr val="dk1"/>
              </a:buClr>
              <a:buSzPts val="2800"/>
              <a:buChar char="•"/>
            </a:pPr>
            <a:r>
              <a:rPr lang="en-US"/>
              <a:t>Data Communications and Networking by Behrouz A. Forouzan</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www.mhhe.com/Forouzan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540" name="Google Shape;540;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Services Provided to Network Layer</a:t>
            </a:r>
            <a:endParaRPr/>
          </a:p>
        </p:txBody>
      </p:sp>
      <p:sp>
        <p:nvSpPr>
          <p:cNvPr id="225" name="Google Shape;225;p9"/>
          <p:cNvSpPr txBox="1"/>
          <p:nvPr>
            <p:ph idx="1" type="body"/>
          </p:nvPr>
        </p:nvSpPr>
        <p:spPr>
          <a:xfrm>
            <a:off x="4216400" y="5715000"/>
            <a:ext cx="6451600" cy="8382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accent2"/>
              </a:buClr>
              <a:buSzPct val="100000"/>
              <a:buNone/>
            </a:pPr>
            <a:r>
              <a:rPr lang="en-US">
                <a:solidFill>
                  <a:schemeClr val="accent2"/>
                </a:solidFill>
              </a:rPr>
              <a:t>(a)</a:t>
            </a:r>
            <a:r>
              <a:rPr lang="en-US"/>
              <a:t> Virtual communication.</a:t>
            </a:r>
            <a:endParaRPr/>
          </a:p>
          <a:p>
            <a:pPr indent="-228600" lvl="0" marL="228600" rtl="0" algn="l">
              <a:lnSpc>
                <a:spcPct val="90000"/>
              </a:lnSpc>
              <a:spcBef>
                <a:spcPts val="1000"/>
              </a:spcBef>
              <a:spcAft>
                <a:spcPts val="0"/>
              </a:spcAft>
              <a:buClr>
                <a:schemeClr val="accent2"/>
              </a:buClr>
              <a:buSzPct val="100000"/>
              <a:buNone/>
            </a:pPr>
            <a:r>
              <a:rPr lang="en-US">
                <a:solidFill>
                  <a:schemeClr val="accent2"/>
                </a:solidFill>
              </a:rPr>
              <a:t>(b)</a:t>
            </a:r>
            <a:r>
              <a:rPr lang="en-US"/>
              <a:t> Actual communication.</a:t>
            </a:r>
            <a:endParaRPr/>
          </a:p>
        </p:txBody>
      </p:sp>
      <p:pic>
        <p:nvPicPr>
          <p:cNvPr descr="3-02" id="226" name="Google Shape;226;p9"/>
          <p:cNvPicPr preferRelativeResize="0"/>
          <p:nvPr/>
        </p:nvPicPr>
        <p:blipFill rotWithShape="1">
          <a:blip r:embed="rId3">
            <a:alphaModFix/>
          </a:blip>
          <a:srcRect b="0" l="0" r="0" t="0"/>
          <a:stretch/>
        </p:blipFill>
        <p:spPr>
          <a:xfrm>
            <a:off x="2957513" y="1498600"/>
            <a:ext cx="6311900" cy="38369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2" name="Google Shape;232;p10"/>
          <p:cNvSpPr txBox="1"/>
          <p:nvPr>
            <p:ph idx="1" type="body"/>
          </p:nvPr>
        </p:nvSpPr>
        <p:spPr>
          <a:xfrm>
            <a:off x="1870075" y="1357314"/>
            <a:ext cx="8604250" cy="5195887"/>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The data link layer can be designed to offer various services</a:t>
            </a:r>
            <a:endParaRPr/>
          </a:p>
          <a:p>
            <a:pPr indent="0" lvl="0" marL="0" rtl="0" algn="l">
              <a:lnSpc>
                <a:spcPct val="90000"/>
              </a:lnSpc>
              <a:spcBef>
                <a:spcPts val="1000"/>
              </a:spcBef>
              <a:spcAft>
                <a:spcPts val="0"/>
              </a:spcAft>
              <a:buClr>
                <a:schemeClr val="dk1"/>
              </a:buClr>
              <a:buSzPts val="2800"/>
              <a:buChar char="•"/>
            </a:pPr>
            <a:r>
              <a:rPr lang="en-US"/>
              <a:t>Unacknowledged connectionless service.</a:t>
            </a:r>
            <a:endParaRPr/>
          </a:p>
          <a:p>
            <a:pPr indent="0" lvl="0" marL="0" rtl="0" algn="l">
              <a:lnSpc>
                <a:spcPct val="90000"/>
              </a:lnSpc>
              <a:spcBef>
                <a:spcPts val="1000"/>
              </a:spcBef>
              <a:spcAft>
                <a:spcPts val="0"/>
              </a:spcAft>
              <a:buClr>
                <a:schemeClr val="dk1"/>
              </a:buClr>
              <a:buSzPts val="2800"/>
              <a:buChar char="•"/>
            </a:pPr>
            <a:r>
              <a:rPr lang="en-US"/>
              <a:t>Acknowledged connectionless service.</a:t>
            </a:r>
            <a:endParaRPr/>
          </a:p>
          <a:p>
            <a:pPr indent="0" lvl="0" marL="0" rtl="0" algn="l">
              <a:lnSpc>
                <a:spcPct val="90000"/>
              </a:lnSpc>
              <a:spcBef>
                <a:spcPts val="1000"/>
              </a:spcBef>
              <a:spcAft>
                <a:spcPts val="0"/>
              </a:spcAft>
              <a:buClr>
                <a:schemeClr val="dk1"/>
              </a:buClr>
              <a:buSzPts val="2800"/>
              <a:buChar char="•"/>
            </a:pPr>
            <a:r>
              <a:rPr lang="en-US"/>
              <a:t>Acknowledged connection-oriented service</a:t>
            </a:r>
            <a:endParaRPr/>
          </a:p>
          <a:p>
            <a:pPr indent="0" lvl="0" marL="0" rtl="0" algn="just">
              <a:lnSpc>
                <a:spcPct val="90000"/>
              </a:lnSpc>
              <a:spcBef>
                <a:spcPts val="1000"/>
              </a:spcBef>
              <a:spcAft>
                <a:spcPts val="0"/>
              </a:spcAft>
              <a:buClr>
                <a:schemeClr val="dk1"/>
              </a:buClr>
              <a:buSzPts val="2800"/>
              <a:buNone/>
            </a:pPr>
            <a:r>
              <a:rPr lang="en-US"/>
              <a:t> </a:t>
            </a:r>
            <a:endParaRPr/>
          </a:p>
          <a:p>
            <a:pPr indent="0" lvl="0" marL="0" rtl="0" algn="just">
              <a:lnSpc>
                <a:spcPct val="90000"/>
              </a:lnSpc>
              <a:spcBef>
                <a:spcPts val="1000"/>
              </a:spcBef>
              <a:spcAft>
                <a:spcPts val="0"/>
              </a:spcAft>
              <a:buClr>
                <a:schemeClr val="dk1"/>
              </a:buClr>
              <a:buSzPts val="2800"/>
              <a:buFont typeface="Calibri"/>
              <a:buChar char="•"/>
            </a:pPr>
            <a:r>
              <a:rPr lang="en-US"/>
              <a:t>Unacknowledged connectionless service consists of having the source machine send independent frames to the destination machine without having the destination machine acknowledge them. </a:t>
            </a:r>
            <a:endParaRPr/>
          </a:p>
          <a:p>
            <a:pPr indent="0" lvl="0" marL="0" rtl="0" algn="just">
              <a:lnSpc>
                <a:spcPct val="90000"/>
              </a:lnSpc>
              <a:spcBef>
                <a:spcPts val="1000"/>
              </a:spcBef>
              <a:spcAft>
                <a:spcPts val="0"/>
              </a:spcAft>
              <a:buClr>
                <a:schemeClr val="dk1"/>
              </a:buClr>
              <a:buSzPts val="2800"/>
              <a:buFont typeface="Calibri"/>
              <a:buChar char="•"/>
            </a:pPr>
            <a:r>
              <a:rPr lang="en-US"/>
              <a:t> No logical connection is established beforehand or released afterward.</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8" name="Google Shape;238;p11"/>
          <p:cNvSpPr txBox="1"/>
          <p:nvPr>
            <p:ph idx="1" type="body"/>
          </p:nvPr>
        </p:nvSpPr>
        <p:spPr>
          <a:xfrm>
            <a:off x="1524000" y="1398588"/>
            <a:ext cx="9144000" cy="515461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This class of service is appropriate when the error rate is very low so that recovery is left to higher layers. It is also appropriate for real-time traffic, such as voice.</a:t>
            </a:r>
            <a:endParaRPr/>
          </a:p>
          <a:p>
            <a:pPr indent="-228600" lvl="0" marL="228600" rtl="0" algn="just">
              <a:lnSpc>
                <a:spcPct val="90000"/>
              </a:lnSpc>
              <a:spcBef>
                <a:spcPts val="1000"/>
              </a:spcBef>
              <a:spcAft>
                <a:spcPts val="0"/>
              </a:spcAft>
              <a:buClr>
                <a:schemeClr val="dk1"/>
              </a:buClr>
              <a:buSzPts val="2800"/>
              <a:buChar char="•"/>
            </a:pPr>
            <a:r>
              <a:rPr lang="en-US"/>
              <a:t>The next step up in terms of reliability is acknowledged connectionless service. </a:t>
            </a:r>
            <a:endParaRPr/>
          </a:p>
          <a:p>
            <a:pPr indent="-228600" lvl="0" marL="228600" rtl="0" algn="just">
              <a:lnSpc>
                <a:spcPct val="90000"/>
              </a:lnSpc>
              <a:spcBef>
                <a:spcPts val="1000"/>
              </a:spcBef>
              <a:spcAft>
                <a:spcPts val="0"/>
              </a:spcAft>
              <a:buClr>
                <a:schemeClr val="dk1"/>
              </a:buClr>
              <a:buSzPts val="2800"/>
              <a:buChar char="•"/>
            </a:pPr>
            <a:r>
              <a:rPr lang="en-US"/>
              <a:t>When this service is offered, there are still no logical connections used, but each frame sent is individually acknowledged. </a:t>
            </a:r>
            <a:endParaRPr/>
          </a:p>
          <a:p>
            <a:pPr indent="-228600" lvl="0" marL="228600" rtl="0" algn="just">
              <a:lnSpc>
                <a:spcPct val="90000"/>
              </a:lnSpc>
              <a:spcBef>
                <a:spcPts val="1000"/>
              </a:spcBef>
              <a:spcAft>
                <a:spcPts val="0"/>
              </a:spcAft>
              <a:buClr>
                <a:schemeClr val="dk1"/>
              </a:buClr>
              <a:buSzPts val="2800"/>
              <a:buChar char="•"/>
            </a:pPr>
            <a:r>
              <a:rPr lang="en-US"/>
              <a:t>In this way, the sender knows whether a frame has arrived correctly. If it has not arrived within a specified time interval, it can be sent again.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33">
      <a:dk1>
        <a:srgbClr val="000000"/>
      </a:dk1>
      <a:lt1>
        <a:srgbClr val="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