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3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12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2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302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3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44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3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98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3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3B4B-4CFE-4896-9F31-1CD38AF77573}" type="datetimeFigureOut">
              <a:rPr lang="en-US" smtClean="0"/>
              <a:t>7/2/2019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57253-F163-424D-BD88-ACDE79417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1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5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>Implementation :</a:t>
            </a:r>
            <a:b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</a:br>
            <a:r>
              <a:rPr lang="en-US" i="1" dirty="0" err="1" smtClean="0">
                <a:solidFill>
                  <a:schemeClr val="hlink"/>
                </a:solidFill>
                <a:latin typeface="Georgia" panose="02040502050405020303" pitchFamily="18" charset="0"/>
              </a:rPr>
              <a:t>dequeue</a:t>
            </a:r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/>
            </a:r>
            <a:b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element </a:t>
            </a:r>
            <a:r>
              <a:rPr lang="en-US" altLang="zh-TW" dirty="0" err="1"/>
              <a:t>dequeue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*front, </a:t>
            </a:r>
            <a:r>
              <a:rPr lang="en-US" altLang="zh-TW" dirty="0" err="1"/>
              <a:t>int</a:t>
            </a:r>
            <a:r>
              <a:rPr lang="en-US" altLang="zh-TW" dirty="0"/>
              <a:t> rear)</a:t>
            </a:r>
            <a:br>
              <a:rPr lang="en-US" altLang="zh-TW" dirty="0"/>
            </a:b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/* remove element at the front of the queue */</a:t>
            </a:r>
            <a:br>
              <a:rPr lang="en-US" altLang="zh-TW" dirty="0"/>
            </a:br>
            <a:r>
              <a:rPr lang="en-US" altLang="zh-TW" dirty="0"/>
              <a:t>    if ( *front == rear)</a:t>
            </a:r>
            <a:br>
              <a:rPr lang="en-US" altLang="zh-TW" dirty="0"/>
            </a:br>
            <a:r>
              <a:rPr lang="en-US" altLang="zh-TW" dirty="0"/>
              <a:t>        return </a:t>
            </a:r>
            <a:r>
              <a:rPr lang="en-US" altLang="zh-TW" dirty="0" err="1"/>
              <a:t>queue_empty</a:t>
            </a:r>
            <a:r>
              <a:rPr lang="en-US" altLang="zh-TW" dirty="0"/>
              <a:t>( );     /* return an error key */</a:t>
            </a:r>
            <a:br>
              <a:rPr lang="en-US" altLang="zh-TW" dirty="0"/>
            </a:br>
            <a:r>
              <a:rPr lang="en-US" altLang="zh-TW" dirty="0"/>
              <a:t>    return queue [++ *front];</a:t>
            </a:r>
            <a:br>
              <a:rPr lang="en-US" altLang="zh-TW" dirty="0"/>
            </a:br>
            <a:r>
              <a:rPr lang="en-US" altLang="zh-TW" dirty="0"/>
              <a:t>}   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83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chemeClr val="hlink"/>
                </a:solidFill>
                <a:latin typeface="Georgia" panose="02040502050405020303" pitchFamily="18" charset="0"/>
              </a:rPr>
              <a:t>Enqueue</a:t>
            </a:r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> in a Circular Queue</a:t>
            </a:r>
            <a:b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void </a:t>
            </a:r>
            <a:r>
              <a:rPr lang="en-US" altLang="zh-TW" dirty="0" err="1"/>
              <a:t>enqueue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front, </a:t>
            </a:r>
            <a:r>
              <a:rPr lang="en-US" altLang="zh-TW" dirty="0" err="1"/>
              <a:t>int</a:t>
            </a:r>
            <a:r>
              <a:rPr lang="en-US" altLang="zh-TW" dirty="0"/>
              <a:t> *rear, element item)</a:t>
            </a:r>
            <a:br>
              <a:rPr lang="en-US" altLang="zh-TW" dirty="0"/>
            </a:b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/* add an item to the queue */</a:t>
            </a:r>
            <a:br>
              <a:rPr lang="en-US" altLang="zh-TW" dirty="0"/>
            </a:br>
            <a:r>
              <a:rPr lang="en-US" altLang="zh-TW" dirty="0"/>
              <a:t>    *rear = (*rear +1) % MAX_QUEUE_SIZE;</a:t>
            </a:r>
            <a:br>
              <a:rPr lang="en-US" altLang="zh-TW" dirty="0"/>
            </a:br>
            <a:r>
              <a:rPr lang="en-US" altLang="zh-TW" dirty="0"/>
              <a:t>     if (front == *rear) /* reset rear and print error */</a:t>
            </a:r>
            <a:br>
              <a:rPr lang="en-US" altLang="zh-TW" dirty="0"/>
            </a:br>
            <a:r>
              <a:rPr lang="en-US" altLang="zh-TW" dirty="0"/>
              <a:t>     return;</a:t>
            </a:r>
            <a:br>
              <a:rPr lang="en-US" altLang="zh-TW" dirty="0"/>
            </a:br>
            <a:r>
              <a:rPr lang="en-US" altLang="zh-TW" dirty="0"/>
              <a:t>   }</a:t>
            </a:r>
            <a:br>
              <a:rPr lang="en-US" altLang="zh-TW" dirty="0"/>
            </a:br>
            <a:r>
              <a:rPr lang="en-US" altLang="zh-TW" dirty="0"/>
              <a:t>     queue[*rear] = item; </a:t>
            </a:r>
            <a:br>
              <a:rPr lang="en-US" altLang="zh-TW" dirty="0"/>
            </a:br>
            <a:r>
              <a:rPr lang="en-US" altLang="zh-TW" dirty="0"/>
              <a:t>}</a:t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chemeClr val="hlink"/>
                </a:solidFill>
                <a:latin typeface="Georgia" panose="02040502050405020303" pitchFamily="18" charset="0"/>
              </a:rPr>
              <a:t>Dequeue</a:t>
            </a:r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> from Circular Queue</a:t>
            </a:r>
            <a:b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element </a:t>
            </a:r>
            <a:r>
              <a:rPr lang="en-US" altLang="zh-TW" dirty="0" err="1"/>
              <a:t>dequeue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* front, </a:t>
            </a:r>
            <a:r>
              <a:rPr lang="en-US" altLang="zh-TW" dirty="0" err="1"/>
              <a:t>int</a:t>
            </a:r>
            <a:r>
              <a:rPr lang="en-US" altLang="zh-TW" dirty="0"/>
              <a:t> rear)</a:t>
            </a:r>
            <a:br>
              <a:rPr lang="en-US" altLang="zh-TW" dirty="0"/>
            </a:b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   element item;</a:t>
            </a:r>
            <a:br>
              <a:rPr lang="en-US" altLang="zh-TW" dirty="0"/>
            </a:br>
            <a:r>
              <a:rPr lang="en-US" altLang="zh-TW" dirty="0"/>
              <a:t>   /* remove front element from the queue and put it in item */</a:t>
            </a:r>
            <a:br>
              <a:rPr lang="en-US" altLang="zh-TW" dirty="0"/>
            </a:br>
            <a:r>
              <a:rPr lang="en-US" altLang="zh-TW" dirty="0"/>
              <a:t>       if (*front == rear)</a:t>
            </a:r>
            <a:br>
              <a:rPr lang="en-US" altLang="zh-TW" dirty="0"/>
            </a:br>
            <a:r>
              <a:rPr lang="en-US" altLang="zh-TW" dirty="0"/>
              <a:t>          return </a:t>
            </a:r>
            <a:r>
              <a:rPr lang="en-US" altLang="zh-TW" dirty="0" err="1"/>
              <a:t>queue_empty</a:t>
            </a:r>
            <a:r>
              <a:rPr lang="en-US" altLang="zh-TW" dirty="0"/>
              <a:t>( ); </a:t>
            </a:r>
            <a:br>
              <a:rPr lang="en-US" altLang="zh-TW" dirty="0"/>
            </a:br>
            <a:r>
              <a:rPr lang="en-US" altLang="zh-TW" dirty="0"/>
              <a:t>                    /* </a:t>
            </a:r>
            <a:r>
              <a:rPr lang="en-US" altLang="zh-TW" dirty="0" err="1"/>
              <a:t>queue_empty</a:t>
            </a:r>
            <a:r>
              <a:rPr lang="en-US" altLang="zh-TW" dirty="0"/>
              <a:t> returns an error key */</a:t>
            </a:r>
            <a:br>
              <a:rPr lang="en-US" altLang="zh-TW" dirty="0"/>
            </a:br>
            <a:r>
              <a:rPr lang="en-US" altLang="zh-TW" dirty="0"/>
              <a:t>      *front = (*front+1) % MAX_QUEUE_SIZE;</a:t>
            </a:r>
            <a:br>
              <a:rPr lang="en-US" altLang="zh-TW" dirty="0"/>
            </a:br>
            <a:r>
              <a:rPr lang="en-US" altLang="zh-TW" dirty="0"/>
              <a:t>      return queue[*front];</a:t>
            </a:r>
            <a:br>
              <a:rPr lang="en-US" altLang="zh-TW" dirty="0"/>
            </a:br>
            <a:r>
              <a:rPr lang="en-US" altLang="zh-TW" dirty="0"/>
              <a:t>}</a:t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9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Double ended queue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a double-ended queue.</a:t>
            </a:r>
          </a:p>
          <a:p>
            <a:r>
              <a:rPr lang="en-US" dirty="0"/>
              <a:t>Items can be inserted and deleted from either ends.</a:t>
            </a:r>
          </a:p>
          <a:p>
            <a:r>
              <a:rPr lang="en-US" dirty="0"/>
              <a:t>More versatile data structure than stack or queue.</a:t>
            </a:r>
          </a:p>
          <a:p>
            <a:r>
              <a:rPr lang="en-US" dirty="0"/>
              <a:t>E.g. policy-based application (e.g. low priority go to the end, high go to the front) </a:t>
            </a:r>
          </a:p>
          <a:p>
            <a:r>
              <a:rPr lang="en-US" dirty="0"/>
              <a:t>In a case where you want to sort the queue once in a while, </a:t>
            </a:r>
            <a:r>
              <a:rPr lang="en-US" dirty="0">
                <a:solidFill>
                  <a:srgbClr val="FF0000"/>
                </a:solidFill>
              </a:rPr>
              <a:t>What sorting algorithm will you use?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85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More specialized data structure.</a:t>
            </a:r>
          </a:p>
          <a:p>
            <a:pPr>
              <a:lnSpc>
                <a:spcPct val="80000"/>
              </a:lnSpc>
            </a:pPr>
            <a:r>
              <a:rPr lang="en-US" dirty="0"/>
              <a:t>Similar to Queue, having front and rear.</a:t>
            </a:r>
          </a:p>
          <a:p>
            <a:pPr>
              <a:lnSpc>
                <a:spcPct val="80000"/>
              </a:lnSpc>
            </a:pPr>
            <a:r>
              <a:rPr lang="en-US" dirty="0"/>
              <a:t>Items are removed from the front.</a:t>
            </a:r>
          </a:p>
          <a:p>
            <a:pPr>
              <a:lnSpc>
                <a:spcPct val="80000"/>
              </a:lnSpc>
            </a:pPr>
            <a:r>
              <a:rPr lang="en-US" dirty="0"/>
              <a:t>Items are ordered by key value so that the item with the lowest key (or highest) is always at the front.</a:t>
            </a:r>
          </a:p>
          <a:p>
            <a:pPr>
              <a:lnSpc>
                <a:spcPct val="80000"/>
              </a:lnSpc>
            </a:pPr>
            <a:r>
              <a:rPr lang="en-US" dirty="0"/>
              <a:t>Items are inserted in proper position to maintain the order.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90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286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Linked List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E762E1-127B-4712-B43A-465290B99328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48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/>
              <a:t>A linked list is a data structure which can change during execution.</a:t>
            </a:r>
          </a:p>
          <a:p>
            <a:pPr lvl="1" eaLnBrk="1" hangingPunct="1"/>
            <a:r>
              <a:rPr lang="en-US" altLang="en-US"/>
              <a:t>Successive elements are connected by pointers.</a:t>
            </a:r>
          </a:p>
          <a:p>
            <a:pPr lvl="1" eaLnBrk="1" hangingPunct="1"/>
            <a:r>
              <a:rPr lang="en-US" altLang="en-US"/>
              <a:t>Last element points to </a:t>
            </a:r>
            <a:r>
              <a:rPr lang="en-US" altLang="en-US">
                <a:solidFill>
                  <a:srgbClr val="0000CC"/>
                </a:solidFill>
                <a:latin typeface="Courier New" panose="02070309020205020404" pitchFamily="49" charset="0"/>
              </a:rPr>
              <a:t>NULL</a:t>
            </a:r>
            <a:r>
              <a:rPr lang="en-US" altLang="en-US"/>
              <a:t>.</a:t>
            </a:r>
          </a:p>
          <a:p>
            <a:pPr lvl="1" eaLnBrk="1" hangingPunct="1"/>
            <a:r>
              <a:rPr lang="en-US" altLang="en-US"/>
              <a:t>It can grow or shrink in size during execution of a program.</a:t>
            </a:r>
          </a:p>
          <a:p>
            <a:pPr lvl="1" eaLnBrk="1" hangingPunct="1"/>
            <a:r>
              <a:rPr lang="en-US" altLang="en-US"/>
              <a:t>It can be made just as long as required.</a:t>
            </a:r>
          </a:p>
          <a:p>
            <a:pPr lvl="1" eaLnBrk="1" hangingPunct="1"/>
            <a:r>
              <a:rPr lang="en-US" altLang="en-US"/>
              <a:t>It does not waste memory space.</a:t>
            </a:r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439E9C-28BE-463C-8500-44B117537975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2590800" y="5257800"/>
            <a:ext cx="7397750" cy="685800"/>
            <a:chOff x="768" y="2880"/>
            <a:chExt cx="4660" cy="432"/>
          </a:xfrm>
        </p:grpSpPr>
        <p:sp>
          <p:nvSpPr>
            <p:cNvPr id="17418" name="Rectangle 4"/>
            <p:cNvSpPr>
              <a:spLocks noChangeArrowheads="1"/>
            </p:cNvSpPr>
            <p:nvPr/>
          </p:nvSpPr>
          <p:spPr bwMode="auto">
            <a:xfrm>
              <a:off x="768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19" name="Rectangle 5"/>
            <p:cNvSpPr>
              <a:spLocks noChangeArrowheads="1"/>
            </p:cNvSpPr>
            <p:nvPr/>
          </p:nvSpPr>
          <p:spPr bwMode="auto">
            <a:xfrm>
              <a:off x="2304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0" name="Rectangle 6"/>
            <p:cNvSpPr>
              <a:spLocks noChangeArrowheads="1"/>
            </p:cNvSpPr>
            <p:nvPr/>
          </p:nvSpPr>
          <p:spPr bwMode="auto">
            <a:xfrm>
              <a:off x="3792" y="288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1" name="Line 7"/>
            <p:cNvSpPr>
              <a:spLocks noChangeShapeType="1"/>
            </p:cNvSpPr>
            <p:nvPr/>
          </p:nvSpPr>
          <p:spPr bwMode="auto">
            <a:xfrm>
              <a:off x="1536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8"/>
            <p:cNvSpPr>
              <a:spLocks noChangeShapeType="1"/>
            </p:cNvSpPr>
            <p:nvPr/>
          </p:nvSpPr>
          <p:spPr bwMode="auto">
            <a:xfrm>
              <a:off x="3024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9"/>
            <p:cNvSpPr>
              <a:spLocks noChangeShapeType="1"/>
            </p:cNvSpPr>
            <p:nvPr/>
          </p:nvSpPr>
          <p:spPr bwMode="auto">
            <a:xfrm>
              <a:off x="4560" y="307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24" name="Group 10"/>
            <p:cNvGrpSpPr>
              <a:grpSpLocks/>
            </p:cNvGrpSpPr>
            <p:nvPr/>
          </p:nvGrpSpPr>
          <p:grpSpPr bwMode="auto">
            <a:xfrm>
              <a:off x="960" y="2880"/>
              <a:ext cx="3456" cy="336"/>
              <a:chOff x="1008" y="1056"/>
              <a:chExt cx="3456" cy="336"/>
            </a:xfrm>
          </p:grpSpPr>
          <p:sp>
            <p:nvSpPr>
              <p:cNvPr id="17427" name="Line 11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8" name="Line 12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9" name="Line 13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0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7431" name="Text Box 1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7432" name="Text Box 16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17425" name="Line 17"/>
            <p:cNvSpPr>
              <a:spLocks noChangeShapeType="1"/>
            </p:cNvSpPr>
            <p:nvPr/>
          </p:nvSpPr>
          <p:spPr bwMode="auto">
            <a:xfrm>
              <a:off x="5328" y="3072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Line 18"/>
            <p:cNvSpPr>
              <a:spLocks noChangeShapeType="1"/>
            </p:cNvSpPr>
            <p:nvPr/>
          </p:nvSpPr>
          <p:spPr bwMode="auto">
            <a:xfrm>
              <a:off x="5186" y="3309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524000" y="4259263"/>
            <a:ext cx="1219200" cy="990600"/>
            <a:chOff x="0" y="2683"/>
            <a:chExt cx="768" cy="624"/>
          </a:xfrm>
        </p:grpSpPr>
        <p:sp>
          <p:nvSpPr>
            <p:cNvPr id="17416" name="Oval 20"/>
            <p:cNvSpPr>
              <a:spLocks noChangeArrowheads="1"/>
            </p:cNvSpPr>
            <p:nvPr/>
          </p:nvSpPr>
          <p:spPr bwMode="auto">
            <a:xfrm>
              <a:off x="0" y="2683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17417" name="Line 21"/>
            <p:cNvSpPr>
              <a:spLocks noChangeShapeType="1"/>
            </p:cNvSpPr>
            <p:nvPr/>
          </p:nvSpPr>
          <p:spPr bwMode="auto">
            <a:xfrm>
              <a:off x="384" y="2923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9888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Keeping track of a linked list:</a:t>
            </a:r>
          </a:p>
          <a:p>
            <a:pPr lvl="1" eaLnBrk="1" hangingPunct="1"/>
            <a:r>
              <a:rPr lang="en-US" altLang="en-US" dirty="0" smtClean="0"/>
              <a:t>Must know the pointer to the first element of the list (called </a:t>
            </a:r>
            <a:r>
              <a:rPr lang="en-US" altLang="en-US" i="1" dirty="0" smtClean="0">
                <a:solidFill>
                  <a:srgbClr val="993300"/>
                </a:solidFill>
              </a:rPr>
              <a:t>start</a:t>
            </a:r>
            <a:r>
              <a:rPr lang="en-US" altLang="en-US" dirty="0" smtClean="0"/>
              <a:t>, </a:t>
            </a:r>
            <a:r>
              <a:rPr lang="en-US" altLang="en-US" i="1" dirty="0" smtClean="0">
                <a:solidFill>
                  <a:srgbClr val="993300"/>
                </a:solidFill>
              </a:rPr>
              <a:t>head</a:t>
            </a:r>
            <a:r>
              <a:rPr lang="en-US" altLang="en-US" dirty="0" smtClean="0"/>
              <a:t>, etc.).</a:t>
            </a:r>
          </a:p>
          <a:p>
            <a:pPr lvl="1" eaLnBrk="1" hangingPunct="1">
              <a:buFontTx/>
              <a:buNone/>
            </a:pPr>
            <a:endParaRPr lang="en-US" altLang="en-US" dirty="0" smtClean="0"/>
          </a:p>
          <a:p>
            <a:pPr eaLnBrk="1" hangingPunct="1"/>
            <a:r>
              <a:rPr lang="en-US" altLang="en-US" dirty="0" smtClean="0"/>
              <a:t>Linked lists provide flexibility in allowing the items to be rearranged efficiently.</a:t>
            </a:r>
          </a:p>
          <a:p>
            <a:pPr lvl="1" eaLnBrk="1" hangingPunct="1"/>
            <a:r>
              <a:rPr lang="en-US" altLang="en-US" dirty="0" smtClean="0"/>
              <a:t>Insert an element.</a:t>
            </a:r>
          </a:p>
          <a:p>
            <a:pPr lvl="1" eaLnBrk="1" hangingPunct="1"/>
            <a:r>
              <a:rPr lang="en-US" altLang="en-US" dirty="0" smtClean="0"/>
              <a:t>Delete an element.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1843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B08BD5-1194-4E6B-951A-CC7B5E3AD7C8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90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Illustration: Insertion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BBA801-91CB-4EC8-81B2-FC98C14E7EDC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2667000" y="4191000"/>
            <a:ext cx="1371600" cy="533400"/>
            <a:chOff x="720" y="2640"/>
            <a:chExt cx="864" cy="336"/>
          </a:xfrm>
        </p:grpSpPr>
        <p:sp>
          <p:nvSpPr>
            <p:cNvPr id="19511" name="Rectangle 3"/>
            <p:cNvSpPr>
              <a:spLocks noChangeArrowheads="1"/>
            </p:cNvSpPr>
            <p:nvPr/>
          </p:nvSpPr>
          <p:spPr bwMode="auto">
            <a:xfrm>
              <a:off x="720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12" name="Line 27"/>
            <p:cNvSpPr>
              <a:spLocks noChangeShapeType="1"/>
            </p:cNvSpPr>
            <p:nvPr/>
          </p:nvSpPr>
          <p:spPr bwMode="auto">
            <a:xfrm>
              <a:off x="134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3" name="Text Box 34"/>
            <p:cNvSpPr txBox="1">
              <a:spLocks noChangeArrowheads="1"/>
            </p:cNvSpPr>
            <p:nvPr/>
          </p:nvSpPr>
          <p:spPr bwMode="auto">
            <a:xfrm>
              <a:off x="91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2667000" y="4191000"/>
            <a:ext cx="1371600" cy="533400"/>
            <a:chOff x="720" y="2640"/>
            <a:chExt cx="864" cy="336"/>
          </a:xfrm>
        </p:grpSpPr>
        <p:sp>
          <p:nvSpPr>
            <p:cNvPr id="19508" name="Rectangle 69"/>
            <p:cNvSpPr>
              <a:spLocks noChangeArrowheads="1"/>
            </p:cNvSpPr>
            <p:nvPr/>
          </p:nvSpPr>
          <p:spPr bwMode="auto">
            <a:xfrm>
              <a:off x="720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09" name="Line 70"/>
            <p:cNvSpPr>
              <a:spLocks noChangeShapeType="1"/>
            </p:cNvSpPr>
            <p:nvPr/>
          </p:nvSpPr>
          <p:spPr bwMode="auto">
            <a:xfrm>
              <a:off x="1344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0" name="Text Box 71"/>
            <p:cNvSpPr txBox="1">
              <a:spLocks noChangeArrowheads="1"/>
            </p:cNvSpPr>
            <p:nvPr/>
          </p:nvSpPr>
          <p:spPr bwMode="auto">
            <a:xfrm>
              <a:off x="912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sp>
        <p:nvSpPr>
          <p:cNvPr id="6152" name="Line 22"/>
          <p:cNvSpPr>
            <a:spLocks noChangeShapeType="1"/>
          </p:cNvSpPr>
          <p:nvPr/>
        </p:nvSpPr>
        <p:spPr bwMode="auto">
          <a:xfrm>
            <a:off x="4648200" y="4495800"/>
            <a:ext cx="457200" cy="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7" name="Text Box 31"/>
          <p:cNvSpPr txBox="1">
            <a:spLocks noChangeArrowheads="1"/>
          </p:cNvSpPr>
          <p:nvPr/>
        </p:nvSpPr>
        <p:spPr bwMode="auto">
          <a:xfrm>
            <a:off x="5181600" y="2819400"/>
            <a:ext cx="1676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Item to be inserted</a:t>
            </a:r>
          </a:p>
        </p:txBody>
      </p:sp>
      <p:grpSp>
        <p:nvGrpSpPr>
          <p:cNvPr id="4" name="Group 72"/>
          <p:cNvGrpSpPr>
            <a:grpSpLocks/>
          </p:cNvGrpSpPr>
          <p:nvPr/>
        </p:nvGrpSpPr>
        <p:grpSpPr bwMode="auto">
          <a:xfrm>
            <a:off x="3505200" y="4419600"/>
            <a:ext cx="1371600" cy="1524000"/>
            <a:chOff x="1248" y="2784"/>
            <a:chExt cx="864" cy="960"/>
          </a:xfrm>
        </p:grpSpPr>
        <p:sp>
          <p:nvSpPr>
            <p:cNvPr id="19503" name="Rectangle 6"/>
            <p:cNvSpPr>
              <a:spLocks noChangeArrowheads="1"/>
            </p:cNvSpPr>
            <p:nvPr/>
          </p:nvSpPr>
          <p:spPr bwMode="auto">
            <a:xfrm>
              <a:off x="1248" y="3408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04" name="Line 19"/>
            <p:cNvSpPr>
              <a:spLocks noChangeShapeType="1"/>
            </p:cNvSpPr>
            <p:nvPr/>
          </p:nvSpPr>
          <p:spPr bwMode="auto">
            <a:xfrm>
              <a:off x="1488" y="2784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5" name="Line 20"/>
            <p:cNvSpPr>
              <a:spLocks noChangeShapeType="1"/>
            </p:cNvSpPr>
            <p:nvPr/>
          </p:nvSpPr>
          <p:spPr bwMode="auto">
            <a:xfrm flipV="1">
              <a:off x="1968" y="2832"/>
              <a:ext cx="0" cy="72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6" name="Line 30"/>
            <p:cNvSpPr>
              <a:spLocks noChangeShapeType="1"/>
            </p:cNvSpPr>
            <p:nvPr/>
          </p:nvSpPr>
          <p:spPr bwMode="auto">
            <a:xfrm>
              <a:off x="1872" y="340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7" name="Text Box 32"/>
            <p:cNvSpPr txBox="1">
              <a:spLocks noChangeArrowheads="1"/>
            </p:cNvSpPr>
            <p:nvPr/>
          </p:nvSpPr>
          <p:spPr bwMode="auto">
            <a:xfrm>
              <a:off x="1440" y="340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3657600" y="2895600"/>
            <a:ext cx="1371600" cy="533400"/>
            <a:chOff x="1344" y="1824"/>
            <a:chExt cx="864" cy="336"/>
          </a:xfrm>
        </p:grpSpPr>
        <p:sp>
          <p:nvSpPr>
            <p:cNvPr id="19500" name="Rectangle 15"/>
            <p:cNvSpPr>
              <a:spLocks noChangeArrowheads="1"/>
            </p:cNvSpPr>
            <p:nvPr/>
          </p:nvSpPr>
          <p:spPr bwMode="auto">
            <a:xfrm>
              <a:off x="1344" y="1824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01" name="Line 26"/>
            <p:cNvSpPr>
              <a:spLocks noChangeShapeType="1"/>
            </p:cNvSpPr>
            <p:nvPr/>
          </p:nvSpPr>
          <p:spPr bwMode="auto">
            <a:xfrm>
              <a:off x="1968" y="182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2" name="Text Box 39"/>
            <p:cNvSpPr txBox="1">
              <a:spLocks noChangeArrowheads="1"/>
            </p:cNvSpPr>
            <p:nvPr/>
          </p:nvSpPr>
          <p:spPr bwMode="auto">
            <a:xfrm>
              <a:off x="1536" y="182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X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2819400" y="1676400"/>
            <a:ext cx="7397750" cy="685800"/>
            <a:chOff x="816" y="1056"/>
            <a:chExt cx="4660" cy="432"/>
          </a:xfrm>
        </p:grpSpPr>
        <p:sp>
          <p:nvSpPr>
            <p:cNvPr id="19485" name="Rectangle 12"/>
            <p:cNvSpPr>
              <a:spLocks noChangeArrowheads="1"/>
            </p:cNvSpPr>
            <p:nvPr/>
          </p:nvSpPr>
          <p:spPr bwMode="auto">
            <a:xfrm>
              <a:off x="816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6" name="Rectangle 13"/>
            <p:cNvSpPr>
              <a:spLocks noChangeArrowheads="1"/>
            </p:cNvSpPr>
            <p:nvPr/>
          </p:nvSpPr>
          <p:spPr bwMode="auto">
            <a:xfrm>
              <a:off x="2352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7" name="Rectangle 14"/>
            <p:cNvSpPr>
              <a:spLocks noChangeArrowheads="1"/>
            </p:cNvSpPr>
            <p:nvPr/>
          </p:nvSpPr>
          <p:spPr bwMode="auto">
            <a:xfrm>
              <a:off x="3840" y="105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8" name="Line 16"/>
            <p:cNvSpPr>
              <a:spLocks noChangeShapeType="1"/>
            </p:cNvSpPr>
            <p:nvPr/>
          </p:nvSpPr>
          <p:spPr bwMode="auto">
            <a:xfrm>
              <a:off x="1584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Line 17"/>
            <p:cNvSpPr>
              <a:spLocks noChangeShapeType="1"/>
            </p:cNvSpPr>
            <p:nvPr/>
          </p:nvSpPr>
          <p:spPr bwMode="auto">
            <a:xfrm>
              <a:off x="3072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Line 18"/>
            <p:cNvSpPr>
              <a:spLocks noChangeShapeType="1"/>
            </p:cNvSpPr>
            <p:nvPr/>
          </p:nvSpPr>
          <p:spPr bwMode="auto">
            <a:xfrm>
              <a:off x="4608" y="124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91" name="Group 40"/>
            <p:cNvGrpSpPr>
              <a:grpSpLocks/>
            </p:cNvGrpSpPr>
            <p:nvPr/>
          </p:nvGrpSpPr>
          <p:grpSpPr bwMode="auto">
            <a:xfrm>
              <a:off x="1008" y="1056"/>
              <a:ext cx="3456" cy="336"/>
              <a:chOff x="1008" y="1056"/>
              <a:chExt cx="3456" cy="336"/>
            </a:xfrm>
          </p:grpSpPr>
          <p:sp>
            <p:nvSpPr>
              <p:cNvPr id="19494" name="Line 23"/>
              <p:cNvSpPr>
                <a:spLocks noChangeShapeType="1"/>
              </p:cNvSpPr>
              <p:nvPr/>
            </p:nvSpPr>
            <p:spPr bwMode="auto">
              <a:xfrm>
                <a:off x="1440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Line 24"/>
              <p:cNvSpPr>
                <a:spLocks noChangeShapeType="1"/>
              </p:cNvSpPr>
              <p:nvPr/>
            </p:nvSpPr>
            <p:spPr bwMode="auto">
              <a:xfrm>
                <a:off x="292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6" name="Line 25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7" name="Text Box 33"/>
              <p:cNvSpPr txBox="1">
                <a:spLocks noChangeArrowheads="1"/>
              </p:cNvSpPr>
              <p:nvPr/>
            </p:nvSpPr>
            <p:spPr bwMode="auto">
              <a:xfrm>
                <a:off x="1008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9498" name="Text Box 35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9499" name="Text Box 37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</p:grpSp>
        <p:sp>
          <p:nvSpPr>
            <p:cNvPr id="19492" name="Line 41"/>
            <p:cNvSpPr>
              <a:spLocks noChangeShapeType="1"/>
            </p:cNvSpPr>
            <p:nvPr/>
          </p:nvSpPr>
          <p:spPr bwMode="auto">
            <a:xfrm>
              <a:off x="5376" y="1248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3" name="Line 42"/>
            <p:cNvSpPr>
              <a:spLocks noChangeShapeType="1"/>
            </p:cNvSpPr>
            <p:nvPr/>
          </p:nvSpPr>
          <p:spPr bwMode="auto">
            <a:xfrm>
              <a:off x="5234" y="1485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5105400" y="4191001"/>
            <a:ext cx="4954588" cy="676275"/>
            <a:chOff x="2256" y="2640"/>
            <a:chExt cx="3121" cy="426"/>
          </a:xfrm>
        </p:grpSpPr>
        <p:sp>
          <p:nvSpPr>
            <p:cNvPr id="19475" name="Rectangle 4"/>
            <p:cNvSpPr>
              <a:spLocks noChangeArrowheads="1"/>
            </p:cNvSpPr>
            <p:nvPr/>
          </p:nvSpPr>
          <p:spPr bwMode="auto">
            <a:xfrm>
              <a:off x="2256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6" name="Rectangle 5"/>
            <p:cNvSpPr>
              <a:spLocks noChangeArrowheads="1"/>
            </p:cNvSpPr>
            <p:nvPr/>
          </p:nvSpPr>
          <p:spPr bwMode="auto">
            <a:xfrm>
              <a:off x="3744" y="2640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7" name="Line 8"/>
            <p:cNvSpPr>
              <a:spLocks noChangeShapeType="1"/>
            </p:cNvSpPr>
            <p:nvPr/>
          </p:nvSpPr>
          <p:spPr bwMode="auto">
            <a:xfrm>
              <a:off x="2976" y="283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9"/>
            <p:cNvSpPr>
              <a:spLocks noChangeShapeType="1"/>
            </p:cNvSpPr>
            <p:nvPr/>
          </p:nvSpPr>
          <p:spPr bwMode="auto">
            <a:xfrm>
              <a:off x="4512" y="2832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8"/>
            <p:cNvSpPr>
              <a:spLocks noChangeShapeType="1"/>
            </p:cNvSpPr>
            <p:nvPr/>
          </p:nvSpPr>
          <p:spPr bwMode="auto">
            <a:xfrm>
              <a:off x="2832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29"/>
            <p:cNvSpPr>
              <a:spLocks noChangeShapeType="1"/>
            </p:cNvSpPr>
            <p:nvPr/>
          </p:nvSpPr>
          <p:spPr bwMode="auto">
            <a:xfrm>
              <a:off x="4368" y="264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Text Box 36"/>
            <p:cNvSpPr txBox="1">
              <a:spLocks noChangeArrowheads="1"/>
            </p:cNvSpPr>
            <p:nvPr/>
          </p:nvSpPr>
          <p:spPr bwMode="auto">
            <a:xfrm>
              <a:off x="2400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9482" name="Text Box 38"/>
            <p:cNvSpPr txBox="1">
              <a:spLocks noChangeArrowheads="1"/>
            </p:cNvSpPr>
            <p:nvPr/>
          </p:nvSpPr>
          <p:spPr bwMode="auto">
            <a:xfrm>
              <a:off x="3936" y="264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19483" name="Line 43"/>
            <p:cNvSpPr>
              <a:spLocks noChangeShapeType="1"/>
            </p:cNvSpPr>
            <p:nvPr/>
          </p:nvSpPr>
          <p:spPr bwMode="auto">
            <a:xfrm>
              <a:off x="5277" y="2826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Line 44"/>
            <p:cNvSpPr>
              <a:spLocks noChangeShapeType="1"/>
            </p:cNvSpPr>
            <p:nvPr/>
          </p:nvSpPr>
          <p:spPr bwMode="auto">
            <a:xfrm>
              <a:off x="5135" y="3063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1828800" y="4706942"/>
            <a:ext cx="838200" cy="702839"/>
            <a:chOff x="304801" y="4707582"/>
            <a:chExt cx="837461" cy="702195"/>
          </a:xfrm>
        </p:grpSpPr>
        <p:sp>
          <p:nvSpPr>
            <p:cNvPr id="19473" name="TextBox 6"/>
            <p:cNvSpPr txBox="1">
              <a:spLocks noChangeArrowheads="1"/>
            </p:cNvSpPr>
            <p:nvPr/>
          </p:nvSpPr>
          <p:spPr bwMode="auto">
            <a:xfrm>
              <a:off x="304801" y="4948535"/>
              <a:ext cx="679394" cy="461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curr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687052" y="4707582"/>
              <a:ext cx="455210" cy="4900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432050" y="2919415"/>
            <a:ext cx="1225550" cy="461665"/>
            <a:chOff x="908310" y="2919536"/>
            <a:chExt cx="1225290" cy="461368"/>
          </a:xfrm>
        </p:grpSpPr>
        <p:sp>
          <p:nvSpPr>
            <p:cNvPr id="19471" name="TextBox 8"/>
            <p:cNvSpPr txBox="1">
              <a:spLocks noChangeArrowheads="1"/>
            </p:cNvSpPr>
            <p:nvPr/>
          </p:nvSpPr>
          <p:spPr bwMode="auto">
            <a:xfrm>
              <a:off x="908310" y="2919536"/>
              <a:ext cx="662220" cy="46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tmp</a:t>
              </a:r>
            </a:p>
          </p:txBody>
        </p:sp>
        <p:cxnSp>
          <p:nvCxnSpPr>
            <p:cNvPr id="13" name="Straight Arrow Connector 12"/>
            <p:cNvCxnSpPr>
              <a:stCxn id="19471" idx="3"/>
              <a:endCxn id="19500" idx="1"/>
            </p:cNvCxnSpPr>
            <p:nvPr/>
          </p:nvCxnSpPr>
          <p:spPr>
            <a:xfrm>
              <a:off x="1570530" y="3150220"/>
              <a:ext cx="563070" cy="12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273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" grpId="0" animBg="1"/>
      <p:bldP spid="41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2133600" y="133350"/>
            <a:ext cx="8229600" cy="1143000"/>
          </a:xfrm>
        </p:spPr>
        <p:txBody>
          <a:bodyPr/>
          <a:lstStyle/>
          <a:p>
            <a:r>
              <a:rPr lang="en-US" altLang="en-US" smtClean="0"/>
              <a:t>Pseudo-code for insertion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3E2D426-76D4-44F7-87FD-DCA3655F63F3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3619500" y="1370014"/>
            <a:ext cx="4953000" cy="4892675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typedef struct nd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struct item 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struct nd * 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} node;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void insert(node *curr)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node *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tmp=(node *) malloc(sizeof(node));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tmp-&gt;next=curr-&gt;next;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curr-&gt;next=tmp;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64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447" y="604434"/>
            <a:ext cx="10873353" cy="5572529"/>
          </a:xfrm>
        </p:spPr>
        <p:txBody>
          <a:bodyPr/>
          <a:lstStyle/>
          <a:p>
            <a:r>
              <a:rPr lang="en-US" dirty="0" smtClean="0"/>
              <a:t>Stores a set of elements in a particular order</a:t>
            </a:r>
          </a:p>
          <a:p>
            <a:r>
              <a:rPr lang="en-US" dirty="0" smtClean="0"/>
              <a:t>Stack principle: </a:t>
            </a:r>
            <a:r>
              <a:rPr lang="en-US" dirty="0" smtClean="0">
                <a:solidFill>
                  <a:srgbClr val="FF3300"/>
                </a:solidFill>
              </a:rPr>
              <a:t>FIRST  IN  FIRST  OUT</a:t>
            </a:r>
          </a:p>
          <a:p>
            <a:r>
              <a:rPr lang="en-US" dirty="0" smtClean="0"/>
              <a:t>= </a:t>
            </a:r>
            <a:r>
              <a:rPr lang="en-US" dirty="0" smtClean="0">
                <a:solidFill>
                  <a:srgbClr val="006600"/>
                </a:solidFill>
              </a:rPr>
              <a:t>FIFO</a:t>
            </a:r>
          </a:p>
          <a:p>
            <a:r>
              <a:rPr lang="en-US" dirty="0" smtClean="0"/>
              <a:t>It means: the first element inserted is the first one to be removed</a:t>
            </a:r>
          </a:p>
          <a:p>
            <a:r>
              <a:rPr lang="en-US" dirty="0" smtClean="0"/>
              <a:t>Example( Applications)</a:t>
            </a:r>
          </a:p>
          <a:p>
            <a:r>
              <a:rPr lang="en-US" dirty="0" smtClean="0"/>
              <a:t>Real life examples</a:t>
            </a:r>
          </a:p>
          <a:p>
            <a:pPr lvl="1"/>
            <a:r>
              <a:rPr lang="en-US" dirty="0" smtClean="0"/>
              <a:t>Waiting in line</a:t>
            </a:r>
          </a:p>
          <a:p>
            <a:pPr lvl="1"/>
            <a:r>
              <a:rPr lang="en-US" dirty="0" smtClean="0"/>
              <a:t>Waiting on hold for tech support</a:t>
            </a:r>
          </a:p>
          <a:p>
            <a:r>
              <a:rPr lang="en-US" dirty="0" smtClean="0"/>
              <a:t>Applications related to Computer Science</a:t>
            </a:r>
          </a:p>
          <a:p>
            <a:pPr lvl="1"/>
            <a:r>
              <a:rPr lang="en-US" dirty="0" smtClean="0"/>
              <a:t>Threads</a:t>
            </a:r>
          </a:p>
          <a:p>
            <a:pPr lvl="1"/>
            <a:r>
              <a:rPr lang="en-US" dirty="0" smtClean="0"/>
              <a:t>Job scheduling (e.g. Round-Robin algorithm for CPU allocation)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50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Illustration: Deletion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B4E20E-D596-4BB9-B9D2-B17026AFDC03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819400" y="3962400"/>
            <a:ext cx="1371600" cy="533400"/>
            <a:chOff x="816" y="2496"/>
            <a:chExt cx="864" cy="336"/>
          </a:xfrm>
        </p:grpSpPr>
        <p:sp>
          <p:nvSpPr>
            <p:cNvPr id="21551" name="Rectangle 12"/>
            <p:cNvSpPr>
              <a:spLocks noChangeArrowheads="1"/>
            </p:cNvSpPr>
            <p:nvPr/>
          </p:nvSpPr>
          <p:spPr bwMode="auto">
            <a:xfrm>
              <a:off x="816" y="249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52" name="Line 29"/>
            <p:cNvSpPr>
              <a:spLocks noChangeShapeType="1"/>
            </p:cNvSpPr>
            <p:nvPr/>
          </p:nvSpPr>
          <p:spPr bwMode="auto">
            <a:xfrm>
              <a:off x="148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3" name="Text Box 34"/>
            <p:cNvSpPr txBox="1">
              <a:spLocks noChangeArrowheads="1"/>
            </p:cNvSpPr>
            <p:nvPr/>
          </p:nvSpPr>
          <p:spPr bwMode="auto">
            <a:xfrm>
              <a:off x="1056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4038600" y="4267200"/>
            <a:ext cx="3048000" cy="990600"/>
            <a:chOff x="1584" y="2688"/>
            <a:chExt cx="1920" cy="624"/>
          </a:xfrm>
        </p:grpSpPr>
        <p:sp>
          <p:nvSpPr>
            <p:cNvPr id="21547" name="Line 19"/>
            <p:cNvSpPr>
              <a:spLocks noChangeShapeType="1"/>
            </p:cNvSpPr>
            <p:nvPr/>
          </p:nvSpPr>
          <p:spPr bwMode="auto">
            <a:xfrm>
              <a:off x="1584" y="2688"/>
              <a:ext cx="336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8" name="Line 20"/>
            <p:cNvSpPr>
              <a:spLocks noChangeShapeType="1"/>
            </p:cNvSpPr>
            <p:nvPr/>
          </p:nvSpPr>
          <p:spPr bwMode="auto">
            <a:xfrm>
              <a:off x="1920" y="2688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9" name="Line 21"/>
            <p:cNvSpPr>
              <a:spLocks noChangeShapeType="1"/>
            </p:cNvSpPr>
            <p:nvPr/>
          </p:nvSpPr>
          <p:spPr bwMode="auto">
            <a:xfrm>
              <a:off x="1920" y="3312"/>
              <a:ext cx="1584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50" name="Line 23"/>
            <p:cNvSpPr>
              <a:spLocks noChangeShapeType="1"/>
            </p:cNvSpPr>
            <p:nvPr/>
          </p:nvSpPr>
          <p:spPr bwMode="auto">
            <a:xfrm flipV="1">
              <a:off x="3504" y="2688"/>
              <a:ext cx="0" cy="624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76" name="Line 24"/>
          <p:cNvSpPr>
            <a:spLocks noChangeShapeType="1"/>
          </p:cNvSpPr>
          <p:nvPr/>
        </p:nvSpPr>
        <p:spPr bwMode="auto">
          <a:xfrm>
            <a:off x="7086600" y="4267200"/>
            <a:ext cx="533400" cy="0"/>
          </a:xfrm>
          <a:prstGeom prst="line">
            <a:avLst/>
          </a:prstGeom>
          <a:noFill/>
          <a:ln w="31750">
            <a:solidFill>
              <a:srgbClr val="99336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8"/>
          <p:cNvGrpSpPr>
            <a:grpSpLocks/>
          </p:cNvGrpSpPr>
          <p:nvPr/>
        </p:nvGrpSpPr>
        <p:grpSpPr bwMode="auto">
          <a:xfrm>
            <a:off x="5257800" y="3962400"/>
            <a:ext cx="1676400" cy="533400"/>
            <a:chOff x="2352" y="2496"/>
            <a:chExt cx="1056" cy="336"/>
          </a:xfrm>
        </p:grpSpPr>
        <p:sp>
          <p:nvSpPr>
            <p:cNvPr id="21543" name="Rectangle 13"/>
            <p:cNvSpPr>
              <a:spLocks noChangeArrowheads="1"/>
            </p:cNvSpPr>
            <p:nvPr/>
          </p:nvSpPr>
          <p:spPr bwMode="auto">
            <a:xfrm>
              <a:off x="2352" y="2496"/>
              <a:ext cx="864" cy="336"/>
            </a:xfrm>
            <a:prstGeom prst="rect">
              <a:avLst/>
            </a:prstGeom>
            <a:solidFill>
              <a:srgbClr val="99CCFF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4" name="Line 25"/>
            <p:cNvSpPr>
              <a:spLocks noChangeShapeType="1"/>
            </p:cNvSpPr>
            <p:nvPr/>
          </p:nvSpPr>
          <p:spPr bwMode="auto">
            <a:xfrm>
              <a:off x="3120" y="2688"/>
              <a:ext cx="28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5" name="Line 30"/>
            <p:cNvSpPr>
              <a:spLocks noChangeShapeType="1"/>
            </p:cNvSpPr>
            <p:nvPr/>
          </p:nvSpPr>
          <p:spPr bwMode="auto">
            <a:xfrm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46" name="Text Box 35"/>
            <p:cNvSpPr txBox="1">
              <a:spLocks noChangeArrowheads="1"/>
            </p:cNvSpPr>
            <p:nvPr/>
          </p:nvSpPr>
          <p:spPr bwMode="auto">
            <a:xfrm>
              <a:off x="2544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2819400" y="1676400"/>
            <a:ext cx="7397750" cy="685800"/>
            <a:chOff x="816" y="1056"/>
            <a:chExt cx="4660" cy="432"/>
          </a:xfrm>
        </p:grpSpPr>
        <p:grpSp>
          <p:nvGrpSpPr>
            <p:cNvPr id="21528" name="Group 44"/>
            <p:cNvGrpSpPr>
              <a:grpSpLocks/>
            </p:cNvGrpSpPr>
            <p:nvPr/>
          </p:nvGrpSpPr>
          <p:grpSpPr bwMode="auto">
            <a:xfrm>
              <a:off x="816" y="1056"/>
              <a:ext cx="4560" cy="432"/>
              <a:chOff x="816" y="1056"/>
              <a:chExt cx="4560" cy="432"/>
            </a:xfrm>
          </p:grpSpPr>
          <p:sp>
            <p:nvSpPr>
              <p:cNvPr id="21530" name="Rectangle 4"/>
              <p:cNvSpPr>
                <a:spLocks noChangeArrowheads="1"/>
              </p:cNvSpPr>
              <p:nvPr/>
            </p:nvSpPr>
            <p:spPr bwMode="auto">
              <a:xfrm>
                <a:off x="816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1" name="Rectangle 5"/>
              <p:cNvSpPr>
                <a:spLocks noChangeArrowheads="1"/>
              </p:cNvSpPr>
              <p:nvPr/>
            </p:nvSpPr>
            <p:spPr bwMode="auto">
              <a:xfrm>
                <a:off x="2352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2" name="Rectangle 6"/>
              <p:cNvSpPr>
                <a:spLocks noChangeArrowheads="1"/>
              </p:cNvSpPr>
              <p:nvPr/>
            </p:nvSpPr>
            <p:spPr bwMode="auto">
              <a:xfrm>
                <a:off x="3840" y="1056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33" name="Line 8"/>
              <p:cNvSpPr>
                <a:spLocks noChangeShapeType="1"/>
              </p:cNvSpPr>
              <p:nvPr/>
            </p:nvSpPr>
            <p:spPr bwMode="auto">
              <a:xfrm>
                <a:off x="1584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Line 9"/>
              <p:cNvSpPr>
                <a:spLocks noChangeShapeType="1"/>
              </p:cNvSpPr>
              <p:nvPr/>
            </p:nvSpPr>
            <p:spPr bwMode="auto">
              <a:xfrm>
                <a:off x="3072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5" name="Line 10"/>
              <p:cNvSpPr>
                <a:spLocks noChangeShapeType="1"/>
              </p:cNvSpPr>
              <p:nvPr/>
            </p:nvSpPr>
            <p:spPr bwMode="auto">
              <a:xfrm>
                <a:off x="4608" y="12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6" name="Line 26"/>
              <p:cNvSpPr>
                <a:spLocks noChangeShapeType="1"/>
              </p:cNvSpPr>
              <p:nvPr/>
            </p:nvSpPr>
            <p:spPr bwMode="auto">
              <a:xfrm>
                <a:off x="1488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7" name="Line 27"/>
              <p:cNvSpPr>
                <a:spLocks noChangeShapeType="1"/>
              </p:cNvSpPr>
              <p:nvPr/>
            </p:nvSpPr>
            <p:spPr bwMode="auto">
              <a:xfrm>
                <a:off x="2976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8" name="Line 28"/>
              <p:cNvSpPr>
                <a:spLocks noChangeShapeType="1"/>
              </p:cNvSpPr>
              <p:nvPr/>
            </p:nvSpPr>
            <p:spPr bwMode="auto">
              <a:xfrm>
                <a:off x="4464" y="105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9" name="Text Box 33"/>
              <p:cNvSpPr txBox="1">
                <a:spLocks noChangeArrowheads="1"/>
              </p:cNvSpPr>
              <p:nvPr/>
            </p:nvSpPr>
            <p:spPr bwMode="auto">
              <a:xfrm>
                <a:off x="1056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1540" name="Text Box 36"/>
              <p:cNvSpPr txBox="1">
                <a:spLocks noChangeArrowheads="1"/>
              </p:cNvSpPr>
              <p:nvPr/>
            </p:nvSpPr>
            <p:spPr bwMode="auto">
              <a:xfrm>
                <a:off x="2544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1541" name="Text Box 37"/>
              <p:cNvSpPr txBox="1">
                <a:spLocks noChangeArrowheads="1"/>
              </p:cNvSpPr>
              <p:nvPr/>
            </p:nvSpPr>
            <p:spPr bwMode="auto">
              <a:xfrm>
                <a:off x="4032" y="1056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1542" name="Line 39"/>
              <p:cNvSpPr>
                <a:spLocks noChangeShapeType="1"/>
              </p:cNvSpPr>
              <p:nvPr/>
            </p:nvSpPr>
            <p:spPr bwMode="auto">
              <a:xfrm>
                <a:off x="5376" y="1248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529" name="Line 40"/>
            <p:cNvSpPr>
              <a:spLocks noChangeShapeType="1"/>
            </p:cNvSpPr>
            <p:nvPr/>
          </p:nvSpPr>
          <p:spPr bwMode="auto">
            <a:xfrm>
              <a:off x="5234" y="1485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47"/>
          <p:cNvGrpSpPr>
            <a:grpSpLocks/>
          </p:cNvGrpSpPr>
          <p:nvPr/>
        </p:nvGrpSpPr>
        <p:grpSpPr bwMode="auto">
          <a:xfrm>
            <a:off x="7620000" y="3962401"/>
            <a:ext cx="2597150" cy="684213"/>
            <a:chOff x="3840" y="2496"/>
            <a:chExt cx="1636" cy="431"/>
          </a:xfrm>
        </p:grpSpPr>
        <p:sp>
          <p:nvSpPr>
            <p:cNvPr id="21522" name="Rectangle 14"/>
            <p:cNvSpPr>
              <a:spLocks noChangeArrowheads="1"/>
            </p:cNvSpPr>
            <p:nvPr/>
          </p:nvSpPr>
          <p:spPr bwMode="auto">
            <a:xfrm>
              <a:off x="3840" y="2496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23" name="Line 18"/>
            <p:cNvSpPr>
              <a:spLocks noChangeShapeType="1"/>
            </p:cNvSpPr>
            <p:nvPr/>
          </p:nvSpPr>
          <p:spPr bwMode="auto">
            <a:xfrm>
              <a:off x="4608" y="2688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Line 31"/>
            <p:cNvSpPr>
              <a:spLocks noChangeShapeType="1"/>
            </p:cNvSpPr>
            <p:nvPr/>
          </p:nvSpPr>
          <p:spPr bwMode="auto">
            <a:xfrm>
              <a:off x="4464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Text Box 32"/>
            <p:cNvSpPr txBox="1">
              <a:spLocks noChangeArrowheads="1"/>
            </p:cNvSpPr>
            <p:nvPr/>
          </p:nvSpPr>
          <p:spPr bwMode="auto">
            <a:xfrm>
              <a:off x="4032" y="249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1526" name="Line 41"/>
            <p:cNvSpPr>
              <a:spLocks noChangeShapeType="1"/>
            </p:cNvSpPr>
            <p:nvPr/>
          </p:nvSpPr>
          <p:spPr bwMode="auto">
            <a:xfrm>
              <a:off x="5367" y="2681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Line 42"/>
            <p:cNvSpPr>
              <a:spLocks noChangeShapeType="1"/>
            </p:cNvSpPr>
            <p:nvPr/>
          </p:nvSpPr>
          <p:spPr bwMode="auto">
            <a:xfrm>
              <a:off x="5234" y="2927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63" name="Text Box 43"/>
          <p:cNvSpPr txBox="1">
            <a:spLocks noChangeArrowheads="1"/>
          </p:cNvSpPr>
          <p:nvPr/>
        </p:nvSpPr>
        <p:spPr bwMode="auto">
          <a:xfrm>
            <a:off x="5029200" y="1295401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Item to be deleted</a:t>
            </a:r>
          </a:p>
        </p:txBody>
      </p: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2817812" y="3136900"/>
            <a:ext cx="679994" cy="825500"/>
            <a:chOff x="1293923" y="3136900"/>
            <a:chExt cx="679797" cy="825500"/>
          </a:xfrm>
        </p:grpSpPr>
        <p:sp>
          <p:nvSpPr>
            <p:cNvPr id="21520" name="TextBox 7"/>
            <p:cNvSpPr txBox="1">
              <a:spLocks noChangeArrowheads="1"/>
            </p:cNvSpPr>
            <p:nvPr/>
          </p:nvSpPr>
          <p:spPr bwMode="auto">
            <a:xfrm>
              <a:off x="1293923" y="3136900"/>
              <a:ext cx="67979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curr</a:t>
              </a:r>
            </a:p>
          </p:txBody>
        </p:sp>
        <p:cxnSp>
          <p:nvCxnSpPr>
            <p:cNvPr id="13" name="Straight Arrow Connector 12"/>
            <p:cNvCxnSpPr>
              <a:stCxn id="21520" idx="2"/>
            </p:cNvCxnSpPr>
            <p:nvPr/>
          </p:nvCxnSpPr>
          <p:spPr>
            <a:xfrm>
              <a:off x="1633822" y="3598565"/>
              <a:ext cx="42578" cy="3638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5410199" y="2971800"/>
            <a:ext cx="662361" cy="990600"/>
            <a:chOff x="3886200" y="2971800"/>
            <a:chExt cx="661711" cy="990600"/>
          </a:xfrm>
        </p:grpSpPr>
        <p:sp>
          <p:nvSpPr>
            <p:cNvPr id="21518" name="TextBox 5"/>
            <p:cNvSpPr txBox="1">
              <a:spLocks noChangeArrowheads="1"/>
            </p:cNvSpPr>
            <p:nvPr/>
          </p:nvSpPr>
          <p:spPr bwMode="auto">
            <a:xfrm>
              <a:off x="3886200" y="2971800"/>
              <a:ext cx="6617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rPr>
                <a:t>tmp</a:t>
              </a:r>
            </a:p>
          </p:txBody>
        </p:sp>
        <p:cxnSp>
          <p:nvCxnSpPr>
            <p:cNvPr id="15" name="Straight Arrow Connector 14"/>
            <p:cNvCxnSpPr>
              <a:stCxn id="21518" idx="2"/>
            </p:cNvCxnSpPr>
            <p:nvPr/>
          </p:nvCxnSpPr>
          <p:spPr>
            <a:xfrm>
              <a:off x="4217056" y="3433465"/>
              <a:ext cx="27567" cy="5289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37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 animBg="1"/>
      <p:bldP spid="516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2133600" y="133350"/>
            <a:ext cx="8229600" cy="1143000"/>
          </a:xfrm>
        </p:spPr>
        <p:txBody>
          <a:bodyPr/>
          <a:lstStyle/>
          <a:p>
            <a:r>
              <a:rPr lang="en-US" altLang="en-US" smtClean="0"/>
              <a:t>Pseudo-code for deletion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BE478A-22CE-4C49-AC0E-B25FBF84CA25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TextBox 5"/>
          <p:cNvSpPr txBox="1">
            <a:spLocks noChangeArrowheads="1"/>
          </p:cNvSpPr>
          <p:nvPr/>
        </p:nvSpPr>
        <p:spPr bwMode="auto">
          <a:xfrm>
            <a:off x="3619500" y="1370014"/>
            <a:ext cx="4953000" cy="4522787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typedef struct nd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struct item data;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struct nd * 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} node;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void delete(node *curr)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node * tmp;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tmp=curr-&gt;next;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curr-&gt;next=tmp-&gt;next;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free(tmp);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736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essence ...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001000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For insertion:</a:t>
            </a:r>
          </a:p>
          <a:p>
            <a:pPr lvl="1">
              <a:defRPr/>
            </a:pPr>
            <a:r>
              <a:rPr lang="en-US" smtClean="0"/>
              <a:t>A record is created holding the new item.</a:t>
            </a:r>
          </a:p>
          <a:p>
            <a:pPr lvl="1"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CC0000"/>
                </a:solidFill>
              </a:rPr>
              <a:t>next</a:t>
            </a:r>
            <a:r>
              <a:rPr lang="en-US" smtClean="0"/>
              <a:t> pointer of the new record is set to link it to the item which is to follow it in the list.</a:t>
            </a:r>
          </a:p>
          <a:p>
            <a:pPr lvl="1"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CC0000"/>
                </a:solidFill>
              </a:rPr>
              <a:t>next</a:t>
            </a:r>
            <a:r>
              <a:rPr lang="en-US" smtClean="0"/>
              <a:t> pointer of the item which is to precede it must be modified to point to the new item.</a:t>
            </a:r>
          </a:p>
          <a:p>
            <a:pPr>
              <a:defRPr/>
            </a:pPr>
            <a:r>
              <a:rPr lang="en-US" smtClean="0"/>
              <a:t>For deletion:</a:t>
            </a:r>
          </a:p>
          <a:p>
            <a:pPr lvl="1">
              <a:defRPr/>
            </a:pPr>
            <a:r>
              <a:rPr lang="en-US" smtClean="0"/>
              <a:t>The </a:t>
            </a:r>
            <a:r>
              <a:rPr lang="en-US" smtClean="0">
                <a:solidFill>
                  <a:srgbClr val="CC0000"/>
                </a:solidFill>
              </a:rPr>
              <a:t>next</a:t>
            </a:r>
            <a:r>
              <a:rPr lang="en-US" smtClean="0"/>
              <a:t> pointer of the item immediately preceding the one to be deleted is altered, and made to point to the item following the deleted item.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F59E7B-7A47-41DA-9199-A4F40AF2C4A3}" type="slidenum">
              <a:rPr lang="en-US" altLang="en-US" sz="12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7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Array versus Linked Lists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153400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Arrays are suitable for:</a:t>
            </a:r>
          </a:p>
          <a:p>
            <a:pPr lvl="1">
              <a:defRPr/>
            </a:pPr>
            <a:r>
              <a:rPr lang="en-US" smtClean="0"/>
              <a:t>Inserting/deleting an element at the end.</a:t>
            </a:r>
          </a:p>
          <a:p>
            <a:pPr lvl="1">
              <a:defRPr/>
            </a:pPr>
            <a:r>
              <a:rPr lang="en-US" smtClean="0"/>
              <a:t>Randomly accessing any element.</a:t>
            </a:r>
          </a:p>
          <a:p>
            <a:pPr lvl="1">
              <a:defRPr/>
            </a:pPr>
            <a:r>
              <a:rPr lang="en-US" smtClean="0"/>
              <a:t>Searching the list for a particular value.</a:t>
            </a:r>
          </a:p>
          <a:p>
            <a:pPr>
              <a:defRPr/>
            </a:pPr>
            <a:r>
              <a:rPr lang="en-US" smtClean="0"/>
              <a:t>Linked lists are suitable for:</a:t>
            </a:r>
          </a:p>
          <a:p>
            <a:pPr lvl="1">
              <a:defRPr/>
            </a:pPr>
            <a:r>
              <a:rPr lang="en-US" smtClean="0"/>
              <a:t>Inserting an element.</a:t>
            </a:r>
          </a:p>
          <a:p>
            <a:pPr lvl="1">
              <a:defRPr/>
            </a:pPr>
            <a:r>
              <a:rPr lang="en-US" smtClean="0"/>
              <a:t>Deleting an element.</a:t>
            </a:r>
          </a:p>
          <a:p>
            <a:pPr lvl="1">
              <a:defRPr/>
            </a:pPr>
            <a:r>
              <a:rPr lang="en-US" smtClean="0"/>
              <a:t>Applications where sequential access is required.</a:t>
            </a:r>
          </a:p>
          <a:p>
            <a:pPr lvl="1">
              <a:defRPr/>
            </a:pPr>
            <a:r>
              <a:rPr lang="en-US" smtClean="0"/>
              <a:t>In situations where the number of elements cannot be predicted beforehand.</a:t>
            </a:r>
          </a:p>
        </p:txBody>
      </p:sp>
    </p:spTree>
    <p:extLst>
      <p:ext uri="{BB962C8B-B14F-4D97-AF65-F5344CB8AC3E}">
        <p14:creationId xmlns:p14="http://schemas.microsoft.com/office/powerpoint/2010/main" val="208094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Types of Lists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Depending on the way in which the links are used to maintain adjacency, several different types of linked lists are possible.</a:t>
            </a:r>
          </a:p>
          <a:p>
            <a:pPr eaLnBrk="1" hangingPunct="1"/>
            <a:endParaRPr lang="en-US" altLang="en-US" smtClean="0"/>
          </a:p>
          <a:p>
            <a:pPr lvl="1" eaLnBrk="1" hangingPunct="1"/>
            <a:r>
              <a:rPr lang="en-US" altLang="en-US" smtClean="0"/>
              <a:t>Linear singly-linked list (or simply linear list)</a:t>
            </a:r>
          </a:p>
          <a:p>
            <a:pPr lvl="2" eaLnBrk="1" hangingPunct="1"/>
            <a:r>
              <a:rPr lang="en-US" altLang="en-US" smtClean="0"/>
              <a:t>One we have discussed so far.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1676401" y="4038601"/>
            <a:ext cx="8456613" cy="1692275"/>
            <a:chOff x="96" y="2544"/>
            <a:chExt cx="5327" cy="1066"/>
          </a:xfrm>
        </p:grpSpPr>
        <p:grpSp>
          <p:nvGrpSpPr>
            <p:cNvPr id="25607" name="Group 32"/>
            <p:cNvGrpSpPr>
              <a:grpSpLocks/>
            </p:cNvGrpSpPr>
            <p:nvPr/>
          </p:nvGrpSpPr>
          <p:grpSpPr bwMode="auto">
            <a:xfrm>
              <a:off x="768" y="3168"/>
              <a:ext cx="4655" cy="442"/>
              <a:chOff x="768" y="2784"/>
              <a:chExt cx="4655" cy="442"/>
            </a:xfrm>
          </p:grpSpPr>
          <p:sp>
            <p:nvSpPr>
              <p:cNvPr id="25610" name="Rectangle 5"/>
              <p:cNvSpPr>
                <a:spLocks noChangeArrowheads="1"/>
              </p:cNvSpPr>
              <p:nvPr/>
            </p:nvSpPr>
            <p:spPr bwMode="auto">
              <a:xfrm>
                <a:off x="768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1" name="Rectangle 6"/>
              <p:cNvSpPr>
                <a:spLocks noChangeArrowheads="1"/>
              </p:cNvSpPr>
              <p:nvPr/>
            </p:nvSpPr>
            <p:spPr bwMode="auto">
              <a:xfrm>
                <a:off x="2304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2" name="Rectangle 7"/>
              <p:cNvSpPr>
                <a:spLocks noChangeArrowheads="1"/>
              </p:cNvSpPr>
              <p:nvPr/>
            </p:nvSpPr>
            <p:spPr bwMode="auto">
              <a:xfrm>
                <a:off x="3792" y="2784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3" name="Line 8"/>
              <p:cNvSpPr>
                <a:spLocks noChangeShapeType="1"/>
              </p:cNvSpPr>
              <p:nvPr/>
            </p:nvSpPr>
            <p:spPr bwMode="auto">
              <a:xfrm>
                <a:off x="1536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4" name="Line 9"/>
              <p:cNvSpPr>
                <a:spLocks noChangeShapeType="1"/>
              </p:cNvSpPr>
              <p:nvPr/>
            </p:nvSpPr>
            <p:spPr bwMode="auto">
              <a:xfrm>
                <a:off x="3024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5" name="Line 10"/>
              <p:cNvSpPr>
                <a:spLocks noChangeShapeType="1"/>
              </p:cNvSpPr>
              <p:nvPr/>
            </p:nvSpPr>
            <p:spPr bwMode="auto">
              <a:xfrm>
                <a:off x="4560" y="2976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6" name="Line 11"/>
              <p:cNvSpPr>
                <a:spLocks noChangeShapeType="1"/>
              </p:cNvSpPr>
              <p:nvPr/>
            </p:nvSpPr>
            <p:spPr bwMode="auto">
              <a:xfrm>
                <a:off x="1440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7" name="Line 12"/>
              <p:cNvSpPr>
                <a:spLocks noChangeShapeType="1"/>
              </p:cNvSpPr>
              <p:nvPr/>
            </p:nvSpPr>
            <p:spPr bwMode="auto">
              <a:xfrm>
                <a:off x="2928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8" name="Line 13"/>
              <p:cNvSpPr>
                <a:spLocks noChangeShapeType="1"/>
              </p:cNvSpPr>
              <p:nvPr/>
            </p:nvSpPr>
            <p:spPr bwMode="auto">
              <a:xfrm>
                <a:off x="4416" y="2784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19" name="Text Box 14"/>
              <p:cNvSpPr txBox="1">
                <a:spLocks noChangeArrowheads="1"/>
              </p:cNvSpPr>
              <p:nvPr/>
            </p:nvSpPr>
            <p:spPr bwMode="auto">
              <a:xfrm>
                <a:off x="1008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5620" name="Text Box 15"/>
              <p:cNvSpPr txBox="1">
                <a:spLocks noChangeArrowheads="1"/>
              </p:cNvSpPr>
              <p:nvPr/>
            </p:nvSpPr>
            <p:spPr bwMode="auto">
              <a:xfrm>
                <a:off x="2496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5621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78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5622" name="Line 30"/>
              <p:cNvSpPr>
                <a:spLocks noChangeShapeType="1"/>
              </p:cNvSpPr>
              <p:nvPr/>
            </p:nvSpPr>
            <p:spPr bwMode="auto">
              <a:xfrm>
                <a:off x="5323" y="2986"/>
                <a:ext cx="0" cy="24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31"/>
              <p:cNvSpPr>
                <a:spLocks noChangeShapeType="1"/>
              </p:cNvSpPr>
              <p:nvPr/>
            </p:nvSpPr>
            <p:spPr bwMode="auto">
              <a:xfrm>
                <a:off x="5181" y="3223"/>
                <a:ext cx="242" cy="0"/>
              </a:xfrm>
              <a:prstGeom prst="line">
                <a:avLst/>
              </a:prstGeom>
              <a:noFill/>
              <a:ln w="31750">
                <a:solidFill>
                  <a:srgbClr val="8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608" name="Oval 33"/>
            <p:cNvSpPr>
              <a:spLocks noChangeArrowheads="1"/>
            </p:cNvSpPr>
            <p:nvPr/>
          </p:nvSpPr>
          <p:spPr bwMode="auto">
            <a:xfrm>
              <a:off x="96" y="2544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25609" name="Line 34"/>
            <p:cNvSpPr>
              <a:spLocks noChangeShapeType="1"/>
            </p:cNvSpPr>
            <p:nvPr/>
          </p:nvSpPr>
          <p:spPr bwMode="auto">
            <a:xfrm>
              <a:off x="480" y="2784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402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Circular linked list</a:t>
            </a:r>
          </a:p>
          <a:p>
            <a:pPr lvl="2" eaLnBrk="1" hangingPunct="1"/>
            <a:r>
              <a:rPr lang="en-US" altLang="en-US" smtClean="0"/>
              <a:t>The pointer from the last element in the list points back to the first element.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1905000" y="2971800"/>
            <a:ext cx="8229600" cy="2438400"/>
            <a:chOff x="240" y="1872"/>
            <a:chExt cx="5184" cy="1536"/>
          </a:xfrm>
        </p:grpSpPr>
        <p:grpSp>
          <p:nvGrpSpPr>
            <p:cNvPr id="26630" name="Group 21"/>
            <p:cNvGrpSpPr>
              <a:grpSpLocks/>
            </p:cNvGrpSpPr>
            <p:nvPr/>
          </p:nvGrpSpPr>
          <p:grpSpPr bwMode="auto">
            <a:xfrm>
              <a:off x="384" y="2496"/>
              <a:ext cx="5040" cy="912"/>
              <a:chOff x="288" y="1872"/>
              <a:chExt cx="5040" cy="912"/>
            </a:xfrm>
          </p:grpSpPr>
          <p:sp>
            <p:nvSpPr>
              <p:cNvPr id="26633" name="Rectangle 5"/>
              <p:cNvSpPr>
                <a:spLocks noChangeArrowheads="1"/>
              </p:cNvSpPr>
              <p:nvPr/>
            </p:nvSpPr>
            <p:spPr bwMode="auto">
              <a:xfrm>
                <a:off x="768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34" name="Rectangle 6"/>
              <p:cNvSpPr>
                <a:spLocks noChangeArrowheads="1"/>
              </p:cNvSpPr>
              <p:nvPr/>
            </p:nvSpPr>
            <p:spPr bwMode="auto">
              <a:xfrm>
                <a:off x="2304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35" name="Rectangle 7"/>
              <p:cNvSpPr>
                <a:spLocks noChangeArrowheads="1"/>
              </p:cNvSpPr>
              <p:nvPr/>
            </p:nvSpPr>
            <p:spPr bwMode="auto">
              <a:xfrm>
                <a:off x="3792" y="187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36" name="Line 8"/>
              <p:cNvSpPr>
                <a:spLocks noChangeShapeType="1"/>
              </p:cNvSpPr>
              <p:nvPr/>
            </p:nvSpPr>
            <p:spPr bwMode="auto">
              <a:xfrm>
                <a:off x="1536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7" name="Line 9"/>
              <p:cNvSpPr>
                <a:spLocks noChangeShapeType="1"/>
              </p:cNvSpPr>
              <p:nvPr/>
            </p:nvSpPr>
            <p:spPr bwMode="auto">
              <a:xfrm>
                <a:off x="3024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8" name="Line 10"/>
              <p:cNvSpPr>
                <a:spLocks noChangeShapeType="1"/>
              </p:cNvSpPr>
              <p:nvPr/>
            </p:nvSpPr>
            <p:spPr bwMode="auto">
              <a:xfrm>
                <a:off x="4560" y="2064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39" name="Line 11"/>
              <p:cNvSpPr>
                <a:spLocks noChangeShapeType="1"/>
              </p:cNvSpPr>
              <p:nvPr/>
            </p:nvSpPr>
            <p:spPr bwMode="auto">
              <a:xfrm>
                <a:off x="1440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0" name="Line 12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1" name="Line 13"/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2" name="Text Box 14"/>
              <p:cNvSpPr txBox="1">
                <a:spLocks noChangeArrowheads="1"/>
              </p:cNvSpPr>
              <p:nvPr/>
            </p:nvSpPr>
            <p:spPr bwMode="auto">
              <a:xfrm>
                <a:off x="1008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6643" name="Text Box 15"/>
              <p:cNvSpPr txBox="1">
                <a:spLocks noChangeArrowheads="1"/>
              </p:cNvSpPr>
              <p:nvPr/>
            </p:nvSpPr>
            <p:spPr bwMode="auto">
              <a:xfrm>
                <a:off x="2496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6644" name="Text Box 16"/>
              <p:cNvSpPr txBox="1">
                <a:spLocks noChangeArrowheads="1"/>
              </p:cNvSpPr>
              <p:nvPr/>
            </p:nvSpPr>
            <p:spPr bwMode="auto">
              <a:xfrm>
                <a:off x="3984" y="18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6645" name="Line 17"/>
              <p:cNvSpPr>
                <a:spLocks noChangeShapeType="1"/>
              </p:cNvSpPr>
              <p:nvPr/>
            </p:nvSpPr>
            <p:spPr bwMode="auto">
              <a:xfrm>
                <a:off x="5328" y="2064"/>
                <a:ext cx="0" cy="72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6" name="Line 18"/>
              <p:cNvSpPr>
                <a:spLocks noChangeShapeType="1"/>
              </p:cNvSpPr>
              <p:nvPr/>
            </p:nvSpPr>
            <p:spPr bwMode="auto">
              <a:xfrm flipH="1">
                <a:off x="288" y="2784"/>
                <a:ext cx="504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7" name="Line 19"/>
              <p:cNvSpPr>
                <a:spLocks noChangeShapeType="1"/>
              </p:cNvSpPr>
              <p:nvPr/>
            </p:nvSpPr>
            <p:spPr bwMode="auto">
              <a:xfrm flipV="1">
                <a:off x="288" y="2064"/>
                <a:ext cx="0" cy="72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48" name="Line 20"/>
              <p:cNvSpPr>
                <a:spLocks noChangeShapeType="1"/>
              </p:cNvSpPr>
              <p:nvPr/>
            </p:nvSpPr>
            <p:spPr bwMode="auto">
              <a:xfrm>
                <a:off x="288" y="2064"/>
                <a:ext cx="480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6631" name="Oval 22"/>
            <p:cNvSpPr>
              <a:spLocks noChangeArrowheads="1"/>
            </p:cNvSpPr>
            <p:nvPr/>
          </p:nvSpPr>
          <p:spPr bwMode="auto">
            <a:xfrm>
              <a:off x="240" y="1872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26632" name="Line 23"/>
            <p:cNvSpPr>
              <a:spLocks noChangeShapeType="1"/>
            </p:cNvSpPr>
            <p:nvPr/>
          </p:nvSpPr>
          <p:spPr bwMode="auto">
            <a:xfrm>
              <a:off x="624" y="2112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454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Doubly linked list</a:t>
            </a:r>
          </a:p>
          <a:p>
            <a:pPr lvl="2" eaLnBrk="1" hangingPunct="1"/>
            <a:r>
              <a:rPr lang="en-US" altLang="en-US" smtClean="0"/>
              <a:t>Pointers exist between adjacent nodes in both directions.</a:t>
            </a:r>
          </a:p>
          <a:p>
            <a:pPr lvl="2" eaLnBrk="1" hangingPunct="1"/>
            <a:r>
              <a:rPr lang="en-US" altLang="en-US" smtClean="0"/>
              <a:t>The list can be traversed either forward or backward.</a:t>
            </a:r>
          </a:p>
          <a:p>
            <a:pPr lvl="2" eaLnBrk="1" hangingPunct="1"/>
            <a:r>
              <a:rPr lang="en-US" altLang="en-US" smtClean="0"/>
              <a:t>Usually two pointers are maintained to keep track of the list, </a:t>
            </a:r>
            <a:r>
              <a:rPr lang="en-US" altLang="en-US" i="1" smtClean="0">
                <a:solidFill>
                  <a:srgbClr val="993300"/>
                </a:solidFill>
              </a:rPr>
              <a:t>head</a:t>
            </a:r>
            <a:r>
              <a:rPr lang="en-US" altLang="en-US" smtClean="0"/>
              <a:t> and </a:t>
            </a:r>
            <a:r>
              <a:rPr lang="en-US" altLang="en-US" i="1" smtClean="0">
                <a:solidFill>
                  <a:srgbClr val="993300"/>
                </a:solidFill>
              </a:rPr>
              <a:t>tail</a:t>
            </a:r>
            <a:r>
              <a:rPr lang="en-US" altLang="en-US" smtClean="0"/>
              <a:t>.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057400" y="3581400"/>
            <a:ext cx="8307388" cy="1524000"/>
            <a:chOff x="336" y="2256"/>
            <a:chExt cx="5233" cy="960"/>
          </a:xfrm>
        </p:grpSpPr>
        <p:grpSp>
          <p:nvGrpSpPr>
            <p:cNvPr id="27654" name="Group 28"/>
            <p:cNvGrpSpPr>
              <a:grpSpLocks/>
            </p:cNvGrpSpPr>
            <p:nvPr/>
          </p:nvGrpSpPr>
          <p:grpSpPr bwMode="auto">
            <a:xfrm>
              <a:off x="576" y="2880"/>
              <a:ext cx="4993" cy="336"/>
              <a:chOff x="287" y="2352"/>
              <a:chExt cx="4993" cy="336"/>
            </a:xfrm>
          </p:grpSpPr>
          <p:sp>
            <p:nvSpPr>
              <p:cNvPr id="27659" name="Rectangle 5"/>
              <p:cNvSpPr>
                <a:spLocks noChangeArrowheads="1"/>
              </p:cNvSpPr>
              <p:nvPr/>
            </p:nvSpPr>
            <p:spPr bwMode="auto">
              <a:xfrm>
                <a:off x="720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0" name="Rectangle 6"/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1" name="Rectangle 7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864" cy="336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rgbClr val="9933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FF00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62" name="Line 8"/>
              <p:cNvSpPr>
                <a:spLocks noChangeShapeType="1"/>
              </p:cNvSpPr>
              <p:nvPr/>
            </p:nvSpPr>
            <p:spPr bwMode="auto">
              <a:xfrm>
                <a:off x="1488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Line 9"/>
              <p:cNvSpPr>
                <a:spLocks noChangeShapeType="1"/>
              </p:cNvSpPr>
              <p:nvPr/>
            </p:nvSpPr>
            <p:spPr bwMode="auto">
              <a:xfrm>
                <a:off x="2976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4" name="Line 10"/>
              <p:cNvSpPr>
                <a:spLocks noChangeShapeType="1"/>
              </p:cNvSpPr>
              <p:nvPr/>
            </p:nvSpPr>
            <p:spPr bwMode="auto">
              <a:xfrm>
                <a:off x="4512" y="2592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11"/>
              <p:cNvSpPr>
                <a:spLocks noChangeShapeType="1"/>
              </p:cNvSpPr>
              <p:nvPr/>
            </p:nvSpPr>
            <p:spPr bwMode="auto">
              <a:xfrm>
                <a:off x="139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6" name="Line 12"/>
              <p:cNvSpPr>
                <a:spLocks noChangeShapeType="1"/>
              </p:cNvSpPr>
              <p:nvPr/>
            </p:nvSpPr>
            <p:spPr bwMode="auto">
              <a:xfrm>
                <a:off x="2880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7" name="Line 13"/>
              <p:cNvSpPr>
                <a:spLocks noChangeShapeType="1"/>
              </p:cNvSpPr>
              <p:nvPr/>
            </p:nvSpPr>
            <p:spPr bwMode="auto">
              <a:xfrm>
                <a:off x="436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8" name="Text Box 14"/>
              <p:cNvSpPr txBox="1">
                <a:spLocks noChangeArrowheads="1"/>
              </p:cNvSpPr>
              <p:nvPr/>
            </p:nvSpPr>
            <p:spPr bwMode="auto">
              <a:xfrm>
                <a:off x="1056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27669" name="Text Box 15"/>
              <p:cNvSpPr txBox="1">
                <a:spLocks noChangeArrowheads="1"/>
              </p:cNvSpPr>
              <p:nvPr/>
            </p:nvSpPr>
            <p:spPr bwMode="auto">
              <a:xfrm>
                <a:off x="254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27670" name="Text Box 16"/>
              <p:cNvSpPr txBox="1">
                <a:spLocks noChangeArrowheads="1"/>
              </p:cNvSpPr>
              <p:nvPr/>
            </p:nvSpPr>
            <p:spPr bwMode="auto">
              <a:xfrm>
                <a:off x="3984" y="235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en-US" sz="2400">
                    <a:latin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7671" name="Line 17"/>
              <p:cNvSpPr>
                <a:spLocks noChangeShapeType="1"/>
              </p:cNvSpPr>
              <p:nvPr/>
            </p:nvSpPr>
            <p:spPr bwMode="auto">
              <a:xfrm>
                <a:off x="912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2" name="Line 18"/>
              <p:cNvSpPr>
                <a:spLocks noChangeShapeType="1"/>
              </p:cNvSpPr>
              <p:nvPr/>
            </p:nvSpPr>
            <p:spPr bwMode="auto">
              <a:xfrm>
                <a:off x="2448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Line 19"/>
              <p:cNvSpPr>
                <a:spLocks noChangeShapeType="1"/>
              </p:cNvSpPr>
              <p:nvPr/>
            </p:nvSpPr>
            <p:spPr bwMode="auto">
              <a:xfrm>
                <a:off x="3984" y="2352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4" name="Line 21"/>
              <p:cNvSpPr>
                <a:spLocks noChangeShapeType="1"/>
              </p:cNvSpPr>
              <p:nvPr/>
            </p:nvSpPr>
            <p:spPr bwMode="auto">
              <a:xfrm>
                <a:off x="287" y="2589"/>
                <a:ext cx="432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5" name="Line 23"/>
              <p:cNvSpPr>
                <a:spLocks noChangeShapeType="1"/>
              </p:cNvSpPr>
              <p:nvPr/>
            </p:nvSpPr>
            <p:spPr bwMode="auto">
              <a:xfrm>
                <a:off x="3120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Line 24"/>
              <p:cNvSpPr>
                <a:spLocks noChangeShapeType="1"/>
              </p:cNvSpPr>
              <p:nvPr/>
            </p:nvSpPr>
            <p:spPr bwMode="auto">
              <a:xfrm>
                <a:off x="1584" y="2448"/>
                <a:ext cx="76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arrow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7" name="Line 26"/>
              <p:cNvSpPr>
                <a:spLocks noChangeShapeType="1"/>
              </p:cNvSpPr>
              <p:nvPr/>
            </p:nvSpPr>
            <p:spPr bwMode="auto">
              <a:xfrm flipH="1">
                <a:off x="4608" y="2448"/>
                <a:ext cx="624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8" name="Line 27"/>
              <p:cNvSpPr>
                <a:spLocks noChangeShapeType="1"/>
              </p:cNvSpPr>
              <p:nvPr/>
            </p:nvSpPr>
            <p:spPr bwMode="auto">
              <a:xfrm flipH="1">
                <a:off x="288" y="2448"/>
                <a:ext cx="528" cy="0"/>
              </a:xfrm>
              <a:prstGeom prst="line">
                <a:avLst/>
              </a:prstGeom>
              <a:noFill/>
              <a:ln w="31750">
                <a:solidFill>
                  <a:srgbClr val="993366"/>
                </a:solidFill>
                <a:round/>
                <a:headEnd type="oval" w="med" len="med"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55" name="Oval 29"/>
            <p:cNvSpPr>
              <a:spLocks noChangeArrowheads="1"/>
            </p:cNvSpPr>
            <p:nvPr/>
          </p:nvSpPr>
          <p:spPr bwMode="auto">
            <a:xfrm>
              <a:off x="336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27656" name="Line 30"/>
            <p:cNvSpPr>
              <a:spLocks noChangeShapeType="1"/>
            </p:cNvSpPr>
            <p:nvPr/>
          </p:nvSpPr>
          <p:spPr bwMode="auto">
            <a:xfrm>
              <a:off x="720" y="2496"/>
              <a:ext cx="336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Oval 31"/>
            <p:cNvSpPr>
              <a:spLocks noChangeArrowheads="1"/>
            </p:cNvSpPr>
            <p:nvPr/>
          </p:nvSpPr>
          <p:spPr bwMode="auto">
            <a:xfrm>
              <a:off x="4752" y="2256"/>
              <a:ext cx="768" cy="240"/>
            </a:xfrm>
            <a:prstGeom prst="ellipse">
              <a:avLst/>
            </a:prstGeom>
            <a:solidFill>
              <a:srgbClr val="CCFFFF"/>
            </a:solidFill>
            <a:ln w="31750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990033"/>
                  </a:solidFill>
                  <a:latin typeface="Arial" panose="020B0604020202020204" pitchFamily="34" charset="0"/>
                </a:rPr>
                <a:t>tail</a:t>
              </a:r>
            </a:p>
          </p:txBody>
        </p:sp>
        <p:sp>
          <p:nvSpPr>
            <p:cNvPr id="27658" name="Line 32"/>
            <p:cNvSpPr>
              <a:spLocks noChangeShapeType="1"/>
            </p:cNvSpPr>
            <p:nvPr/>
          </p:nvSpPr>
          <p:spPr bwMode="auto">
            <a:xfrm flipH="1">
              <a:off x="4800" y="2496"/>
              <a:ext cx="384" cy="384"/>
            </a:xfrm>
            <a:prstGeom prst="line">
              <a:avLst/>
            </a:prstGeom>
            <a:noFill/>
            <a:ln w="38100">
              <a:solidFill>
                <a:srgbClr val="00008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815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Basic Operations on a List</a:t>
            </a:r>
          </a:p>
        </p:txBody>
      </p:sp>
      <p:sp>
        <p:nvSpPr>
          <p:cNvPr id="1024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list</a:t>
            </a:r>
          </a:p>
          <a:p>
            <a:pPr eaLnBrk="1" hangingPunct="1"/>
            <a:r>
              <a:rPr lang="en-US" altLang="en-US" smtClean="0"/>
              <a:t>Traversing the list</a:t>
            </a:r>
          </a:p>
          <a:p>
            <a:pPr eaLnBrk="1" hangingPunct="1"/>
            <a:r>
              <a:rPr lang="en-US" altLang="en-US" smtClean="0"/>
              <a:t>Inserting an item in the list</a:t>
            </a:r>
          </a:p>
          <a:p>
            <a:pPr eaLnBrk="1" hangingPunct="1"/>
            <a:r>
              <a:rPr lang="en-US" altLang="en-US" smtClean="0"/>
              <a:t>Deleting an item from the list</a:t>
            </a:r>
          </a:p>
          <a:p>
            <a:pPr eaLnBrk="1" hangingPunct="1"/>
            <a:r>
              <a:rPr lang="en-US" altLang="en-US" smtClean="0"/>
              <a:t>Concatenating two lists into one</a:t>
            </a:r>
          </a:p>
        </p:txBody>
      </p:sp>
    </p:spTree>
    <p:extLst>
      <p:ext uri="{BB962C8B-B14F-4D97-AF65-F5344CB8AC3E}">
        <p14:creationId xmlns:p14="http://schemas.microsoft.com/office/powerpoint/2010/main" val="185364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2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List is an Abstract Data Type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8153400" cy="4724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What is an abstract data type?</a:t>
            </a:r>
          </a:p>
          <a:p>
            <a:pPr lvl="1">
              <a:defRPr/>
            </a:pPr>
            <a:r>
              <a:rPr lang="en-US" smtClean="0"/>
              <a:t>It is a data type defined by the user.</a:t>
            </a:r>
          </a:p>
          <a:p>
            <a:pPr lvl="1">
              <a:defRPr/>
            </a:pPr>
            <a:r>
              <a:rPr lang="en-US" smtClean="0"/>
              <a:t>Typically more complex than simple data types like </a:t>
            </a:r>
            <a:r>
              <a:rPr lang="en-US" i="1" smtClean="0">
                <a:solidFill>
                  <a:srgbClr val="993300"/>
                </a:solidFill>
              </a:rPr>
              <a:t>int</a:t>
            </a:r>
            <a:r>
              <a:rPr lang="en-US" smtClean="0"/>
              <a:t>, </a:t>
            </a:r>
            <a:r>
              <a:rPr lang="en-US" i="1" smtClean="0">
                <a:solidFill>
                  <a:srgbClr val="993300"/>
                </a:solidFill>
              </a:rPr>
              <a:t>float</a:t>
            </a:r>
            <a:r>
              <a:rPr lang="en-US" smtClean="0"/>
              <a:t>, etc.</a:t>
            </a:r>
          </a:p>
          <a:p>
            <a:pPr>
              <a:defRPr/>
            </a:pPr>
            <a:r>
              <a:rPr lang="en-US" smtClean="0"/>
              <a:t>Why abstract?</a:t>
            </a:r>
          </a:p>
          <a:p>
            <a:pPr lvl="1">
              <a:defRPr/>
            </a:pPr>
            <a:r>
              <a:rPr lang="en-US" smtClean="0"/>
              <a:t>Because details of the implementation are </a:t>
            </a:r>
            <a:r>
              <a:rPr lang="en-US" smtClean="0">
                <a:solidFill>
                  <a:srgbClr val="CC0000"/>
                </a:solidFill>
              </a:rPr>
              <a:t>hidden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When you do some operation on the list, say insert an element, you just call a function.</a:t>
            </a:r>
          </a:p>
          <a:p>
            <a:pPr lvl="1">
              <a:defRPr/>
            </a:pPr>
            <a:r>
              <a:rPr lang="en-US" smtClean="0"/>
              <a:t>Details of how the list is implemented or how the insert function is written is no longer required.</a:t>
            </a:r>
          </a:p>
        </p:txBody>
      </p:sp>
    </p:spTree>
    <p:extLst>
      <p:ext uri="{BB962C8B-B14F-4D97-AF65-F5344CB8AC3E}">
        <p14:creationId xmlns:p14="http://schemas.microsoft.com/office/powerpoint/2010/main" val="23842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Conceptual Idea</a:t>
            </a:r>
          </a:p>
        </p:txBody>
      </p:sp>
      <p:sp>
        <p:nvSpPr>
          <p:cNvPr id="30725" name="AutoShape 3"/>
          <p:cNvSpPr>
            <a:spLocks noChangeArrowheads="1"/>
          </p:cNvSpPr>
          <p:nvPr/>
        </p:nvSpPr>
        <p:spPr bwMode="auto">
          <a:xfrm>
            <a:off x="5181600" y="2057400"/>
            <a:ext cx="2667000" cy="3505200"/>
          </a:xfrm>
          <a:prstGeom prst="can">
            <a:avLst>
              <a:gd name="adj" fmla="val 32857"/>
            </a:avLst>
          </a:prstGeom>
          <a:solidFill>
            <a:srgbClr val="CCFFFF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List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implementation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and the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336600"/>
                </a:solidFill>
                <a:latin typeface="Arial" panose="020B0604020202020204" pitchFamily="34" charset="0"/>
              </a:rPr>
              <a:t>related functions</a:t>
            </a:r>
          </a:p>
        </p:txBody>
      </p:sp>
      <p:sp>
        <p:nvSpPr>
          <p:cNvPr id="30726" name="AutoShape 4"/>
          <p:cNvSpPr>
            <a:spLocks noChangeArrowheads="1"/>
          </p:cNvSpPr>
          <p:nvPr/>
        </p:nvSpPr>
        <p:spPr bwMode="auto">
          <a:xfrm>
            <a:off x="3962400" y="30480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7" name="AutoShape 5"/>
          <p:cNvSpPr>
            <a:spLocks noChangeArrowheads="1"/>
          </p:cNvSpPr>
          <p:nvPr/>
        </p:nvSpPr>
        <p:spPr bwMode="auto">
          <a:xfrm>
            <a:off x="3962400" y="47244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8" name="AutoShape 6"/>
          <p:cNvSpPr>
            <a:spLocks noChangeArrowheads="1"/>
          </p:cNvSpPr>
          <p:nvPr/>
        </p:nvSpPr>
        <p:spPr bwMode="auto">
          <a:xfrm>
            <a:off x="3962400" y="3886200"/>
            <a:ext cx="1219200" cy="304800"/>
          </a:xfrm>
          <a:prstGeom prst="rightArrow">
            <a:avLst>
              <a:gd name="adj1" fmla="val 50000"/>
              <a:gd name="adj2" fmla="val 100000"/>
            </a:avLst>
          </a:prstGeom>
          <a:solidFill>
            <a:srgbClr val="FFCC99"/>
          </a:solidFill>
          <a:ln w="38100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9" name="Text Box 7"/>
          <p:cNvSpPr txBox="1">
            <a:spLocks noChangeArrowheads="1"/>
          </p:cNvSpPr>
          <p:nvPr/>
        </p:nvSpPr>
        <p:spPr bwMode="auto">
          <a:xfrm>
            <a:off x="2438400" y="28956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Insert</a:t>
            </a:r>
          </a:p>
        </p:txBody>
      </p:sp>
      <p:sp>
        <p:nvSpPr>
          <p:cNvPr id="30730" name="Text Box 8"/>
          <p:cNvSpPr txBox="1">
            <a:spLocks noChangeArrowheads="1"/>
          </p:cNvSpPr>
          <p:nvPr/>
        </p:nvSpPr>
        <p:spPr bwMode="auto">
          <a:xfrm>
            <a:off x="2438400" y="38100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Delete</a:t>
            </a:r>
          </a:p>
        </p:txBody>
      </p:sp>
      <p:sp>
        <p:nvSpPr>
          <p:cNvPr id="30731" name="Text Box 9"/>
          <p:cNvSpPr txBox="1">
            <a:spLocks noChangeArrowheads="1"/>
          </p:cNvSpPr>
          <p:nvPr/>
        </p:nvSpPr>
        <p:spPr bwMode="auto">
          <a:xfrm>
            <a:off x="2438400" y="4648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rgbClr val="990033"/>
                </a:solidFill>
                <a:latin typeface="Arial" panose="020B0604020202020204" pitchFamily="34" charset="0"/>
              </a:rPr>
              <a:t>Traverse</a:t>
            </a:r>
          </a:p>
        </p:txBody>
      </p:sp>
    </p:spTree>
    <p:extLst>
      <p:ext uri="{BB962C8B-B14F-4D97-AF65-F5344CB8AC3E}">
        <p14:creationId xmlns:p14="http://schemas.microsoft.com/office/powerpoint/2010/main" val="379285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>First In First Out</a:t>
            </a:r>
            <a:b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92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anose="02020500000000000000" pitchFamily="18" charset="-120"/>
            </a:endParaRPr>
          </a:p>
          <a:p>
            <a:pPr algn="ctr"/>
            <a:endParaRPr kumimoji="1" lang="zh-TW" altLang="zh-TW">
              <a:ea typeface="新細明體" panose="02020500000000000000" pitchFamily="18" charset="-120"/>
            </a:endParaRPr>
          </a:p>
          <a:p>
            <a:pPr algn="ctr"/>
            <a:endParaRPr kumimoji="1" lang="zh-TW" altLang="zh-TW">
              <a:ea typeface="新細明體" panose="02020500000000000000" pitchFamily="18" charset="-120"/>
            </a:endParaRP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8956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anose="02020500000000000000" pitchFamily="18" charset="-120"/>
            </a:endParaRPr>
          </a:p>
          <a:p>
            <a:pPr algn="ctr"/>
            <a:endParaRPr kumimoji="1" lang="zh-TW" altLang="zh-TW">
              <a:ea typeface="新細明體" panose="02020500000000000000" pitchFamily="18" charset="-120"/>
            </a:endParaRP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4958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anose="02020500000000000000" pitchFamily="18" charset="-120"/>
            </a:endParaRP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198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B</a:t>
            </a: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A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543800" y="21844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TW" altLang="zh-TW">
              <a:ea typeface="新細明體" panose="02020500000000000000" pitchFamily="18" charset="-120"/>
            </a:endParaRP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D</a:t>
            </a: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C</a:t>
            </a:r>
          </a:p>
          <a:p>
            <a:pPr algn="ctr"/>
            <a:r>
              <a:rPr kumimoji="1" lang="en-US" altLang="zh-TW">
                <a:ea typeface="新細明體" panose="02020500000000000000" pitchFamily="18" charset="-120"/>
              </a:rPr>
              <a:t>B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8161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 flipH="1">
            <a:off x="17907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3505200" y="3162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3505200" y="3543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5105400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5105400" y="355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H="1">
            <a:off x="6629400" y="3543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6629400" y="2400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81534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8153400" y="271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044700" y="3124200"/>
            <a:ext cx="914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>
                <a:ea typeface="新細明體" panose="02020500000000000000" pitchFamily="18" charset="-120"/>
              </a:rPr>
              <a:t>rear</a:t>
            </a:r>
          </a:p>
          <a:p>
            <a:r>
              <a:rPr kumimoji="1" lang="en-US" altLang="zh-TW">
                <a:ea typeface="新細明體" panose="02020500000000000000" pitchFamily="18" charset="-120"/>
              </a:rPr>
              <a:t>front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3810000" y="2857500"/>
            <a:ext cx="7762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TW" dirty="0">
                <a:ea typeface="新細明體" panose="02020500000000000000" pitchFamily="18" charset="-120"/>
              </a:rPr>
              <a:t>rear</a:t>
            </a:r>
          </a:p>
          <a:p>
            <a:endParaRPr kumimoji="1" lang="en-US" altLang="zh-TW" dirty="0" smtClean="0">
              <a:ea typeface="新細明體" panose="02020500000000000000" pitchFamily="18" charset="-120"/>
            </a:endParaRPr>
          </a:p>
          <a:p>
            <a:r>
              <a:rPr kumimoji="1" lang="en-US" altLang="zh-TW" dirty="0" smtClean="0">
                <a:ea typeface="新細明體" panose="02020500000000000000" pitchFamily="18" charset="-120"/>
              </a:rPr>
              <a:t>front</a:t>
            </a:r>
            <a:endParaRPr kumimoji="1"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5359400" y="2552700"/>
            <a:ext cx="6501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anose="02020500000000000000" pitchFamily="18" charset="-120"/>
              </a:rPr>
              <a:t>rear</a:t>
            </a:r>
          </a:p>
          <a:p>
            <a:endParaRPr kumimoji="1" lang="en-US" altLang="zh-TW" dirty="0">
              <a:ea typeface="新細明體" panose="02020500000000000000" pitchFamily="18" charset="-120"/>
            </a:endParaRPr>
          </a:p>
          <a:p>
            <a:endParaRPr kumimoji="1" lang="en-US" altLang="zh-TW" dirty="0" smtClean="0">
              <a:ea typeface="新細明體" panose="02020500000000000000" pitchFamily="18" charset="-120"/>
            </a:endParaRPr>
          </a:p>
          <a:p>
            <a:r>
              <a:rPr kumimoji="1" lang="en-US" altLang="zh-TW" dirty="0" smtClean="0">
                <a:ea typeface="新細明體" panose="02020500000000000000" pitchFamily="18" charset="-120"/>
              </a:rPr>
              <a:t>front</a:t>
            </a:r>
            <a:endParaRPr kumimoji="1"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6867525" y="2187575"/>
            <a:ext cx="65011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TW" dirty="0">
                <a:ea typeface="新細明體" panose="02020500000000000000" pitchFamily="18" charset="-120"/>
              </a:rPr>
              <a:t>rear</a:t>
            </a:r>
          </a:p>
          <a:p>
            <a:endParaRPr kumimoji="1" lang="en-US" altLang="zh-TW" dirty="0">
              <a:ea typeface="新細明體" panose="02020500000000000000" pitchFamily="18" charset="-120"/>
            </a:endParaRPr>
          </a:p>
          <a:p>
            <a:endParaRPr kumimoji="1" lang="en-US" altLang="zh-TW" dirty="0">
              <a:ea typeface="新細明體" panose="02020500000000000000" pitchFamily="18" charset="-120"/>
            </a:endParaRPr>
          </a:p>
          <a:p>
            <a:endParaRPr kumimoji="1" lang="en-US" altLang="zh-TW" dirty="0" smtClean="0">
              <a:ea typeface="新細明體" panose="02020500000000000000" pitchFamily="18" charset="-120"/>
            </a:endParaRPr>
          </a:p>
          <a:p>
            <a:r>
              <a:rPr kumimoji="1" lang="en-US" altLang="zh-TW" dirty="0" smtClean="0">
                <a:ea typeface="新細明體" panose="02020500000000000000" pitchFamily="18" charset="-120"/>
              </a:rPr>
              <a:t>front</a:t>
            </a:r>
            <a:endParaRPr kumimoji="1"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12192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28956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>
            <a:off x="4495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6019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>
            <a:off x="7543800" y="21844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6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Working with linked list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219200"/>
            <a:ext cx="7772400" cy="495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Consider the structure of a node as follows:</a:t>
            </a:r>
          </a:p>
          <a:p>
            <a:pPr lvl="2" eaLnBrk="1" hangingPunct="1">
              <a:buFontTx/>
              <a:buNone/>
            </a:pPr>
            <a:endParaRPr lang="en-US" altLang="en-US" smtClean="0"/>
          </a:p>
          <a:p>
            <a:pPr lvl="1" eaLnBrk="1" hangingPunct="1">
              <a:spcBef>
                <a:spcPct val="5000"/>
              </a:spcBef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struct stud {  </a:t>
            </a:r>
          </a:p>
          <a:p>
            <a:pPr lvl="1" eaLnBrk="1" hangingPunct="1">
              <a:spcBef>
                <a:spcPct val="5000"/>
              </a:spcBef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              int   roll;</a:t>
            </a:r>
          </a:p>
          <a:p>
            <a:pPr lvl="1" eaLnBrk="1" hangingPunct="1">
              <a:spcBef>
                <a:spcPct val="5000"/>
              </a:spcBef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              char  name[25];</a:t>
            </a:r>
          </a:p>
          <a:p>
            <a:pPr lvl="1" eaLnBrk="1" hangingPunct="1">
              <a:spcBef>
                <a:spcPct val="5000"/>
              </a:spcBef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              int   age;</a:t>
            </a:r>
          </a:p>
          <a:p>
            <a:pPr lvl="1" eaLnBrk="1" hangingPunct="1">
              <a:spcBef>
                <a:spcPct val="5000"/>
              </a:spcBef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              struct stud *next;</a:t>
            </a:r>
          </a:p>
          <a:p>
            <a:pPr lvl="1" eaLnBrk="1" hangingPunct="1">
              <a:spcBef>
                <a:spcPct val="5000"/>
              </a:spcBef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            };</a:t>
            </a:r>
          </a:p>
          <a:p>
            <a:pPr lvl="1" eaLnBrk="1" hangingPunct="1">
              <a:spcBef>
                <a:spcPct val="5000"/>
              </a:spcBef>
              <a:buFontTx/>
              <a:buNone/>
            </a:pPr>
            <a:endParaRPr lang="en-US" altLang="en-US" sz="200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5000"/>
              </a:spcBef>
              <a:buFontTx/>
              <a:buNone/>
            </a:pPr>
            <a:r>
              <a:rPr lang="en-US" altLang="en-US" smtClean="0"/>
              <a:t>   </a:t>
            </a:r>
            <a:r>
              <a:rPr lang="en-US" altLang="en-US" sz="2000">
                <a:latin typeface="Courier New" panose="02070309020205020404" pitchFamily="49" charset="0"/>
              </a:rPr>
              <a:t>/* A user-defined data type called “node” */</a:t>
            </a:r>
          </a:p>
          <a:p>
            <a:pPr lvl="1" eaLnBrk="1" hangingPunct="1">
              <a:spcBef>
                <a:spcPct val="5000"/>
              </a:spcBef>
              <a:buFontTx/>
              <a:buNone/>
            </a:pPr>
            <a:endParaRPr lang="en-US" altLang="en-US" sz="80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5000"/>
              </a:spcBef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typedef struct stud node;</a:t>
            </a:r>
          </a:p>
          <a:p>
            <a:pPr lvl="1" eaLnBrk="1" hangingPunct="1">
              <a:spcBef>
                <a:spcPct val="5000"/>
              </a:spcBef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node *head;</a:t>
            </a:r>
          </a:p>
        </p:txBody>
      </p:sp>
    </p:spTree>
    <p:extLst>
      <p:ext uri="{BB962C8B-B14F-4D97-AF65-F5344CB8AC3E}">
        <p14:creationId xmlns:p14="http://schemas.microsoft.com/office/powerpoint/2010/main" val="291639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 List</a:t>
            </a:r>
          </a:p>
        </p:txBody>
      </p:sp>
    </p:spTree>
    <p:extLst>
      <p:ext uri="{BB962C8B-B14F-4D97-AF65-F5344CB8AC3E}">
        <p14:creationId xmlns:p14="http://schemas.microsoft.com/office/powerpoint/2010/main" val="425089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begin?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192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To start with, we have to create a node (the first node), and make </a:t>
            </a:r>
            <a:r>
              <a:rPr lang="en-US" altLang="en-US" smtClean="0">
                <a:solidFill>
                  <a:srgbClr val="CC0000"/>
                </a:solidFill>
                <a:latin typeface="Courier New" panose="02070309020205020404" pitchFamily="49" charset="0"/>
              </a:rPr>
              <a:t>head</a:t>
            </a:r>
            <a:r>
              <a:rPr lang="en-US" altLang="en-US" smtClean="0"/>
              <a:t> point to it.</a:t>
            </a:r>
          </a:p>
          <a:p>
            <a:pPr lvl="1" eaLnBrk="1" hangingPunct="1">
              <a:buFontTx/>
              <a:buNone/>
            </a:pPr>
            <a:r>
              <a:rPr lang="en-US" altLang="en-US" sz="1000"/>
              <a:t>    </a:t>
            </a:r>
          </a:p>
          <a:p>
            <a:pPr lvl="1" eaLnBrk="1" hangingPunct="1">
              <a:buFontTx/>
              <a:buNone/>
            </a:pPr>
            <a:r>
              <a:rPr lang="en-US" altLang="en-US" smtClean="0">
                <a:solidFill>
                  <a:srgbClr val="800080"/>
                </a:solidFill>
                <a:latin typeface="Courier New" panose="02070309020205020404" pitchFamily="49" charset="0"/>
              </a:rPr>
              <a:t>head = (node *) malloc(sizeof(node));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514600" y="3352800"/>
            <a:ext cx="6705600" cy="2057400"/>
            <a:chOff x="624" y="2112"/>
            <a:chExt cx="4224" cy="1296"/>
          </a:xfrm>
        </p:grpSpPr>
        <p:sp>
          <p:nvSpPr>
            <p:cNvPr id="33800" name="Rectangle 4"/>
            <p:cNvSpPr>
              <a:spLocks noChangeArrowheads="1"/>
            </p:cNvSpPr>
            <p:nvPr/>
          </p:nvSpPr>
          <p:spPr bwMode="auto">
            <a:xfrm>
              <a:off x="2832" y="2208"/>
              <a:ext cx="2016" cy="1200"/>
            </a:xfrm>
            <a:prstGeom prst="rect">
              <a:avLst/>
            </a:prstGeom>
            <a:solidFill>
              <a:srgbClr val="FFCC99"/>
            </a:solidFill>
            <a:ln w="3175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1" name="Line 6"/>
            <p:cNvSpPr>
              <a:spLocks noChangeShapeType="1"/>
            </p:cNvSpPr>
            <p:nvPr/>
          </p:nvSpPr>
          <p:spPr bwMode="auto">
            <a:xfrm>
              <a:off x="4080" y="2208"/>
              <a:ext cx="0" cy="120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2" name="Line 8"/>
            <p:cNvSpPr>
              <a:spLocks noChangeShapeType="1"/>
            </p:cNvSpPr>
            <p:nvPr/>
          </p:nvSpPr>
          <p:spPr bwMode="auto">
            <a:xfrm>
              <a:off x="2832" y="2976"/>
              <a:ext cx="124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Line 10"/>
            <p:cNvSpPr>
              <a:spLocks noChangeShapeType="1"/>
            </p:cNvSpPr>
            <p:nvPr/>
          </p:nvSpPr>
          <p:spPr bwMode="auto">
            <a:xfrm>
              <a:off x="2832" y="2592"/>
              <a:ext cx="124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4" name="Rectangle 11"/>
            <p:cNvSpPr>
              <a:spLocks noChangeArrowheads="1"/>
            </p:cNvSpPr>
            <p:nvPr/>
          </p:nvSpPr>
          <p:spPr bwMode="auto">
            <a:xfrm>
              <a:off x="624" y="2448"/>
              <a:ext cx="624" cy="384"/>
            </a:xfrm>
            <a:prstGeom prst="rect">
              <a:avLst/>
            </a:prstGeom>
            <a:solidFill>
              <a:srgbClr val="CCFFFF"/>
            </a:solidFill>
            <a:ln w="31750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05" name="Line 12"/>
            <p:cNvSpPr>
              <a:spLocks noChangeShapeType="1"/>
            </p:cNvSpPr>
            <p:nvPr/>
          </p:nvSpPr>
          <p:spPr bwMode="auto">
            <a:xfrm>
              <a:off x="1104" y="2640"/>
              <a:ext cx="1632" cy="0"/>
            </a:xfrm>
            <a:prstGeom prst="line">
              <a:avLst/>
            </a:prstGeom>
            <a:noFill/>
            <a:ln w="3810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13"/>
            <p:cNvSpPr txBox="1">
              <a:spLocks noChangeArrowheads="1"/>
            </p:cNvSpPr>
            <p:nvPr/>
          </p:nvSpPr>
          <p:spPr bwMode="auto">
            <a:xfrm>
              <a:off x="672" y="2112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head</a:t>
              </a:r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3168" y="3024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age</a:t>
              </a:r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3120" y="2640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name</a:t>
              </a: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3120" y="2256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roll</a:t>
              </a:r>
            </a:p>
          </p:txBody>
        </p:sp>
      </p:grp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8229600" y="41910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36181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Contd.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If there are </a:t>
            </a:r>
            <a:r>
              <a:rPr lang="en-US" altLang="en-US" smtClean="0">
                <a:solidFill>
                  <a:srgbClr val="993300"/>
                </a:solidFill>
              </a:rPr>
              <a:t>n</a:t>
            </a:r>
            <a:r>
              <a:rPr lang="en-US" altLang="en-US" smtClean="0"/>
              <a:t> number of nodes in the initial linked list:</a:t>
            </a:r>
          </a:p>
          <a:p>
            <a:pPr lvl="1" eaLnBrk="1" hangingPunct="1"/>
            <a:r>
              <a:rPr lang="en-US" altLang="en-US" smtClean="0"/>
              <a:t>Allocate </a:t>
            </a:r>
            <a:r>
              <a:rPr lang="en-US" altLang="en-US" smtClean="0">
                <a:solidFill>
                  <a:srgbClr val="993300"/>
                </a:solidFill>
              </a:rPr>
              <a:t>n</a:t>
            </a:r>
            <a:r>
              <a:rPr lang="en-US" altLang="en-US" smtClean="0"/>
              <a:t> records, one by one.</a:t>
            </a:r>
          </a:p>
          <a:p>
            <a:pPr lvl="1" eaLnBrk="1" hangingPunct="1"/>
            <a:r>
              <a:rPr lang="en-US" altLang="en-US" smtClean="0"/>
              <a:t>Read in the fields of the records.</a:t>
            </a:r>
          </a:p>
          <a:p>
            <a:pPr lvl="1" eaLnBrk="1" hangingPunct="1"/>
            <a:r>
              <a:rPr lang="en-US" altLang="en-US" smtClean="0"/>
              <a:t>Modify the links of the records so that the chain is formed.</a:t>
            </a:r>
          </a:p>
        </p:txBody>
      </p:sp>
      <p:grpSp>
        <p:nvGrpSpPr>
          <p:cNvPr id="34822" name="Group 4"/>
          <p:cNvGrpSpPr>
            <a:grpSpLocks/>
          </p:cNvGrpSpPr>
          <p:nvPr/>
        </p:nvGrpSpPr>
        <p:grpSpPr bwMode="auto">
          <a:xfrm>
            <a:off x="2895601" y="5181601"/>
            <a:ext cx="7389813" cy="701675"/>
            <a:chOff x="768" y="2784"/>
            <a:chExt cx="4655" cy="442"/>
          </a:xfrm>
        </p:grpSpPr>
        <p:sp>
          <p:nvSpPr>
            <p:cNvPr id="34825" name="Rectangle 5"/>
            <p:cNvSpPr>
              <a:spLocks noChangeArrowheads="1"/>
            </p:cNvSpPr>
            <p:nvPr/>
          </p:nvSpPr>
          <p:spPr bwMode="auto">
            <a:xfrm>
              <a:off x="768" y="2784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6" name="Rectangle 6"/>
            <p:cNvSpPr>
              <a:spLocks noChangeArrowheads="1"/>
            </p:cNvSpPr>
            <p:nvPr/>
          </p:nvSpPr>
          <p:spPr bwMode="auto">
            <a:xfrm>
              <a:off x="2304" y="2784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7" name="Rectangle 7"/>
            <p:cNvSpPr>
              <a:spLocks noChangeArrowheads="1"/>
            </p:cNvSpPr>
            <p:nvPr/>
          </p:nvSpPr>
          <p:spPr bwMode="auto">
            <a:xfrm>
              <a:off x="3792" y="2784"/>
              <a:ext cx="864" cy="336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8" name="Line 8"/>
            <p:cNvSpPr>
              <a:spLocks noChangeShapeType="1"/>
            </p:cNvSpPr>
            <p:nvPr/>
          </p:nvSpPr>
          <p:spPr bwMode="auto">
            <a:xfrm>
              <a:off x="1536" y="2976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Line 9"/>
            <p:cNvSpPr>
              <a:spLocks noChangeShapeType="1"/>
            </p:cNvSpPr>
            <p:nvPr/>
          </p:nvSpPr>
          <p:spPr bwMode="auto">
            <a:xfrm>
              <a:off x="3024" y="2976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Line 10"/>
            <p:cNvSpPr>
              <a:spLocks noChangeShapeType="1"/>
            </p:cNvSpPr>
            <p:nvPr/>
          </p:nvSpPr>
          <p:spPr bwMode="auto">
            <a:xfrm>
              <a:off x="4560" y="2976"/>
              <a:ext cx="768" cy="0"/>
            </a:xfrm>
            <a:prstGeom prst="line">
              <a:avLst/>
            </a:prstGeom>
            <a:noFill/>
            <a:ln w="31750">
              <a:solidFill>
                <a:srgbClr val="993366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11"/>
            <p:cNvSpPr>
              <a:spLocks noChangeShapeType="1"/>
            </p:cNvSpPr>
            <p:nvPr/>
          </p:nvSpPr>
          <p:spPr bwMode="auto">
            <a:xfrm>
              <a:off x="1440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12"/>
            <p:cNvSpPr>
              <a:spLocks noChangeShapeType="1"/>
            </p:cNvSpPr>
            <p:nvPr/>
          </p:nvSpPr>
          <p:spPr bwMode="auto">
            <a:xfrm>
              <a:off x="2928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13"/>
            <p:cNvSpPr>
              <a:spLocks noChangeShapeType="1"/>
            </p:cNvSpPr>
            <p:nvPr/>
          </p:nvSpPr>
          <p:spPr bwMode="auto">
            <a:xfrm>
              <a:off x="4416" y="278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Text Box 14"/>
            <p:cNvSpPr txBox="1">
              <a:spLocks noChangeArrowheads="1"/>
            </p:cNvSpPr>
            <p:nvPr/>
          </p:nvSpPr>
          <p:spPr bwMode="auto">
            <a:xfrm>
              <a:off x="1008" y="27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4835" name="Text Box 15"/>
            <p:cNvSpPr txBox="1">
              <a:spLocks noChangeArrowheads="1"/>
            </p:cNvSpPr>
            <p:nvPr/>
          </p:nvSpPr>
          <p:spPr bwMode="auto">
            <a:xfrm>
              <a:off x="2496" y="27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4836" name="Text Box 16"/>
            <p:cNvSpPr txBox="1">
              <a:spLocks noChangeArrowheads="1"/>
            </p:cNvSpPr>
            <p:nvPr/>
          </p:nvSpPr>
          <p:spPr bwMode="auto">
            <a:xfrm>
              <a:off x="3984" y="278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en-US" sz="2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4837" name="Line 17"/>
            <p:cNvSpPr>
              <a:spLocks noChangeShapeType="1"/>
            </p:cNvSpPr>
            <p:nvPr/>
          </p:nvSpPr>
          <p:spPr bwMode="auto">
            <a:xfrm>
              <a:off x="5323" y="2986"/>
              <a:ext cx="0" cy="24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38" name="Line 18"/>
            <p:cNvSpPr>
              <a:spLocks noChangeShapeType="1"/>
            </p:cNvSpPr>
            <p:nvPr/>
          </p:nvSpPr>
          <p:spPr bwMode="auto">
            <a:xfrm>
              <a:off x="5181" y="3223"/>
              <a:ext cx="242" cy="0"/>
            </a:xfrm>
            <a:prstGeom prst="line">
              <a:avLst/>
            </a:prstGeom>
            <a:noFill/>
            <a:ln w="31750">
              <a:solidFill>
                <a:srgbClr val="8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4823" name="Oval 19"/>
          <p:cNvSpPr>
            <a:spLocks noChangeArrowheads="1"/>
          </p:cNvSpPr>
          <p:nvPr/>
        </p:nvSpPr>
        <p:spPr bwMode="auto">
          <a:xfrm>
            <a:off x="1828800" y="4191000"/>
            <a:ext cx="1219200" cy="381000"/>
          </a:xfrm>
          <a:prstGeom prst="ellipse">
            <a:avLst/>
          </a:prstGeom>
          <a:solidFill>
            <a:srgbClr val="CCFFFF"/>
          </a:solidFill>
          <a:ln w="3175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990033"/>
                </a:solidFill>
                <a:latin typeface="Arial" panose="020B0604020202020204" pitchFamily="34" charset="0"/>
              </a:rPr>
              <a:t>head</a:t>
            </a:r>
          </a:p>
        </p:txBody>
      </p:sp>
      <p:sp>
        <p:nvSpPr>
          <p:cNvPr id="34824" name="Line 20"/>
          <p:cNvSpPr>
            <a:spLocks noChangeShapeType="1"/>
          </p:cNvSpPr>
          <p:nvPr/>
        </p:nvSpPr>
        <p:spPr bwMode="auto">
          <a:xfrm>
            <a:off x="2438400" y="4572000"/>
            <a:ext cx="533400" cy="609600"/>
          </a:xfrm>
          <a:prstGeom prst="line">
            <a:avLst/>
          </a:prstGeom>
          <a:noFill/>
          <a:ln w="381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7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189038"/>
            <a:ext cx="7239000" cy="4983162"/>
          </a:xfr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node *create_list()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int  k, n;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node  *p, *head;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printf  ("\n How many elements to enter?");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scanf ("%d", &amp;n);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for  (k=0; k&lt;n; k++)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</a:t>
            </a:r>
            <a:r>
              <a:rPr lang="en-US" altLang="en-US" sz="1600">
                <a:solidFill>
                  <a:srgbClr val="CC0000"/>
                </a:solidFill>
                <a:latin typeface="Courier New" panose="02070309020205020404" pitchFamily="49" charset="0"/>
              </a:rPr>
              <a:t>if (k == 0)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Courier New" panose="02070309020205020404" pitchFamily="49" charset="0"/>
              </a:rPr>
              <a:t>          head = (node *) malloc(sizeof(node));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Courier New" panose="02070309020205020404" pitchFamily="49" charset="0"/>
              </a:rPr>
              <a:t>          p = head;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Courier New" panose="02070309020205020404" pitchFamily="49" charset="0"/>
              </a:rPr>
              <a:t>	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Courier New" panose="02070309020205020404" pitchFamily="49" charset="0"/>
              </a:rPr>
              <a:t>	     else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Courier New" panose="02070309020205020404" pitchFamily="49" charset="0"/>
              </a:rPr>
              <a:t>               p-&gt;next  = (node *) malloc(sizeof(node));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Courier New" panose="02070309020205020404" pitchFamily="49" charset="0"/>
              </a:rPr>
              <a:t>               p = p-&gt;next;  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Courier New" panose="02070309020205020404" pitchFamily="49" charset="0"/>
              </a:rPr>
              <a:t>	          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	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    scanf ("%d %s %d", &amp;p-&gt;roll, p-&gt;name, &amp;p-&gt;age);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}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p-&gt;next  =  NULL;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    return (head);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0464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be called from </a:t>
            </a:r>
            <a:r>
              <a:rPr lang="en-US" altLang="en-US" smtClean="0">
                <a:latin typeface="Courier New" panose="02070309020205020404" pitchFamily="49" charset="0"/>
              </a:rPr>
              <a:t>main()</a:t>
            </a:r>
            <a:r>
              <a:rPr lang="en-US" altLang="en-US" smtClean="0"/>
              <a:t> function as: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    		</a:t>
            </a: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node *head;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      	………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      	head = create_list();</a:t>
            </a:r>
          </a:p>
        </p:txBody>
      </p:sp>
    </p:spTree>
    <p:extLst>
      <p:ext uri="{BB962C8B-B14F-4D97-AF65-F5344CB8AC3E}">
        <p14:creationId xmlns:p14="http://schemas.microsoft.com/office/powerpoint/2010/main" val="407335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Traversing the List</a:t>
            </a:r>
          </a:p>
        </p:txBody>
      </p:sp>
    </p:spTree>
    <p:extLst>
      <p:ext uri="{BB962C8B-B14F-4D97-AF65-F5344CB8AC3E}">
        <p14:creationId xmlns:p14="http://schemas.microsoft.com/office/powerpoint/2010/main" val="256807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to be done?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Once the linked list has been constructed and </a:t>
            </a:r>
            <a:r>
              <a:rPr lang="en-US" altLang="en-US" i="1" smtClean="0">
                <a:solidFill>
                  <a:srgbClr val="CC0000"/>
                </a:solidFill>
              </a:rPr>
              <a:t>head</a:t>
            </a:r>
            <a:r>
              <a:rPr lang="en-US" altLang="en-US" smtClean="0"/>
              <a:t> points to the first node of the list,</a:t>
            </a:r>
          </a:p>
          <a:p>
            <a:pPr lvl="1" eaLnBrk="1" hangingPunct="1"/>
            <a:r>
              <a:rPr lang="en-US" altLang="en-US" smtClean="0"/>
              <a:t>Follow the pointers.</a:t>
            </a:r>
          </a:p>
          <a:p>
            <a:pPr lvl="1" eaLnBrk="1" hangingPunct="1"/>
            <a:r>
              <a:rPr lang="en-US" altLang="en-US" smtClean="0"/>
              <a:t>Display the contents of the nodes as they are traversed.</a:t>
            </a:r>
          </a:p>
          <a:p>
            <a:pPr lvl="1" eaLnBrk="1" hangingPunct="1"/>
            <a:r>
              <a:rPr lang="en-US" altLang="en-US" smtClean="0"/>
              <a:t>Stop when the </a:t>
            </a:r>
            <a:r>
              <a:rPr lang="en-US" altLang="en-US" i="1" smtClean="0">
                <a:solidFill>
                  <a:srgbClr val="993300"/>
                </a:solidFill>
              </a:rPr>
              <a:t>next</a:t>
            </a:r>
            <a:r>
              <a:rPr lang="en-US" altLang="en-US" smtClean="0"/>
              <a:t> pointer points to </a:t>
            </a:r>
            <a:r>
              <a:rPr lang="en-US" altLang="en-US" smtClean="0">
                <a:solidFill>
                  <a:srgbClr val="CC0000"/>
                </a:solidFill>
              </a:rPr>
              <a:t>NULL</a:t>
            </a:r>
            <a:r>
              <a:rPr lang="en-US" altLang="en-US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62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371600"/>
            <a:ext cx="7162800" cy="4724400"/>
          </a:xfrm>
          <a:solidFill>
            <a:srgbClr val="CCFFFF"/>
          </a:solidFill>
          <a:ln w="31750">
            <a:solidFill>
              <a:srgbClr val="800000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void display (node *head)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int  count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node  *p;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 = head;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while (p != NULL)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printf ("\nNode %d: %d %s %d", count,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            p-&gt;roll, p-&gt;name, p-&gt;age);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count++;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p = p-&gt;next;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printf ("\n");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25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be called from </a:t>
            </a:r>
            <a:r>
              <a:rPr lang="en-US" altLang="en-US" smtClean="0">
                <a:latin typeface="Courier New" panose="02070309020205020404" pitchFamily="49" charset="0"/>
              </a:rPr>
              <a:t>main()</a:t>
            </a:r>
            <a:r>
              <a:rPr lang="en-US" altLang="en-US" smtClean="0"/>
              <a:t> function as: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    		</a:t>
            </a: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node *head;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      	………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      	display (head);</a:t>
            </a:r>
          </a:p>
        </p:txBody>
      </p:sp>
    </p:spTree>
    <p:extLst>
      <p:ext uri="{BB962C8B-B14F-4D97-AF65-F5344CB8AC3E}">
        <p14:creationId xmlns:p14="http://schemas.microsoft.com/office/powerpoint/2010/main" val="407499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>Applications: Job Scheduling</a:t>
            </a:r>
            <a:b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</a:br>
            <a:endParaRPr lang="en-US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643187" y="2487612"/>
          <a:ext cx="6905625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文件" r:id="rId3" imgW="6905160" imgH="3027600" progId="Word.Document.8">
                  <p:embed/>
                </p:oleObj>
              </mc:Choice>
              <mc:Fallback>
                <p:oleObj name="文件" r:id="rId3" imgW="6905160" imgH="3027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7" y="2487612"/>
                        <a:ext cx="6905625" cy="302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765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Inserting a Node in a List</a:t>
            </a:r>
          </a:p>
        </p:txBody>
      </p:sp>
    </p:spTree>
    <p:extLst>
      <p:ext uri="{BB962C8B-B14F-4D97-AF65-F5344CB8AC3E}">
        <p14:creationId xmlns:p14="http://schemas.microsoft.com/office/powerpoint/2010/main" val="1465036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How to do?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problem is to insert a node </a:t>
            </a:r>
            <a:r>
              <a:rPr lang="en-US" altLang="en-US" i="1" smtClean="0">
                <a:solidFill>
                  <a:srgbClr val="993300"/>
                </a:solidFill>
              </a:rPr>
              <a:t>before a specified node</a:t>
            </a:r>
            <a:r>
              <a:rPr lang="en-US" altLang="en-US" smtClean="0"/>
              <a:t>.</a:t>
            </a:r>
          </a:p>
          <a:p>
            <a:pPr lvl="1" eaLnBrk="1" hangingPunct="1"/>
            <a:r>
              <a:rPr lang="en-US" altLang="en-US" smtClean="0"/>
              <a:t>Specified means some value is given for the node (called </a:t>
            </a:r>
            <a:r>
              <a:rPr lang="en-US" altLang="en-US" i="1" smtClean="0">
                <a:solidFill>
                  <a:srgbClr val="993300"/>
                </a:solidFill>
              </a:rPr>
              <a:t>key</a:t>
            </a:r>
            <a:r>
              <a:rPr lang="en-US" altLang="en-US" smtClean="0"/>
              <a:t>).</a:t>
            </a:r>
          </a:p>
          <a:p>
            <a:pPr lvl="1" eaLnBrk="1" hangingPunct="1"/>
            <a:r>
              <a:rPr lang="en-US" altLang="en-US" smtClean="0"/>
              <a:t>In this example, we consider it to be </a:t>
            </a:r>
            <a:r>
              <a:rPr lang="en-US" altLang="en-US" smtClean="0">
                <a:solidFill>
                  <a:srgbClr val="800080"/>
                </a:solidFill>
                <a:latin typeface="Courier New" panose="02070309020205020404" pitchFamily="49" charset="0"/>
              </a:rPr>
              <a:t>roll</a:t>
            </a:r>
            <a:r>
              <a:rPr lang="en-US" altLang="en-US" smtClean="0"/>
              <a:t>.</a:t>
            </a:r>
          </a:p>
          <a:p>
            <a:pPr eaLnBrk="1" hangingPunct="1"/>
            <a:r>
              <a:rPr lang="en-US" altLang="en-US" smtClean="0"/>
              <a:t>Convention followed:</a:t>
            </a:r>
          </a:p>
          <a:p>
            <a:pPr lvl="1" eaLnBrk="1" hangingPunct="1"/>
            <a:r>
              <a:rPr lang="en-US" altLang="en-US" smtClean="0"/>
              <a:t>If the value of roll is given as </a:t>
            </a:r>
            <a:r>
              <a:rPr lang="en-US" altLang="en-US" i="1" smtClean="0">
                <a:solidFill>
                  <a:srgbClr val="993300"/>
                </a:solidFill>
              </a:rPr>
              <a:t>negative</a:t>
            </a:r>
            <a:r>
              <a:rPr lang="en-US" altLang="en-US" smtClean="0"/>
              <a:t>, the node will be inserted at the </a:t>
            </a:r>
            <a:r>
              <a:rPr lang="en-US" altLang="en-US" i="1" smtClean="0">
                <a:solidFill>
                  <a:srgbClr val="993300"/>
                </a:solidFill>
              </a:rPr>
              <a:t>end</a:t>
            </a:r>
            <a:r>
              <a:rPr lang="en-US" altLang="en-US" smtClean="0"/>
              <a:t> of the list.</a:t>
            </a:r>
          </a:p>
        </p:txBody>
      </p:sp>
    </p:spTree>
    <p:extLst>
      <p:ext uri="{BB962C8B-B14F-4D97-AF65-F5344CB8AC3E}">
        <p14:creationId xmlns:p14="http://schemas.microsoft.com/office/powerpoint/2010/main" val="360318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55403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mtClean="0"/>
              <a:t>Contd.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14400"/>
            <a:ext cx="7772400" cy="5181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When a node is added at the beginning,</a:t>
            </a:r>
          </a:p>
          <a:p>
            <a:pPr lvl="1">
              <a:defRPr/>
            </a:pPr>
            <a:r>
              <a:rPr lang="en-US" smtClean="0"/>
              <a:t>Only one next pointer needs to be modified.</a:t>
            </a:r>
          </a:p>
          <a:p>
            <a:pPr lvl="2">
              <a:defRPr/>
            </a:pPr>
            <a:r>
              <a:rPr lang="en-US" i="1" smtClean="0">
                <a:solidFill>
                  <a:srgbClr val="993300"/>
                </a:solidFill>
              </a:rPr>
              <a:t>head</a:t>
            </a:r>
            <a:r>
              <a:rPr lang="en-US" smtClean="0"/>
              <a:t> is made to point to the new node.</a:t>
            </a:r>
          </a:p>
          <a:p>
            <a:pPr lvl="2">
              <a:defRPr/>
            </a:pPr>
            <a:r>
              <a:rPr lang="en-US" smtClean="0"/>
              <a:t>New node points to the previously first element.</a:t>
            </a:r>
          </a:p>
          <a:p>
            <a:pPr>
              <a:defRPr/>
            </a:pPr>
            <a:r>
              <a:rPr lang="en-US" smtClean="0"/>
              <a:t>When a node is added at the end,</a:t>
            </a:r>
          </a:p>
          <a:p>
            <a:pPr lvl="1">
              <a:defRPr/>
            </a:pPr>
            <a:r>
              <a:rPr lang="en-US" smtClean="0"/>
              <a:t>Two next pointers need to be modified.</a:t>
            </a:r>
          </a:p>
          <a:p>
            <a:pPr lvl="2">
              <a:defRPr/>
            </a:pPr>
            <a:r>
              <a:rPr lang="en-US" smtClean="0"/>
              <a:t>Last node now points to the new node.</a:t>
            </a:r>
          </a:p>
          <a:p>
            <a:pPr lvl="2">
              <a:defRPr/>
            </a:pPr>
            <a:r>
              <a:rPr lang="en-US" smtClean="0"/>
              <a:t>New node points to </a:t>
            </a:r>
            <a:r>
              <a:rPr lang="en-US" smtClean="0">
                <a:solidFill>
                  <a:srgbClr val="993300"/>
                </a:solidFill>
              </a:rPr>
              <a:t>NULL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When a node is added in the middle,</a:t>
            </a:r>
          </a:p>
          <a:p>
            <a:pPr lvl="1">
              <a:defRPr/>
            </a:pPr>
            <a:r>
              <a:rPr lang="en-US" smtClean="0"/>
              <a:t>Two next pointers need to be modified.</a:t>
            </a:r>
          </a:p>
          <a:p>
            <a:pPr lvl="2">
              <a:defRPr/>
            </a:pPr>
            <a:r>
              <a:rPr lang="en-US" smtClean="0"/>
              <a:t>Previous node now points to the new node.</a:t>
            </a:r>
          </a:p>
          <a:p>
            <a:pPr lvl="2">
              <a:defRPr/>
            </a:pPr>
            <a:r>
              <a:rPr lang="en-US" smtClean="0"/>
              <a:t>New node points to the next node.</a:t>
            </a:r>
          </a:p>
        </p:txBody>
      </p:sp>
    </p:spTree>
    <p:extLst>
      <p:ext uri="{BB962C8B-B14F-4D97-AF65-F5344CB8AC3E}">
        <p14:creationId xmlns:p14="http://schemas.microsoft.com/office/powerpoint/2010/main" val="16392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2"/>
          <p:cNvSpPr txBox="1">
            <a:spLocks noChangeArrowheads="1"/>
          </p:cNvSpPr>
          <p:nvPr/>
        </p:nvSpPr>
        <p:spPr bwMode="auto">
          <a:xfrm>
            <a:off x="1981200" y="304800"/>
            <a:ext cx="8458200" cy="5341938"/>
          </a:xfrm>
          <a:prstGeom prst="rect">
            <a:avLst/>
          </a:prstGeom>
          <a:solidFill>
            <a:srgbClr val="CCFFFF"/>
          </a:solidFill>
          <a:ln w="31750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void insert (node **head)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int  k = 0, rno;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node *p, *q, *new;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new = (node *) malloc(sizeof(node));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printf ("\nData to be inserted: 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scanf ("%d %s %d", &amp;new-&gt;roll, new-&gt;name, &amp;new-&gt;age);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printf ("\nInsert before roll (-ve for end):");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scanf ("%d", &amp;rno);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p = *head;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if (p-&gt;roll == rno)      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/* At the beginning */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new-&gt;next = p;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*head = new;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18588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Text Box 2"/>
          <p:cNvSpPr txBox="1">
            <a:spLocks noChangeArrowheads="1"/>
          </p:cNvSpPr>
          <p:nvPr/>
        </p:nvSpPr>
        <p:spPr bwMode="auto">
          <a:xfrm>
            <a:off x="1752600" y="304801"/>
            <a:ext cx="6553200" cy="5891213"/>
          </a:xfrm>
          <a:prstGeom prst="rect">
            <a:avLst/>
          </a:prstGeom>
          <a:solidFill>
            <a:srgbClr val="CCFFFF"/>
          </a:solidFill>
          <a:ln w="31750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else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	while ((p != NULL) &amp;&amp; (p-&gt;roll != rno))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q = p;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p = p-&gt;next;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}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if  (p == NULL)       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/* At the end */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q-&gt;next = new;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new-&gt;next = NULL;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	 else if  (p-&gt;roll  == rno)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/* In the middle */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  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        q-&gt;next = new;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        new-&gt;next = p;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  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6085" name="Rectangle 3"/>
          <p:cNvSpPr>
            <a:spLocks noChangeArrowheads="1"/>
          </p:cNvSpPr>
          <p:nvPr/>
        </p:nvSpPr>
        <p:spPr bwMode="auto">
          <a:xfrm>
            <a:off x="8412163" y="2133600"/>
            <a:ext cx="2133600" cy="1600200"/>
          </a:xfrm>
          <a:prstGeom prst="rect">
            <a:avLst/>
          </a:prstGeom>
          <a:solidFill>
            <a:srgbClr val="FFFF99"/>
          </a:solidFill>
          <a:ln w="31750">
            <a:solidFill>
              <a:srgbClr val="9933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The pointers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q and p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always point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to consecutive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latin typeface="Arial" panose="020B0604020202020204" pitchFamily="34" charset="0"/>
              </a:rPr>
              <a:t>nodes.</a:t>
            </a:r>
          </a:p>
        </p:txBody>
      </p:sp>
    </p:spTree>
    <p:extLst>
      <p:ext uri="{BB962C8B-B14F-4D97-AF65-F5344CB8AC3E}">
        <p14:creationId xmlns:p14="http://schemas.microsoft.com/office/powerpoint/2010/main" val="294011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be called from </a:t>
            </a:r>
            <a:r>
              <a:rPr lang="en-US" altLang="en-US" smtClean="0">
                <a:latin typeface="Courier New" panose="02070309020205020404" pitchFamily="49" charset="0"/>
              </a:rPr>
              <a:t>main()</a:t>
            </a:r>
            <a:r>
              <a:rPr lang="en-US" altLang="en-US" smtClean="0"/>
              <a:t> function as:</a:t>
            </a:r>
          </a:p>
          <a:p>
            <a:pPr eaLnBrk="1" hangingPunct="1"/>
            <a:endParaRPr lang="en-US" altLang="en-US" smtClean="0"/>
          </a:p>
          <a:p>
            <a:pPr eaLnBrk="1" hangingPunct="1">
              <a:buFontTx/>
              <a:buNone/>
            </a:pPr>
            <a:r>
              <a:rPr lang="en-US" altLang="en-US" smtClean="0"/>
              <a:t>	    		</a:t>
            </a: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node *head;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      	………</a:t>
            </a:r>
          </a:p>
          <a:p>
            <a:pPr eaLnBrk="1" hangingPunct="1">
              <a:buFontTx/>
              <a:buNone/>
            </a:pPr>
            <a:r>
              <a:rPr lang="en-US" altLang="en-US" sz="2000">
                <a:solidFill>
                  <a:srgbClr val="800080"/>
                </a:solidFill>
                <a:latin typeface="Courier New" panose="02070309020205020404" pitchFamily="49" charset="0"/>
              </a:rPr>
              <a:t>      	insert (&amp;head);</a:t>
            </a:r>
          </a:p>
        </p:txBody>
      </p:sp>
    </p:spTree>
    <p:extLst>
      <p:ext uri="{BB962C8B-B14F-4D97-AF65-F5344CB8AC3E}">
        <p14:creationId xmlns:p14="http://schemas.microsoft.com/office/powerpoint/2010/main" val="26833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Deleting a node from the list</a:t>
            </a:r>
          </a:p>
        </p:txBody>
      </p:sp>
    </p:spTree>
    <p:extLst>
      <p:ext uri="{BB962C8B-B14F-4D97-AF65-F5344CB8AC3E}">
        <p14:creationId xmlns:p14="http://schemas.microsoft.com/office/powerpoint/2010/main" val="3339632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to be done?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Here also we are required to delete a specified node.</a:t>
            </a:r>
          </a:p>
          <a:p>
            <a:pPr lvl="1" eaLnBrk="1" hangingPunct="1"/>
            <a:r>
              <a:rPr lang="en-US" altLang="en-US" smtClean="0"/>
              <a:t>Say, the node whose </a:t>
            </a:r>
            <a:r>
              <a:rPr lang="en-US" altLang="en-US" smtClean="0">
                <a:solidFill>
                  <a:srgbClr val="800080"/>
                </a:solidFill>
                <a:latin typeface="Courier New" panose="02070309020205020404" pitchFamily="49" charset="0"/>
              </a:rPr>
              <a:t>roll</a:t>
            </a:r>
            <a:r>
              <a:rPr lang="en-US" altLang="en-US" smtClean="0"/>
              <a:t> field is given.</a:t>
            </a:r>
          </a:p>
          <a:p>
            <a:pPr eaLnBrk="1" hangingPunct="1"/>
            <a:r>
              <a:rPr lang="en-US" altLang="en-US" smtClean="0"/>
              <a:t>Here also three conditions arise:</a:t>
            </a:r>
          </a:p>
          <a:p>
            <a:pPr lvl="1" eaLnBrk="1" hangingPunct="1"/>
            <a:r>
              <a:rPr lang="en-US" altLang="en-US" smtClean="0"/>
              <a:t>Deleting the first node.</a:t>
            </a:r>
          </a:p>
          <a:p>
            <a:pPr lvl="1" eaLnBrk="1" hangingPunct="1"/>
            <a:r>
              <a:rPr lang="en-US" altLang="en-US" smtClean="0"/>
              <a:t>Deleting the last node.</a:t>
            </a:r>
          </a:p>
          <a:p>
            <a:pPr lvl="1" eaLnBrk="1" hangingPunct="1"/>
            <a:r>
              <a:rPr lang="en-US" altLang="en-US" smtClean="0"/>
              <a:t>Deleting an intermediate node.</a:t>
            </a:r>
          </a:p>
        </p:txBody>
      </p:sp>
    </p:spTree>
    <p:extLst>
      <p:ext uri="{BB962C8B-B14F-4D97-AF65-F5344CB8AC3E}">
        <p14:creationId xmlns:p14="http://schemas.microsoft.com/office/powerpoint/2010/main" val="24375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2"/>
          <p:cNvSpPr txBox="1">
            <a:spLocks noChangeArrowheads="1"/>
          </p:cNvSpPr>
          <p:nvPr/>
        </p:nvSpPr>
        <p:spPr bwMode="auto">
          <a:xfrm>
            <a:off x="3048000" y="914400"/>
            <a:ext cx="6248400" cy="4243388"/>
          </a:xfrm>
          <a:prstGeom prst="rect">
            <a:avLst/>
          </a:prstGeom>
          <a:solidFill>
            <a:srgbClr val="CCFFFF"/>
          </a:solidFill>
          <a:ln w="31750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void  delete (node **head)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int  rno;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node  *p, *q;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printf ("\nDelete for roll :");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scanf ("%d", &amp;rno);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p = *head;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if  (p-&gt;roll == rno) 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 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/* Delete the first element */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*head = p-&gt;next;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free (p);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43575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Text Box 2"/>
          <p:cNvSpPr txBox="1">
            <a:spLocks noChangeArrowheads="1"/>
          </p:cNvSpPr>
          <p:nvPr/>
        </p:nvSpPr>
        <p:spPr bwMode="auto">
          <a:xfrm>
            <a:off x="1981200" y="609600"/>
            <a:ext cx="7315200" cy="5341938"/>
          </a:xfrm>
          <a:prstGeom prst="rect">
            <a:avLst/>
          </a:prstGeom>
          <a:solidFill>
            <a:srgbClr val="CCFFFF"/>
          </a:solidFill>
          <a:ln w="31750">
            <a:solidFill>
              <a:srgbClr val="9933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while  ((p != NULL) &amp;&amp; (p-&gt;roll != rno))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q = p;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p  =  p-&gt;next;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}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80008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if  (p == NULL)      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/* Element not found */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printf ("\nNo match :: deletion failed");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else if (p-&gt;roll == rno)   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en-US" sz="1800">
                <a:solidFill>
                  <a:srgbClr val="993300"/>
                </a:solidFill>
                <a:latin typeface="Courier New" panose="02070309020205020404" pitchFamily="49" charset="0"/>
              </a:rPr>
              <a:t>/* Delete any other element */</a:t>
            </a: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 { 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     q-&gt;next  =  p-&gt;next;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     free (p);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         }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800080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6977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>Queue ADT</a:t>
            </a:r>
            <a:b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objects:</a:t>
            </a:r>
            <a:r>
              <a:rPr lang="en-US" altLang="zh-TW" dirty="0"/>
              <a:t> a finite ordered list with zero or more elements.</a:t>
            </a:r>
            <a:br>
              <a:rPr lang="en-US" altLang="zh-TW" dirty="0"/>
            </a:br>
            <a:r>
              <a:rPr lang="en-US" altLang="zh-TW" b="1" dirty="0"/>
              <a:t>methods:</a:t>
            </a:r>
            <a:br>
              <a:rPr lang="en-US" altLang="zh-TW" b="1" dirty="0"/>
            </a:br>
            <a:r>
              <a:rPr lang="en-US" altLang="zh-TW" dirty="0"/>
              <a:t>     for all queue </a:t>
            </a:r>
            <a:r>
              <a:rPr lang="en-US" altLang="zh-TW" dirty="0">
                <a:sym typeface="Symbol" panose="05050102010706020507" pitchFamily="18" charset="2"/>
              </a:rPr>
              <a:t> Queue</a:t>
            </a:r>
            <a:r>
              <a:rPr lang="en-US" altLang="zh-TW" dirty="0"/>
              <a:t>, item </a:t>
            </a:r>
            <a:r>
              <a:rPr lang="en-US" altLang="zh-TW" dirty="0">
                <a:sym typeface="Symbol" panose="05050102010706020507" pitchFamily="18" charset="2"/>
              </a:rPr>
              <a:t> element, 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         max_ queue_ size  positive integer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Queue </a:t>
            </a:r>
            <a:r>
              <a:rPr lang="en-US" altLang="zh-TW" dirty="0" err="1">
                <a:sym typeface="Symbol" panose="05050102010706020507" pitchFamily="18" charset="2"/>
              </a:rPr>
              <a:t>createQ</a:t>
            </a:r>
            <a:r>
              <a:rPr lang="en-US" altLang="zh-TW" dirty="0">
                <a:sym typeface="Symbol" panose="05050102010706020507" pitchFamily="18" charset="2"/>
              </a:rPr>
              <a:t>(</a:t>
            </a:r>
            <a:r>
              <a:rPr lang="en-US" altLang="zh-TW" dirty="0" err="1">
                <a:sym typeface="Symbol" panose="05050102010706020507" pitchFamily="18" charset="2"/>
              </a:rPr>
              <a:t>max_queue_size</a:t>
            </a:r>
            <a:r>
              <a:rPr lang="en-US" altLang="zh-TW" dirty="0">
                <a:sym typeface="Symbol" panose="05050102010706020507" pitchFamily="18" charset="2"/>
              </a:rPr>
              <a:t>) ::=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         create an empty queue whose maximum size is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         </a:t>
            </a:r>
            <a:r>
              <a:rPr lang="en-US" altLang="zh-TW" dirty="0" err="1">
                <a:sym typeface="Symbol" panose="05050102010706020507" pitchFamily="18" charset="2"/>
              </a:rPr>
              <a:t>max_queue_size</a:t>
            </a:r>
            <a:r>
              <a:rPr lang="en-US" altLang="zh-TW" dirty="0">
                <a:sym typeface="Symbol" panose="05050102010706020507" pitchFamily="18" charset="2"/>
              </a:rPr>
              <a:t/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Boolean </a:t>
            </a:r>
            <a:r>
              <a:rPr lang="en-US" altLang="zh-TW" dirty="0" err="1">
                <a:sym typeface="Symbol" panose="05050102010706020507" pitchFamily="18" charset="2"/>
              </a:rPr>
              <a:t>isFullQ</a:t>
            </a:r>
            <a:r>
              <a:rPr lang="en-US" altLang="zh-TW" dirty="0">
                <a:sym typeface="Symbol" panose="05050102010706020507" pitchFamily="18" charset="2"/>
              </a:rPr>
              <a:t>(queue, </a:t>
            </a:r>
            <a:r>
              <a:rPr lang="en-US" altLang="zh-TW" dirty="0" err="1">
                <a:sym typeface="Symbol" panose="05050102010706020507" pitchFamily="18" charset="2"/>
              </a:rPr>
              <a:t>max_queue_size</a:t>
            </a:r>
            <a:r>
              <a:rPr lang="en-US" altLang="zh-TW" dirty="0">
                <a:sym typeface="Symbol" panose="05050102010706020507" pitchFamily="18" charset="2"/>
              </a:rPr>
              <a:t>) ::=    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</a:t>
            </a:r>
            <a:r>
              <a:rPr lang="en-US" altLang="zh-TW" b="1" dirty="0">
                <a:sym typeface="Symbol" panose="05050102010706020507" pitchFamily="18" charset="2"/>
              </a:rPr>
              <a:t>           if</a:t>
            </a:r>
            <a:r>
              <a:rPr lang="en-US" altLang="zh-TW" dirty="0">
                <a:sym typeface="Symbol" panose="05050102010706020507" pitchFamily="18" charset="2"/>
              </a:rPr>
              <a:t>(number of elements in queue == </a:t>
            </a:r>
            <a:r>
              <a:rPr lang="en-US" altLang="zh-TW" dirty="0" err="1">
                <a:sym typeface="Symbol" panose="05050102010706020507" pitchFamily="18" charset="2"/>
              </a:rPr>
              <a:t>max_queue_size</a:t>
            </a:r>
            <a:r>
              <a:rPr lang="en-US" altLang="zh-TW" dirty="0">
                <a:sym typeface="Symbol" panose="05050102010706020507" pitchFamily="18" charset="2"/>
              </a:rPr>
              <a:t>)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</a:t>
            </a:r>
            <a:r>
              <a:rPr lang="en-US" altLang="zh-TW" b="1" dirty="0">
                <a:sym typeface="Symbol" panose="05050102010706020507" pitchFamily="18" charset="2"/>
              </a:rPr>
              <a:t>           return</a:t>
            </a:r>
            <a:r>
              <a:rPr lang="en-US" altLang="zh-TW" dirty="0">
                <a:sym typeface="Symbol" panose="05050102010706020507" pitchFamily="18" charset="2"/>
              </a:rPr>
              <a:t> TRUE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         </a:t>
            </a:r>
            <a:r>
              <a:rPr lang="en-US" altLang="zh-TW" b="1" dirty="0">
                <a:sym typeface="Symbol" panose="05050102010706020507" pitchFamily="18" charset="2"/>
              </a:rPr>
              <a:t>else return</a:t>
            </a:r>
            <a:r>
              <a:rPr lang="en-US" altLang="zh-TW" dirty="0">
                <a:sym typeface="Symbol" panose="05050102010706020507" pitchFamily="18" charset="2"/>
              </a:rPr>
              <a:t> FALSE</a:t>
            </a:r>
            <a:br>
              <a:rPr lang="en-US" altLang="zh-TW" dirty="0">
                <a:sym typeface="Symbol" panose="05050102010706020507" pitchFamily="18" charset="2"/>
              </a:rPr>
            </a:br>
            <a:r>
              <a:rPr lang="en-US" altLang="zh-TW" dirty="0">
                <a:sym typeface="Symbol" panose="05050102010706020507" pitchFamily="18" charset="2"/>
              </a:rPr>
              <a:t>     Queue </a:t>
            </a:r>
            <a:r>
              <a:rPr lang="en-US" altLang="zh-TW" dirty="0" err="1">
                <a:sym typeface="Symbol" panose="05050102010706020507" pitchFamily="18" charset="2"/>
              </a:rPr>
              <a:t>Enqueue</a:t>
            </a:r>
            <a:r>
              <a:rPr lang="en-US" altLang="zh-TW" dirty="0">
                <a:sym typeface="Symbol" panose="05050102010706020507" pitchFamily="18" charset="2"/>
              </a:rPr>
              <a:t>(queue, item) ::=</a:t>
            </a:r>
            <a:r>
              <a:rPr lang="en-US" altLang="zh-TW" b="1" dirty="0">
                <a:sym typeface="Symbol" panose="05050102010706020507" pitchFamily="18" charset="2"/>
              </a:rPr>
              <a:t/>
            </a:r>
            <a:br>
              <a:rPr lang="en-US" altLang="zh-TW" b="1" dirty="0">
                <a:sym typeface="Symbol" panose="05050102010706020507" pitchFamily="18" charset="2"/>
              </a:rPr>
            </a:br>
            <a:r>
              <a:rPr lang="en-US" altLang="zh-TW" b="1" dirty="0">
                <a:sym typeface="Symbol" panose="05050102010706020507" pitchFamily="18" charset="2"/>
              </a:rPr>
              <a:t>              if</a:t>
            </a:r>
            <a:r>
              <a:rPr lang="en-US" altLang="zh-TW" dirty="0">
                <a:sym typeface="Symbol" panose="05050102010706020507" pitchFamily="18" charset="2"/>
              </a:rPr>
              <a:t> (</a:t>
            </a:r>
            <a:r>
              <a:rPr lang="en-US" altLang="zh-TW" dirty="0" err="1">
                <a:sym typeface="Symbol" panose="05050102010706020507" pitchFamily="18" charset="2"/>
              </a:rPr>
              <a:t>IsFullQ</a:t>
            </a:r>
            <a:r>
              <a:rPr lang="en-US" altLang="zh-TW" dirty="0">
                <a:sym typeface="Symbol" panose="05050102010706020507" pitchFamily="18" charset="2"/>
              </a:rPr>
              <a:t>(queue)) </a:t>
            </a:r>
            <a:r>
              <a:rPr lang="en-US" altLang="zh-TW" dirty="0" err="1">
                <a:sym typeface="Symbol" panose="05050102010706020507" pitchFamily="18" charset="2"/>
              </a:rPr>
              <a:t>queue_full</a:t>
            </a:r>
            <a:r>
              <a:rPr lang="en-US" altLang="zh-TW" b="1" dirty="0">
                <a:sym typeface="Symbol" panose="05050102010706020507" pitchFamily="18" charset="2"/>
              </a:rPr>
              <a:t/>
            </a:r>
            <a:br>
              <a:rPr lang="en-US" altLang="zh-TW" b="1" dirty="0">
                <a:sym typeface="Symbol" panose="05050102010706020507" pitchFamily="18" charset="2"/>
              </a:rPr>
            </a:br>
            <a:r>
              <a:rPr lang="en-US" altLang="zh-TW" b="1" dirty="0">
                <a:sym typeface="Symbol" panose="05050102010706020507" pitchFamily="18" charset="2"/>
              </a:rPr>
              <a:t>             else</a:t>
            </a:r>
            <a:r>
              <a:rPr lang="en-US" altLang="zh-TW" dirty="0">
                <a:sym typeface="Symbol" panose="05050102010706020507" pitchFamily="18" charset="2"/>
              </a:rPr>
              <a:t> insert item at rear of queue and return queue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623888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mtClean="0"/>
              <a:t>Few Exercises to Try Out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990600"/>
            <a:ext cx="8153400" cy="51054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mtClean="0"/>
              <a:t>Write a function to:</a:t>
            </a:r>
          </a:p>
          <a:p>
            <a:pPr lvl="1">
              <a:defRPr/>
            </a:pPr>
            <a:r>
              <a:rPr lang="en-US" smtClean="0"/>
              <a:t>Concatenate two given list into one big list.</a:t>
            </a:r>
          </a:p>
          <a:p>
            <a:pPr lvl="2">
              <a:buNone/>
              <a:defRPr/>
            </a:pPr>
            <a:r>
              <a:rPr lang="en-US" smtClean="0"/>
              <a:t>    </a:t>
            </a:r>
            <a:r>
              <a:rPr lang="en-US" smtClean="0">
                <a:solidFill>
                  <a:srgbClr val="800080"/>
                </a:solidFill>
              </a:rPr>
              <a:t>node  *concatenate (node *head1, node *head2);</a:t>
            </a:r>
          </a:p>
          <a:p>
            <a:pPr lvl="1">
              <a:defRPr/>
            </a:pPr>
            <a:r>
              <a:rPr lang="en-US" smtClean="0"/>
              <a:t>Insert an element in a linked list in sorted order. The function will be called for every element to be inserted.</a:t>
            </a:r>
          </a:p>
          <a:p>
            <a:pPr lvl="2">
              <a:buNone/>
              <a:defRPr/>
            </a:pPr>
            <a:r>
              <a:rPr lang="en-US" smtClean="0">
                <a:solidFill>
                  <a:srgbClr val="800080"/>
                </a:solidFill>
              </a:rPr>
              <a:t>    void  insert_sorted (node **head,  node *element);</a:t>
            </a:r>
          </a:p>
          <a:p>
            <a:pPr lvl="1">
              <a:defRPr/>
            </a:pPr>
            <a:r>
              <a:rPr lang="en-US" smtClean="0"/>
              <a:t>Always insert elements at one end, and delete elements from the other end (</a:t>
            </a:r>
            <a:r>
              <a:rPr lang="en-US" smtClean="0">
                <a:solidFill>
                  <a:srgbClr val="996633"/>
                </a:solidFill>
              </a:rPr>
              <a:t>first-in first-out QUEUE</a:t>
            </a:r>
            <a:r>
              <a:rPr lang="en-US" smtClean="0"/>
              <a:t>).</a:t>
            </a:r>
          </a:p>
          <a:p>
            <a:pPr lvl="2">
              <a:buNone/>
              <a:defRPr/>
            </a:pPr>
            <a:r>
              <a:rPr lang="en-US" smtClean="0"/>
              <a:t> </a:t>
            </a:r>
            <a:r>
              <a:rPr lang="en-US" smtClean="0">
                <a:solidFill>
                  <a:srgbClr val="800080"/>
                </a:solidFill>
              </a:rPr>
              <a:t>void  insert_q (node **head,  node *element)</a:t>
            </a:r>
          </a:p>
          <a:p>
            <a:pPr lvl="2">
              <a:buNone/>
              <a:defRPr/>
            </a:pPr>
            <a:r>
              <a:rPr lang="en-US" smtClean="0">
                <a:solidFill>
                  <a:srgbClr val="800080"/>
                </a:solidFill>
              </a:rPr>
              <a:t> node  *delete_q (node **head)</a:t>
            </a:r>
            <a:r>
              <a:rPr lang="en-US" smtClean="0"/>
              <a:t>   </a:t>
            </a:r>
            <a:r>
              <a:rPr lang="en-US" sz="1800">
                <a:solidFill>
                  <a:srgbClr val="CC0000"/>
                </a:solidFill>
              </a:rPr>
              <a:t>/* Return the deleted node */</a:t>
            </a:r>
          </a:p>
        </p:txBody>
      </p:sp>
    </p:spTree>
    <p:extLst>
      <p:ext uri="{BB962C8B-B14F-4D97-AF65-F5344CB8AC3E}">
        <p14:creationId xmlns:p14="http://schemas.microsoft.com/office/powerpoint/2010/main" val="349954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>Queue ADT(contd..)</a:t>
            </a:r>
            <a:b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Boolean </a:t>
            </a:r>
            <a:r>
              <a:rPr lang="en-US" altLang="zh-TW" dirty="0" err="1"/>
              <a:t>isEmptyQ</a:t>
            </a:r>
            <a:r>
              <a:rPr lang="en-US" altLang="zh-TW" dirty="0"/>
              <a:t>(queue) ::=</a:t>
            </a:r>
            <a:br>
              <a:rPr lang="en-US" altLang="zh-TW" dirty="0"/>
            </a:br>
            <a:r>
              <a:rPr lang="en-US" altLang="zh-TW" dirty="0"/>
              <a:t>             </a:t>
            </a:r>
            <a:r>
              <a:rPr lang="en-US" altLang="zh-TW" b="1" dirty="0"/>
              <a:t> if</a:t>
            </a:r>
            <a:r>
              <a:rPr lang="en-US" altLang="zh-TW" dirty="0"/>
              <a:t> (queue ==</a:t>
            </a:r>
            <a:r>
              <a:rPr lang="en-US" altLang="zh-TW" dirty="0" err="1"/>
              <a:t>CreateQ</a:t>
            </a:r>
            <a:r>
              <a:rPr lang="en-US" altLang="zh-TW" dirty="0"/>
              <a:t>(</a:t>
            </a:r>
            <a:r>
              <a:rPr lang="en-US" altLang="zh-TW" dirty="0" err="1"/>
              <a:t>max_queue_size</a:t>
            </a:r>
            <a:r>
              <a:rPr lang="en-US" altLang="zh-TW" dirty="0"/>
              <a:t>))</a:t>
            </a:r>
            <a:br>
              <a:rPr lang="en-US" altLang="zh-TW" dirty="0"/>
            </a:br>
            <a:r>
              <a:rPr lang="en-US" altLang="zh-TW" dirty="0"/>
              <a:t>              </a:t>
            </a:r>
            <a:r>
              <a:rPr lang="en-US" altLang="zh-TW" b="1" dirty="0"/>
              <a:t>return </a:t>
            </a:r>
            <a:r>
              <a:rPr lang="en-US" altLang="zh-TW" dirty="0"/>
              <a:t>TRUE</a:t>
            </a:r>
            <a:br>
              <a:rPr lang="en-US" altLang="zh-TW" dirty="0"/>
            </a:br>
            <a:r>
              <a:rPr lang="en-US" altLang="zh-TW" dirty="0"/>
              <a:t>              </a:t>
            </a:r>
            <a:r>
              <a:rPr lang="en-US" altLang="zh-TW" b="1" dirty="0"/>
              <a:t>else return</a:t>
            </a:r>
            <a:r>
              <a:rPr lang="en-US" altLang="zh-TW" dirty="0"/>
              <a:t> FALSE</a:t>
            </a:r>
            <a:br>
              <a:rPr lang="en-US" altLang="zh-TW" dirty="0"/>
            </a:br>
            <a:r>
              <a:rPr lang="en-US" altLang="zh-TW" dirty="0"/>
              <a:t>     Element </a:t>
            </a:r>
            <a:r>
              <a:rPr lang="en-US" altLang="zh-TW" dirty="0" err="1"/>
              <a:t>dequeue</a:t>
            </a:r>
            <a:r>
              <a:rPr lang="en-US" altLang="zh-TW" dirty="0"/>
              <a:t>(queue) ::=</a:t>
            </a:r>
            <a:br>
              <a:rPr lang="en-US" altLang="zh-TW" dirty="0"/>
            </a:br>
            <a:r>
              <a:rPr lang="en-US" altLang="zh-TW" dirty="0"/>
              <a:t>              </a:t>
            </a:r>
            <a:r>
              <a:rPr lang="en-US" altLang="zh-TW" b="1" dirty="0"/>
              <a:t>if </a:t>
            </a:r>
            <a:r>
              <a:rPr lang="en-US" altLang="zh-TW" dirty="0"/>
              <a:t>(</a:t>
            </a:r>
            <a:r>
              <a:rPr lang="en-US" altLang="zh-TW" dirty="0" err="1"/>
              <a:t>IsEmptyQ</a:t>
            </a:r>
            <a:r>
              <a:rPr lang="en-US" altLang="zh-TW" dirty="0"/>
              <a:t>(queue)) </a:t>
            </a:r>
            <a:r>
              <a:rPr lang="en-US" altLang="zh-TW" b="1" dirty="0"/>
              <a:t>return</a:t>
            </a:r>
            <a:br>
              <a:rPr lang="en-US" altLang="zh-TW" b="1" dirty="0"/>
            </a:br>
            <a:r>
              <a:rPr lang="en-US" altLang="zh-TW" b="1" dirty="0"/>
              <a:t>              else</a:t>
            </a:r>
            <a:r>
              <a:rPr lang="en-US" altLang="zh-TW" dirty="0"/>
              <a:t> remove and return the item at front of queue.</a:t>
            </a:r>
            <a:br>
              <a:rPr lang="en-US" altLang="zh-TW" dirty="0"/>
            </a:br>
            <a:r>
              <a:rPr lang="en-US" altLang="zh-TW" dirty="0"/>
              <a:t/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2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Array-based Queue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with the array-based stack implementation, the array is of fixed size</a:t>
            </a:r>
          </a:p>
          <a:p>
            <a:pPr lvl="1"/>
            <a:r>
              <a:rPr lang="en-US" dirty="0" smtClean="0"/>
              <a:t>A queue of maximum N elements</a:t>
            </a:r>
          </a:p>
          <a:p>
            <a:r>
              <a:rPr lang="en-US" dirty="0" smtClean="0"/>
              <a:t>Slightly  more complicated</a:t>
            </a:r>
          </a:p>
          <a:p>
            <a:pPr lvl="1"/>
            <a:r>
              <a:rPr lang="en-US" dirty="0" smtClean="0"/>
              <a:t>Need to maintain track of both </a:t>
            </a:r>
            <a:r>
              <a:rPr lang="en-US" dirty="0" smtClean="0">
                <a:solidFill>
                  <a:srgbClr val="0000FF"/>
                </a:solidFill>
              </a:rPr>
              <a:t>front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rear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3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>Implementation : </a:t>
            </a:r>
            <a:b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</a:br>
            <a:r>
              <a:rPr lang="en-US" i="1" dirty="0" err="1" smtClean="0">
                <a:solidFill>
                  <a:schemeClr val="hlink"/>
                </a:solidFill>
                <a:latin typeface="Georgia" panose="02040502050405020303" pitchFamily="18" charset="0"/>
              </a:rPr>
              <a:t>createQ</a:t>
            </a:r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>, </a:t>
            </a:r>
            <a:r>
              <a:rPr lang="en-US" i="1" dirty="0" err="1" smtClean="0">
                <a:solidFill>
                  <a:schemeClr val="hlink"/>
                </a:solidFill>
                <a:latin typeface="Georgia" panose="02040502050405020303" pitchFamily="18" charset="0"/>
              </a:rPr>
              <a:t>isEmptyQ</a:t>
            </a:r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>, </a:t>
            </a:r>
            <a:r>
              <a:rPr lang="en-US" i="1" dirty="0" err="1" smtClean="0">
                <a:solidFill>
                  <a:schemeClr val="hlink"/>
                </a:solidFill>
                <a:latin typeface="Georgia" panose="02040502050405020303" pitchFamily="18" charset="0"/>
              </a:rPr>
              <a:t>isFullQ</a:t>
            </a:r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/>
            </a:r>
            <a:b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Queue </a:t>
            </a:r>
            <a:r>
              <a:rPr lang="en-US" altLang="zh-TW" dirty="0" err="1"/>
              <a:t>createQ</a:t>
            </a:r>
            <a:r>
              <a:rPr lang="en-US" altLang="zh-TW" dirty="0"/>
              <a:t>(</a:t>
            </a:r>
            <a:r>
              <a:rPr lang="en-US" altLang="zh-TW" dirty="0" err="1"/>
              <a:t>max_queue_size</a:t>
            </a:r>
            <a:r>
              <a:rPr lang="en-US" altLang="zh-TW" dirty="0"/>
              <a:t>) ::=</a:t>
            </a:r>
            <a:br>
              <a:rPr lang="en-US" altLang="zh-TW" dirty="0"/>
            </a:br>
            <a:r>
              <a:rPr lang="en-US" altLang="zh-TW" dirty="0"/>
              <a:t># define MAX_QUEUE_SIZE 100/* Maximum queue size */</a:t>
            </a:r>
            <a:br>
              <a:rPr lang="en-US" altLang="zh-TW" dirty="0"/>
            </a:br>
            <a:r>
              <a:rPr lang="en-US" altLang="zh-TW" dirty="0" err="1"/>
              <a:t>typedef</a:t>
            </a:r>
            <a:r>
              <a:rPr lang="en-US" altLang="zh-TW" dirty="0"/>
              <a:t> </a:t>
            </a:r>
            <a:r>
              <a:rPr lang="en-US" altLang="zh-TW" dirty="0" err="1"/>
              <a:t>struct</a:t>
            </a:r>
            <a:r>
              <a:rPr lang="en-US" altLang="zh-TW" dirty="0"/>
              <a:t> {</a:t>
            </a:r>
            <a:br>
              <a:rPr lang="en-US" altLang="zh-TW" dirty="0"/>
            </a:br>
            <a:r>
              <a:rPr lang="en-US" altLang="zh-TW" dirty="0"/>
              <a:t>                 </a:t>
            </a:r>
            <a:r>
              <a:rPr lang="en-US" altLang="zh-TW" dirty="0" err="1"/>
              <a:t>int</a:t>
            </a:r>
            <a:r>
              <a:rPr lang="en-US" altLang="zh-TW" dirty="0"/>
              <a:t> key;</a:t>
            </a:r>
            <a:br>
              <a:rPr lang="en-US" altLang="zh-TW" dirty="0"/>
            </a:br>
            <a:r>
              <a:rPr lang="en-US" altLang="zh-TW" dirty="0"/>
              <a:t>                 /* other fields */</a:t>
            </a:r>
            <a:br>
              <a:rPr lang="en-US" altLang="zh-TW" dirty="0"/>
            </a:br>
            <a:r>
              <a:rPr lang="en-US" altLang="zh-TW" dirty="0"/>
              <a:t>                 } element;</a:t>
            </a:r>
            <a:br>
              <a:rPr lang="en-US" altLang="zh-TW" dirty="0"/>
            </a:br>
            <a:r>
              <a:rPr lang="en-US" altLang="zh-TW" dirty="0"/>
              <a:t>element queue[MAX_QUEUE_SIZE];</a:t>
            </a:r>
            <a:br>
              <a:rPr lang="en-US" altLang="zh-TW" dirty="0"/>
            </a:br>
            <a:r>
              <a:rPr lang="en-US" altLang="zh-TW" dirty="0" err="1"/>
              <a:t>int</a:t>
            </a:r>
            <a:r>
              <a:rPr lang="en-US" altLang="zh-TW" dirty="0"/>
              <a:t> rear = -1;</a:t>
            </a:r>
            <a:br>
              <a:rPr lang="en-US" altLang="zh-TW" dirty="0"/>
            </a:br>
            <a:r>
              <a:rPr lang="en-US" altLang="zh-TW" dirty="0" err="1"/>
              <a:t>int</a:t>
            </a:r>
            <a:r>
              <a:rPr lang="en-US" altLang="zh-TW" dirty="0"/>
              <a:t> front = -1;</a:t>
            </a:r>
            <a:br>
              <a:rPr lang="en-US" altLang="zh-TW" dirty="0"/>
            </a:br>
            <a:r>
              <a:rPr lang="en-US" altLang="zh-TW" dirty="0"/>
              <a:t>Boolean </a:t>
            </a:r>
            <a:r>
              <a:rPr lang="en-US" altLang="zh-TW" dirty="0" err="1"/>
              <a:t>isEmpty</a:t>
            </a:r>
            <a:r>
              <a:rPr lang="en-US" altLang="zh-TW" dirty="0"/>
              <a:t>(queue) ::= front == rear</a:t>
            </a:r>
            <a:br>
              <a:rPr lang="en-US" altLang="zh-TW" dirty="0"/>
            </a:br>
            <a:r>
              <a:rPr lang="en-US" altLang="zh-TW" dirty="0"/>
              <a:t>Boolean </a:t>
            </a:r>
            <a:r>
              <a:rPr lang="en-US" altLang="zh-TW" dirty="0" err="1"/>
              <a:t>isFullQ</a:t>
            </a:r>
            <a:r>
              <a:rPr lang="en-US" altLang="zh-TW" dirty="0"/>
              <a:t>(queue) ::= rear == MAX_QUEUE_SIZE-1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4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  <a:t>Implementation :</a:t>
            </a:r>
            <a:br>
              <a:rPr lang="en-US" i="1" dirty="0" smtClean="0">
                <a:solidFill>
                  <a:schemeClr val="hlink"/>
                </a:solidFill>
                <a:latin typeface="Georgia" panose="02040502050405020303" pitchFamily="18" charset="0"/>
              </a:rPr>
            </a:br>
            <a:r>
              <a:rPr lang="en-US" i="1" dirty="0" err="1" smtClean="0">
                <a:solidFill>
                  <a:schemeClr val="hlink"/>
                </a:solidFill>
                <a:latin typeface="Georgia" panose="02040502050405020303" pitchFamily="18" charset="0"/>
              </a:rPr>
              <a:t>enqueue</a:t>
            </a:r>
            <a:endParaRPr lang="en-US" i="1" dirty="0">
              <a:solidFill>
                <a:schemeClr val="hlink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void </a:t>
            </a:r>
            <a:r>
              <a:rPr lang="en-US" altLang="zh-TW" dirty="0" err="1"/>
              <a:t>enqueue</a:t>
            </a:r>
            <a:r>
              <a:rPr lang="en-US" altLang="zh-TW" dirty="0"/>
              <a:t>(</a:t>
            </a:r>
            <a:r>
              <a:rPr lang="en-US" altLang="zh-TW" dirty="0" err="1"/>
              <a:t>int</a:t>
            </a:r>
            <a:r>
              <a:rPr lang="en-US" altLang="zh-TW" dirty="0"/>
              <a:t> *rear, element item)</a:t>
            </a:r>
            <a:br>
              <a:rPr lang="en-US" altLang="zh-TW" dirty="0"/>
            </a:br>
            <a:r>
              <a:rPr lang="en-US" altLang="zh-TW" dirty="0"/>
              <a:t>{</a:t>
            </a:r>
            <a:br>
              <a:rPr lang="en-US" altLang="zh-TW" dirty="0"/>
            </a:br>
            <a:r>
              <a:rPr lang="en-US" altLang="zh-TW" dirty="0"/>
              <a:t>/* add an item to the queue */</a:t>
            </a:r>
            <a:br>
              <a:rPr lang="en-US" altLang="zh-TW" dirty="0"/>
            </a:br>
            <a:r>
              <a:rPr lang="en-US" altLang="zh-TW" dirty="0"/>
              <a:t>    if (*rear == MAX_QUEUE_SIZE_1) {</a:t>
            </a:r>
            <a:br>
              <a:rPr lang="en-US" altLang="zh-TW" dirty="0"/>
            </a:br>
            <a:r>
              <a:rPr lang="en-US" altLang="zh-TW" dirty="0"/>
              <a:t>       </a:t>
            </a:r>
            <a:r>
              <a:rPr lang="en-US" altLang="zh-TW" dirty="0" err="1"/>
              <a:t>queue_full</a:t>
            </a:r>
            <a:r>
              <a:rPr lang="en-US" altLang="zh-TW" dirty="0"/>
              <a:t>( );</a:t>
            </a:r>
            <a:br>
              <a:rPr lang="en-US" altLang="zh-TW" dirty="0"/>
            </a:br>
            <a:r>
              <a:rPr lang="en-US" altLang="zh-TW" dirty="0"/>
              <a:t>       return;</a:t>
            </a:r>
            <a:br>
              <a:rPr lang="en-US" altLang="zh-TW" dirty="0"/>
            </a:br>
            <a:r>
              <a:rPr lang="en-US" altLang="zh-TW" dirty="0"/>
              <a:t>   }</a:t>
            </a:r>
            <a:br>
              <a:rPr lang="en-US" altLang="zh-TW" dirty="0"/>
            </a:br>
            <a:r>
              <a:rPr lang="en-US" altLang="zh-TW" dirty="0"/>
              <a:t>   queue [++*rear] = item;</a:t>
            </a:r>
            <a:br>
              <a:rPr lang="en-US" altLang="zh-TW" dirty="0"/>
            </a:br>
            <a:r>
              <a:rPr lang="en-US" altLang="zh-TW" dirty="0"/>
              <a:t>}</a:t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5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1997</Words>
  <Application>Microsoft Office PowerPoint</Application>
  <PresentationFormat>Widescreen</PresentationFormat>
  <Paragraphs>431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新細明體</vt:lpstr>
      <vt:lpstr>Arial</vt:lpstr>
      <vt:lpstr>Calibri</vt:lpstr>
      <vt:lpstr>Calibri Light</vt:lpstr>
      <vt:lpstr>Courier New</vt:lpstr>
      <vt:lpstr>Georgia</vt:lpstr>
      <vt:lpstr>Symbol</vt:lpstr>
      <vt:lpstr>Times New Roman</vt:lpstr>
      <vt:lpstr>Office Theme</vt:lpstr>
      <vt:lpstr>Microsoft Word 文件</vt:lpstr>
      <vt:lpstr>Queue</vt:lpstr>
      <vt:lpstr>PowerPoint Presentation</vt:lpstr>
      <vt:lpstr>First In First Out </vt:lpstr>
      <vt:lpstr>Applications: Job Scheduling </vt:lpstr>
      <vt:lpstr>Queue ADT </vt:lpstr>
      <vt:lpstr>Queue ADT(contd..) </vt:lpstr>
      <vt:lpstr>Array-based Queue Implementation</vt:lpstr>
      <vt:lpstr>Implementation :  createQ, isEmptyQ, isFullQ </vt:lpstr>
      <vt:lpstr>Implementation : enqueue</vt:lpstr>
      <vt:lpstr>Implementation : dequeue </vt:lpstr>
      <vt:lpstr>Enqueue in a Circular Queue </vt:lpstr>
      <vt:lpstr>Dequeue from Circular Queue </vt:lpstr>
      <vt:lpstr>Double ended queue </vt:lpstr>
      <vt:lpstr>Priority Queue</vt:lpstr>
      <vt:lpstr>Linked List</vt:lpstr>
      <vt:lpstr>Introduction</vt:lpstr>
      <vt:lpstr>PowerPoint Presentation</vt:lpstr>
      <vt:lpstr>Illustration: Insertion</vt:lpstr>
      <vt:lpstr>Pseudo-code for insertion</vt:lpstr>
      <vt:lpstr>Illustration: Deletion</vt:lpstr>
      <vt:lpstr>Pseudo-code for deletion</vt:lpstr>
      <vt:lpstr>In essence ...</vt:lpstr>
      <vt:lpstr>Array versus Linked Lists</vt:lpstr>
      <vt:lpstr>Types of Lists</vt:lpstr>
      <vt:lpstr>PowerPoint Presentation</vt:lpstr>
      <vt:lpstr>PowerPoint Presentation</vt:lpstr>
      <vt:lpstr>Basic Operations on a List</vt:lpstr>
      <vt:lpstr>List is an Abstract Data Type</vt:lpstr>
      <vt:lpstr>Conceptual Idea</vt:lpstr>
      <vt:lpstr>Example: Working with linked list</vt:lpstr>
      <vt:lpstr>Creating a List</vt:lpstr>
      <vt:lpstr>How to begin?</vt:lpstr>
      <vt:lpstr>Contd.</vt:lpstr>
      <vt:lpstr>PowerPoint Presentation</vt:lpstr>
      <vt:lpstr>PowerPoint Presentation</vt:lpstr>
      <vt:lpstr>Traversing the List</vt:lpstr>
      <vt:lpstr>What is to be done?</vt:lpstr>
      <vt:lpstr>PowerPoint Presentation</vt:lpstr>
      <vt:lpstr>PowerPoint Presentation</vt:lpstr>
      <vt:lpstr>Inserting a Node in a List</vt:lpstr>
      <vt:lpstr>How to do?</vt:lpstr>
      <vt:lpstr>Contd.</vt:lpstr>
      <vt:lpstr>PowerPoint Presentation</vt:lpstr>
      <vt:lpstr>PowerPoint Presentation</vt:lpstr>
      <vt:lpstr>PowerPoint Presentation</vt:lpstr>
      <vt:lpstr>Deleting a node from the list</vt:lpstr>
      <vt:lpstr>What is to be done?</vt:lpstr>
      <vt:lpstr>PowerPoint Presentation</vt:lpstr>
      <vt:lpstr>PowerPoint Presentation</vt:lpstr>
      <vt:lpstr>Few Exercises to Try Out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DITU</dc:creator>
  <cp:lastModifiedBy>DITU</cp:lastModifiedBy>
  <cp:revision>6</cp:revision>
  <dcterms:created xsi:type="dcterms:W3CDTF">2019-07-02T09:45:15Z</dcterms:created>
  <dcterms:modified xsi:type="dcterms:W3CDTF">2019-07-02T10:10:06Z</dcterms:modified>
</cp:coreProperties>
</file>