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7" roundtripDataSignature="AMtx7miXLcjEfPF+VAOMCiJf63ljDKIG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 name="Google Shape;4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c35012d054_0_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1c35012d054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c35012d054_0_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g1c35012d054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c35012d054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 name="Google Shape;63;g1c35012d05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fa85377e61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 name="Google Shape;71;g1fa85377e61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c35012d054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g1c35012d054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c35012d054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g1c35012d054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c35012d054_0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g1c35012d054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c35012d054_0_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1c35012d054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c35012d054_0_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g1c35012d054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20"/>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20"/>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9" name="Google Shape;19;p120"/>
          <p:cNvSpPr txBox="1"/>
          <p:nvPr>
            <p:ph idx="12" type="sldNum"/>
          </p:nvPr>
        </p:nvSpPr>
        <p:spPr>
          <a:xfrm>
            <a:off x="8458200" y="4888706"/>
            <a:ext cx="533400" cy="2357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21"/>
          <p:cNvSpPr txBox="1"/>
          <p:nvPr>
            <p:ph type="title"/>
          </p:nvPr>
        </p:nvSpPr>
        <p:spPr>
          <a:xfrm>
            <a:off x="457200" y="133350"/>
            <a:ext cx="5029200" cy="46077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3200"/>
              <a:buFont typeface="Calibri"/>
              <a:buNone/>
              <a:defRPr sz="3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2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3" name="Google Shape;23;p121"/>
          <p:cNvSpPr txBox="1"/>
          <p:nvPr>
            <p:ph idx="12" type="sldNum"/>
          </p:nvPr>
        </p:nvSpPr>
        <p:spPr>
          <a:xfrm>
            <a:off x="8458200" y="4850606"/>
            <a:ext cx="533400" cy="29289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121"/>
          <p:cNvSpPr/>
          <p:nvPr/>
        </p:nvSpPr>
        <p:spPr>
          <a:xfrm>
            <a:off x="0" y="666750"/>
            <a:ext cx="9144000" cy="45719"/>
          </a:xfrm>
          <a:prstGeom prst="rect">
            <a:avLst/>
          </a:prstGeom>
          <a:solidFill>
            <a:srgbClr val="E36C0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122"/>
          <p:cNvSpPr txBox="1"/>
          <p:nvPr>
            <p:ph idx="12" type="sldNum"/>
          </p:nvPr>
        </p:nvSpPr>
        <p:spPr>
          <a:xfrm>
            <a:off x="8458200" y="4888706"/>
            <a:ext cx="533400" cy="2357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3"/>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23"/>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23"/>
          <p:cNvSpPr txBox="1"/>
          <p:nvPr>
            <p:ph idx="12" type="sldNum"/>
          </p:nvPr>
        </p:nvSpPr>
        <p:spPr>
          <a:xfrm>
            <a:off x="8458200" y="4888706"/>
            <a:ext cx="533400" cy="2357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12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4"/>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124"/>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124"/>
          <p:cNvSpPr txBox="1"/>
          <p:nvPr>
            <p:ph idx="12" type="sldNum"/>
          </p:nvPr>
        </p:nvSpPr>
        <p:spPr>
          <a:xfrm>
            <a:off x="8458200" y="4888706"/>
            <a:ext cx="533400" cy="2357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2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25"/>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125"/>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125"/>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125"/>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125"/>
          <p:cNvSpPr txBox="1"/>
          <p:nvPr>
            <p:ph idx="12" type="sldNum"/>
          </p:nvPr>
        </p:nvSpPr>
        <p:spPr>
          <a:xfrm>
            <a:off x="8458200" y="4888706"/>
            <a:ext cx="533400" cy="2357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12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26"/>
          <p:cNvSpPr txBox="1"/>
          <p:nvPr>
            <p:ph idx="12" type="sldNum"/>
          </p:nvPr>
        </p:nvSpPr>
        <p:spPr>
          <a:xfrm>
            <a:off x="8458200" y="4888706"/>
            <a:ext cx="533400" cy="2357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9"/>
          <p:cNvSpPr/>
          <p:nvPr/>
        </p:nvSpPr>
        <p:spPr>
          <a:xfrm>
            <a:off x="0" y="4888706"/>
            <a:ext cx="9144000" cy="254794"/>
          </a:xfrm>
          <a:prstGeom prst="rect">
            <a:avLst/>
          </a:prstGeom>
          <a:solidFill>
            <a:srgbClr val="538C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 name="Google Shape;11;p11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19"/>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Google Shape;13;p119"/>
          <p:cNvSpPr txBox="1"/>
          <p:nvPr>
            <p:ph idx="12" type="sldNum"/>
          </p:nvPr>
        </p:nvSpPr>
        <p:spPr>
          <a:xfrm>
            <a:off x="8458200" y="4888706"/>
            <a:ext cx="533400" cy="2357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19"/>
          <p:cNvSpPr txBox="1"/>
          <p:nvPr/>
        </p:nvSpPr>
        <p:spPr>
          <a:xfrm>
            <a:off x="381000" y="4888706"/>
            <a:ext cx="7137057" cy="27384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 DataMites®. All Rights Reserved | www.datamites.com                    DATA SCIENCE FOUNDATION</a:t>
            </a:r>
            <a:endParaRPr b="1" i="0" sz="1200" u="none" cap="none" strike="noStrike">
              <a:solidFill>
                <a:schemeClr val="lt1"/>
              </a:solidFill>
              <a:latin typeface="Calibri"/>
              <a:ea typeface="Calibri"/>
              <a:cs typeface="Calibri"/>
              <a:sym typeface="Calibri"/>
            </a:endParaRPr>
          </a:p>
        </p:txBody>
      </p:sp>
      <p:pic>
        <p:nvPicPr>
          <p:cNvPr descr="Logo&#10;&#10;Description automatically generated" id="15" name="Google Shape;15;p119"/>
          <p:cNvPicPr preferRelativeResize="0"/>
          <p:nvPr/>
        </p:nvPicPr>
        <p:blipFill rotWithShape="1">
          <a:blip r:embed="rId1">
            <a:alphaModFix/>
          </a:blip>
          <a:srcRect b="0" l="0" r="0" t="0"/>
          <a:stretch/>
        </p:blipFill>
        <p:spPr>
          <a:xfrm>
            <a:off x="7822857" y="4635049"/>
            <a:ext cx="1168743" cy="30247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22"/>
          <p:cNvSpPr txBox="1"/>
          <p:nvPr>
            <p:ph type="ctrTitle"/>
          </p:nvPr>
        </p:nvSpPr>
        <p:spPr>
          <a:xfrm>
            <a:off x="4572000" y="1080925"/>
            <a:ext cx="3886200" cy="1314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960"/>
              <a:buFont typeface="Calibri"/>
              <a:buNone/>
            </a:pPr>
            <a:r>
              <a:rPr b="1" lang="en-US" sz="4000"/>
              <a:t>Hadoop</a:t>
            </a:r>
            <a:endParaRPr b="1" sz="4000"/>
          </a:p>
        </p:txBody>
      </p:sp>
      <p:sp>
        <p:nvSpPr>
          <p:cNvPr id="51" name="Google Shape;51;p22"/>
          <p:cNvSpPr txBox="1"/>
          <p:nvPr>
            <p:ph idx="12" type="sldNum"/>
          </p:nvPr>
        </p:nvSpPr>
        <p:spPr>
          <a:xfrm>
            <a:off x="8458200" y="4888706"/>
            <a:ext cx="533400" cy="2357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2" name="Google Shape;52;p22"/>
          <p:cNvSpPr txBox="1"/>
          <p:nvPr>
            <p:ph idx="1" type="subTitle"/>
          </p:nvPr>
        </p:nvSpPr>
        <p:spPr>
          <a:xfrm>
            <a:off x="4969500" y="2957400"/>
            <a:ext cx="2917200" cy="1314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rPr lang="en-US"/>
              <a:t>HDFS</a:t>
            </a:r>
            <a:endParaRPr/>
          </a:p>
        </p:txBody>
      </p:sp>
      <p:pic>
        <p:nvPicPr>
          <p:cNvPr descr="Image result for machine learning robot" id="53" name="Google Shape;53;p22"/>
          <p:cNvPicPr preferRelativeResize="0"/>
          <p:nvPr/>
        </p:nvPicPr>
        <p:blipFill rotWithShape="1">
          <a:blip r:embed="rId3">
            <a:alphaModFix/>
          </a:blip>
          <a:srcRect b="0" l="0" r="0" t="0"/>
          <a:stretch/>
        </p:blipFill>
        <p:spPr>
          <a:xfrm>
            <a:off x="0" y="856000"/>
            <a:ext cx="4495800" cy="3371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c35012d054_0_56"/>
          <p:cNvSpPr txBox="1"/>
          <p:nvPr>
            <p:ph type="title"/>
          </p:nvPr>
        </p:nvSpPr>
        <p:spPr>
          <a:xfrm>
            <a:off x="457200" y="133350"/>
            <a:ext cx="6839700" cy="4608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1800"/>
              </a:spcBef>
              <a:spcAft>
                <a:spcPts val="400"/>
              </a:spcAft>
              <a:buClr>
                <a:schemeClr val="dk1"/>
              </a:buClr>
              <a:buSzPts val="1100"/>
              <a:buFont typeface="Arial"/>
              <a:buNone/>
            </a:pPr>
            <a:r>
              <a:rPr lang="en-US" sz="2800">
                <a:latin typeface="Arial"/>
                <a:ea typeface="Arial"/>
                <a:cs typeface="Arial"/>
                <a:sym typeface="Arial"/>
              </a:rPr>
              <a:t>Key Terms</a:t>
            </a:r>
            <a:endParaRPr sz="2800"/>
          </a:p>
        </p:txBody>
      </p:sp>
      <p:sp>
        <p:nvSpPr>
          <p:cNvPr id="118" name="Google Shape;118;g1c35012d054_0_56"/>
          <p:cNvSpPr txBox="1"/>
          <p:nvPr>
            <p:ph idx="1" type="body"/>
          </p:nvPr>
        </p:nvSpPr>
        <p:spPr>
          <a:xfrm>
            <a:off x="175100" y="860875"/>
            <a:ext cx="8229600" cy="3723000"/>
          </a:xfrm>
          <a:prstGeom prst="rect">
            <a:avLst/>
          </a:prstGeom>
          <a:noFill/>
          <a:ln>
            <a:noFill/>
          </a:ln>
        </p:spPr>
        <p:txBody>
          <a:bodyPr anchorCtr="0" anchor="t" bIns="45700" lIns="91425" spcFirstLastPara="1" rIns="91425" wrap="square" tIns="45700">
            <a:normAutofit fontScale="40000"/>
          </a:bodyPr>
          <a:lstStyle/>
          <a:p>
            <a:pPr indent="0" lvl="0" marL="0" rtl="0" algn="l">
              <a:lnSpc>
                <a:spcPct val="115000"/>
              </a:lnSpc>
              <a:spcBef>
                <a:spcPts val="0"/>
              </a:spcBef>
              <a:spcAft>
                <a:spcPts val="0"/>
              </a:spcAft>
              <a:buSzPct val="157894"/>
              <a:buNone/>
            </a:pPr>
            <a:r>
              <a:rPr lang="en-US" sz="2850">
                <a:latin typeface="Arial"/>
                <a:ea typeface="Arial"/>
                <a:cs typeface="Arial"/>
                <a:sym typeface="Arial"/>
              </a:rPr>
              <a:t>Partitioners:</a:t>
            </a:r>
            <a:r>
              <a:rPr lang="en-US" sz="2850">
                <a:latin typeface="Arial"/>
                <a:ea typeface="Arial"/>
                <a:cs typeface="Arial"/>
                <a:sym typeface="Arial"/>
              </a:rPr>
              <a:t>Partitioners are used in distributed systems such as MapReduce, Spark, and Kafka to ensure data is distributed in a way that maximizes parallelism and load balancing.</a:t>
            </a:r>
            <a:endParaRPr sz="2850">
              <a:latin typeface="Arial"/>
              <a:ea typeface="Arial"/>
              <a:cs typeface="Arial"/>
              <a:sym typeface="Arial"/>
            </a:endParaRPr>
          </a:p>
          <a:p>
            <a:pPr indent="0" lvl="0" marL="0" rtl="0" algn="l">
              <a:lnSpc>
                <a:spcPct val="115000"/>
              </a:lnSpc>
              <a:spcBef>
                <a:spcPts val="0"/>
              </a:spcBef>
              <a:spcAft>
                <a:spcPts val="0"/>
              </a:spcAft>
              <a:buSzPct val="157894"/>
              <a:buNone/>
            </a:pPr>
            <a:r>
              <a:t/>
            </a:r>
            <a:endParaRPr sz="2850">
              <a:latin typeface="Arial"/>
              <a:ea typeface="Arial"/>
              <a:cs typeface="Arial"/>
              <a:sym typeface="Arial"/>
            </a:endParaRPr>
          </a:p>
          <a:p>
            <a:pPr indent="0" lvl="0" marL="0" rtl="0" algn="l">
              <a:lnSpc>
                <a:spcPct val="115000"/>
              </a:lnSpc>
              <a:spcBef>
                <a:spcPts val="0"/>
              </a:spcBef>
              <a:spcAft>
                <a:spcPts val="0"/>
              </a:spcAft>
              <a:buSzPct val="157894"/>
              <a:buNone/>
            </a:pPr>
            <a:r>
              <a:t/>
            </a:r>
            <a:endParaRPr sz="2850">
              <a:latin typeface="Arial"/>
              <a:ea typeface="Arial"/>
              <a:cs typeface="Arial"/>
              <a:sym typeface="Arial"/>
            </a:endParaRPr>
          </a:p>
          <a:p>
            <a:pPr indent="0" lvl="0" marL="0" rtl="0" algn="l">
              <a:lnSpc>
                <a:spcPct val="115000"/>
              </a:lnSpc>
              <a:spcBef>
                <a:spcPts val="0"/>
              </a:spcBef>
              <a:spcAft>
                <a:spcPts val="0"/>
              </a:spcAft>
              <a:buSzPct val="157894"/>
              <a:buNone/>
            </a:pPr>
            <a:r>
              <a:rPr lang="en-US" sz="2850">
                <a:latin typeface="Arial"/>
                <a:ea typeface="Arial"/>
                <a:cs typeface="Arial"/>
                <a:sym typeface="Arial"/>
              </a:rPr>
              <a:t>Combiners:-</a:t>
            </a:r>
            <a:r>
              <a:rPr lang="en-US" sz="2850">
                <a:latin typeface="Arial"/>
                <a:ea typeface="Arial"/>
                <a:cs typeface="Arial"/>
                <a:sym typeface="Arial"/>
              </a:rPr>
              <a:t>Combiners, also known as intermediate reducers, are a technique used in distributed computing to reduce the amount of data that needs to be shuffled across the network during the reduce phase of a MapReduce job. They are applied to the output of the map task, before the data is shuffled and sorted, and they work by locally reducing the data on each individual node.</a:t>
            </a:r>
            <a:endParaRPr sz="2850">
              <a:latin typeface="Arial"/>
              <a:ea typeface="Arial"/>
              <a:cs typeface="Arial"/>
              <a:sym typeface="Arial"/>
            </a:endParaRPr>
          </a:p>
          <a:p>
            <a:pPr indent="0" lvl="0" marL="0" rtl="0" algn="l">
              <a:lnSpc>
                <a:spcPct val="115000"/>
              </a:lnSpc>
              <a:spcBef>
                <a:spcPts val="0"/>
              </a:spcBef>
              <a:spcAft>
                <a:spcPts val="0"/>
              </a:spcAft>
              <a:buSzPct val="157894"/>
              <a:buNone/>
            </a:pPr>
            <a:r>
              <a:t/>
            </a:r>
            <a:endParaRPr sz="2850">
              <a:latin typeface="Arial"/>
              <a:ea typeface="Arial"/>
              <a:cs typeface="Arial"/>
              <a:sym typeface="Arial"/>
            </a:endParaRPr>
          </a:p>
          <a:p>
            <a:pPr indent="-300990" lvl="0" marL="889000" rtl="0" algn="l">
              <a:lnSpc>
                <a:spcPct val="150000"/>
              </a:lnSpc>
              <a:spcBef>
                <a:spcPts val="0"/>
              </a:spcBef>
              <a:spcAft>
                <a:spcPts val="0"/>
              </a:spcAft>
              <a:buClr>
                <a:schemeClr val="dk1"/>
              </a:buClr>
              <a:buSzPct val="100000"/>
              <a:buFont typeface="Calibri"/>
              <a:buChar char="●"/>
            </a:pPr>
            <a:r>
              <a:rPr lang="en-US" sz="2850"/>
              <a:t>A combiner does not have a predefined interface and it must implement the Reducer interface’s reduce() method.</a:t>
            </a:r>
            <a:endParaRPr sz="2850"/>
          </a:p>
          <a:p>
            <a:pPr indent="-300990" lvl="0" marL="889000" rtl="0" algn="l">
              <a:lnSpc>
                <a:spcPct val="150000"/>
              </a:lnSpc>
              <a:spcBef>
                <a:spcPts val="0"/>
              </a:spcBef>
              <a:spcAft>
                <a:spcPts val="0"/>
              </a:spcAft>
              <a:buClr>
                <a:schemeClr val="dk1"/>
              </a:buClr>
              <a:buSzPct val="100000"/>
              <a:buFont typeface="Calibri"/>
              <a:buChar char="●"/>
            </a:pPr>
            <a:r>
              <a:rPr lang="en-US" sz="2850"/>
              <a:t>A combiner operates on each map output key. It must have the same output key-value types as the Reducer class.</a:t>
            </a:r>
            <a:endParaRPr sz="2850"/>
          </a:p>
          <a:p>
            <a:pPr indent="-300990" lvl="0" marL="889000" rtl="0" algn="l">
              <a:lnSpc>
                <a:spcPct val="150000"/>
              </a:lnSpc>
              <a:spcBef>
                <a:spcPts val="0"/>
              </a:spcBef>
              <a:spcAft>
                <a:spcPts val="0"/>
              </a:spcAft>
              <a:buClr>
                <a:schemeClr val="dk1"/>
              </a:buClr>
              <a:buSzPct val="100000"/>
              <a:buFont typeface="Calibri"/>
              <a:buChar char="●"/>
            </a:pPr>
            <a:r>
              <a:rPr lang="en-US" sz="2850"/>
              <a:t>A combiner can produce summary information from a large dataset because it replaces the original Map output.</a:t>
            </a:r>
            <a:endParaRPr sz="2850"/>
          </a:p>
          <a:p>
            <a:pPr indent="0" lvl="0" marL="0" rtl="0" algn="l">
              <a:lnSpc>
                <a:spcPct val="115000"/>
              </a:lnSpc>
              <a:spcBef>
                <a:spcPts val="3000"/>
              </a:spcBef>
              <a:spcAft>
                <a:spcPts val="0"/>
              </a:spcAft>
              <a:buSzPct val="250000"/>
              <a:buNone/>
            </a:pPr>
            <a:r>
              <a:t/>
            </a:r>
            <a:endParaRPr sz="1800">
              <a:latin typeface="Arial"/>
              <a:ea typeface="Arial"/>
              <a:cs typeface="Arial"/>
              <a:sym typeface="Arial"/>
            </a:endParaRPr>
          </a:p>
          <a:p>
            <a:pPr indent="0" lvl="0" marL="0" rtl="0" algn="l">
              <a:lnSpc>
                <a:spcPct val="115000"/>
              </a:lnSpc>
              <a:spcBef>
                <a:spcPts val="0"/>
              </a:spcBef>
              <a:spcAft>
                <a:spcPts val="0"/>
              </a:spcAft>
              <a:buSzPct val="250000"/>
              <a:buNone/>
            </a:pPr>
            <a:r>
              <a:t/>
            </a:r>
            <a:endParaRPr sz="1800">
              <a:latin typeface="Arial"/>
              <a:ea typeface="Arial"/>
              <a:cs typeface="Arial"/>
              <a:sym typeface="Arial"/>
            </a:endParaRPr>
          </a:p>
        </p:txBody>
      </p:sp>
      <p:sp>
        <p:nvSpPr>
          <p:cNvPr id="119" name="Google Shape;119;g1c35012d054_0_56"/>
          <p:cNvSpPr txBox="1"/>
          <p:nvPr>
            <p:ph idx="12" type="sldNum"/>
          </p:nvPr>
        </p:nvSpPr>
        <p:spPr>
          <a:xfrm>
            <a:off x="8458200" y="4850606"/>
            <a:ext cx="533400" cy="2928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20" name="Google Shape;120;g1c35012d054_0_56"/>
          <p:cNvSpPr txBox="1"/>
          <p:nvPr/>
        </p:nvSpPr>
        <p:spPr>
          <a:xfrm>
            <a:off x="263300" y="759700"/>
            <a:ext cx="7973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c35012d054_0_67"/>
          <p:cNvSpPr txBox="1"/>
          <p:nvPr>
            <p:ph type="title"/>
          </p:nvPr>
        </p:nvSpPr>
        <p:spPr>
          <a:xfrm>
            <a:off x="457200" y="133350"/>
            <a:ext cx="6839700" cy="4608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1800"/>
              </a:spcBef>
              <a:spcAft>
                <a:spcPts val="400"/>
              </a:spcAft>
              <a:buClr>
                <a:schemeClr val="dk1"/>
              </a:buClr>
              <a:buSzPts val="1100"/>
              <a:buFont typeface="Arial"/>
              <a:buNone/>
            </a:pPr>
            <a:r>
              <a:rPr lang="en-US" sz="2800">
                <a:latin typeface="Arial"/>
                <a:ea typeface="Arial"/>
                <a:cs typeface="Arial"/>
                <a:sym typeface="Arial"/>
              </a:rPr>
              <a:t>Key Terms</a:t>
            </a:r>
            <a:endParaRPr sz="2800"/>
          </a:p>
        </p:txBody>
      </p:sp>
      <p:sp>
        <p:nvSpPr>
          <p:cNvPr id="126" name="Google Shape;126;g1c35012d054_0_67"/>
          <p:cNvSpPr txBox="1"/>
          <p:nvPr>
            <p:ph idx="1" type="body"/>
          </p:nvPr>
        </p:nvSpPr>
        <p:spPr>
          <a:xfrm>
            <a:off x="175100" y="860875"/>
            <a:ext cx="8229600" cy="37230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SzPts val="1800"/>
              <a:buNone/>
            </a:pPr>
            <a:r>
              <a:rPr lang="en-US" sz="1800">
                <a:latin typeface="Arial"/>
                <a:ea typeface="Arial"/>
                <a:cs typeface="Arial"/>
                <a:sym typeface="Arial"/>
              </a:rPr>
              <a:t>Shuffle:It </a:t>
            </a:r>
            <a:r>
              <a:rPr lang="en-US" sz="1800">
                <a:latin typeface="Arial"/>
                <a:ea typeface="Arial"/>
                <a:cs typeface="Arial"/>
                <a:sym typeface="Arial"/>
              </a:rPr>
              <a:t> refers to the process of redistributing data across the nodes of a cluster. The shuffle phase of a MapReduce job takes place after the map task has produced intermediate key-value pairs, and it is responsible for organizing and redistributing the data so that it can be processed by the reduce task.</a:t>
            </a:r>
            <a:endParaRPr sz="1800">
              <a:latin typeface="Arial"/>
              <a:ea typeface="Arial"/>
              <a:cs typeface="Arial"/>
              <a:sym typeface="Arial"/>
            </a:endParaRPr>
          </a:p>
        </p:txBody>
      </p:sp>
      <p:sp>
        <p:nvSpPr>
          <p:cNvPr id="127" name="Google Shape;127;g1c35012d054_0_67"/>
          <p:cNvSpPr txBox="1"/>
          <p:nvPr>
            <p:ph idx="12" type="sldNum"/>
          </p:nvPr>
        </p:nvSpPr>
        <p:spPr>
          <a:xfrm>
            <a:off x="8458200" y="4850606"/>
            <a:ext cx="533400" cy="2928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28" name="Google Shape;128;g1c35012d054_0_67"/>
          <p:cNvSpPr txBox="1"/>
          <p:nvPr/>
        </p:nvSpPr>
        <p:spPr>
          <a:xfrm>
            <a:off x="263300" y="1410475"/>
            <a:ext cx="7973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23"/>
          <p:cNvSpPr txBox="1"/>
          <p:nvPr>
            <p:ph type="title"/>
          </p:nvPr>
        </p:nvSpPr>
        <p:spPr>
          <a:xfrm>
            <a:off x="457200" y="133350"/>
            <a:ext cx="5029200" cy="46077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lang="en-US" sz="2800"/>
              <a:t>What is HDFS?</a:t>
            </a:r>
            <a:endParaRPr sz="2800"/>
          </a:p>
        </p:txBody>
      </p:sp>
      <p:sp>
        <p:nvSpPr>
          <p:cNvPr id="59" name="Google Shape;59;p23"/>
          <p:cNvSpPr txBox="1"/>
          <p:nvPr>
            <p:ph idx="1" type="body"/>
          </p:nvPr>
        </p:nvSpPr>
        <p:spPr>
          <a:xfrm>
            <a:off x="457200" y="871700"/>
            <a:ext cx="8229600" cy="3723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n-US" sz="1800">
                <a:solidFill>
                  <a:srgbClr val="161616"/>
                </a:solidFill>
                <a:highlight>
                  <a:srgbClr val="FFFFFF"/>
                </a:highlight>
              </a:rPr>
              <a:t>HDFS stands for Hadoop Distributed File System. It is a distributed file system that is designed to store large amounts of data across a cluster of commodity hardware. HDFS is a core component of the Apache Hadoop ecosystem and is used to store and manage big data.</a:t>
            </a:r>
            <a:endParaRPr sz="1800">
              <a:solidFill>
                <a:srgbClr val="161616"/>
              </a:solidFill>
              <a:highlight>
                <a:srgbClr val="FFFFFF"/>
              </a:highlight>
            </a:endParaRPr>
          </a:p>
          <a:p>
            <a:pPr indent="0" lvl="0" marL="0" rtl="0" algn="l">
              <a:lnSpc>
                <a:spcPct val="100000"/>
              </a:lnSpc>
              <a:spcBef>
                <a:spcPts val="0"/>
              </a:spcBef>
              <a:spcAft>
                <a:spcPts val="0"/>
              </a:spcAft>
              <a:buNone/>
            </a:pPr>
            <a:r>
              <a:t/>
            </a:r>
            <a:endParaRPr sz="1800">
              <a:solidFill>
                <a:srgbClr val="161616"/>
              </a:solidFill>
              <a:highlight>
                <a:srgbClr val="FFFFFF"/>
              </a:highlight>
            </a:endParaRPr>
          </a:p>
          <a:p>
            <a:pPr indent="0" lvl="0" marL="0" rtl="0" algn="l">
              <a:lnSpc>
                <a:spcPct val="100000"/>
              </a:lnSpc>
              <a:spcBef>
                <a:spcPts val="0"/>
              </a:spcBef>
              <a:spcAft>
                <a:spcPts val="0"/>
              </a:spcAft>
              <a:buNone/>
            </a:pPr>
            <a:r>
              <a:rPr lang="en-US" sz="1800">
                <a:solidFill>
                  <a:srgbClr val="161616"/>
                </a:solidFill>
                <a:highlight>
                  <a:srgbClr val="FFFFFF"/>
                </a:highlight>
              </a:rPr>
              <a:t>HDFS is designed to work with large files, typically in the range of gigabytes to terabytes. It is also optimized for streaming reads, which makes it well suited for big data analytics and batch processing workloads.</a:t>
            </a:r>
            <a:endParaRPr sz="1800">
              <a:solidFill>
                <a:srgbClr val="161616"/>
              </a:solidFill>
              <a:highlight>
                <a:srgbClr val="FFFFFF"/>
              </a:highlight>
            </a:endParaRPr>
          </a:p>
        </p:txBody>
      </p:sp>
      <p:sp>
        <p:nvSpPr>
          <p:cNvPr id="60" name="Google Shape;60;p23"/>
          <p:cNvSpPr txBox="1"/>
          <p:nvPr>
            <p:ph idx="12" type="sldNum"/>
          </p:nvPr>
        </p:nvSpPr>
        <p:spPr>
          <a:xfrm>
            <a:off x="8458200" y="4850606"/>
            <a:ext cx="533400" cy="29289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1c35012d054_0_1"/>
          <p:cNvSpPr txBox="1"/>
          <p:nvPr>
            <p:ph type="title"/>
          </p:nvPr>
        </p:nvSpPr>
        <p:spPr>
          <a:xfrm>
            <a:off x="457200" y="133350"/>
            <a:ext cx="5029200" cy="460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lang="en-US" sz="2800"/>
              <a:t>What is HDFS?</a:t>
            </a:r>
            <a:endParaRPr sz="2800"/>
          </a:p>
        </p:txBody>
      </p:sp>
      <p:sp>
        <p:nvSpPr>
          <p:cNvPr id="66" name="Google Shape;66;g1c35012d054_0_1"/>
          <p:cNvSpPr txBox="1"/>
          <p:nvPr>
            <p:ph idx="1" type="body"/>
          </p:nvPr>
        </p:nvSpPr>
        <p:spPr>
          <a:xfrm>
            <a:off x="457200" y="871700"/>
            <a:ext cx="8229600" cy="3723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t/>
            </a:r>
            <a:endParaRPr sz="2400"/>
          </a:p>
        </p:txBody>
      </p:sp>
      <p:sp>
        <p:nvSpPr>
          <p:cNvPr id="67" name="Google Shape;67;g1c35012d054_0_1"/>
          <p:cNvSpPr txBox="1"/>
          <p:nvPr>
            <p:ph idx="12" type="sldNum"/>
          </p:nvPr>
        </p:nvSpPr>
        <p:spPr>
          <a:xfrm>
            <a:off x="8458200" y="4850606"/>
            <a:ext cx="533400" cy="2928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pic>
        <p:nvPicPr>
          <p:cNvPr id="68" name="Google Shape;68;g1c35012d054_0_1"/>
          <p:cNvPicPr preferRelativeResize="0"/>
          <p:nvPr/>
        </p:nvPicPr>
        <p:blipFill rotWithShape="1">
          <a:blip r:embed="rId3">
            <a:alphaModFix/>
          </a:blip>
          <a:srcRect b="0" l="0" r="0" t="0"/>
          <a:stretch/>
        </p:blipFill>
        <p:spPr>
          <a:xfrm>
            <a:off x="295275" y="836575"/>
            <a:ext cx="8162924" cy="3793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1fa85377e61_0_1"/>
          <p:cNvSpPr txBox="1"/>
          <p:nvPr>
            <p:ph type="title"/>
          </p:nvPr>
        </p:nvSpPr>
        <p:spPr>
          <a:xfrm>
            <a:off x="457200" y="133350"/>
            <a:ext cx="5029200" cy="460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lang="en-US" sz="2800"/>
              <a:t>What is HDFS?</a:t>
            </a:r>
            <a:endParaRPr sz="2800"/>
          </a:p>
        </p:txBody>
      </p:sp>
      <p:sp>
        <p:nvSpPr>
          <p:cNvPr id="74" name="Google Shape;74;g1fa85377e61_0_1"/>
          <p:cNvSpPr txBox="1"/>
          <p:nvPr>
            <p:ph idx="1" type="body"/>
          </p:nvPr>
        </p:nvSpPr>
        <p:spPr>
          <a:xfrm>
            <a:off x="407375" y="860875"/>
            <a:ext cx="8229600" cy="3723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n-US" sz="1800">
                <a:solidFill>
                  <a:srgbClr val="161616"/>
                </a:solidFill>
                <a:highlight>
                  <a:srgbClr val="FFFFFF"/>
                </a:highlight>
              </a:rPr>
              <a:t>.</a:t>
            </a:r>
            <a:r>
              <a:rPr lang="en-US" sz="1800">
                <a:solidFill>
                  <a:srgbClr val="161616"/>
                </a:solidFill>
                <a:highlight>
                  <a:srgbClr val="FFFFFF"/>
                </a:highlight>
              </a:rPr>
              <a:t>HDFS supports standard file system operations such as create, read, write, delete, and rename. It also provides a web-based user interface, called the NameNode web UI, that allows users to view the file system and perform basic operations.</a:t>
            </a:r>
            <a:endParaRPr sz="1800">
              <a:solidFill>
                <a:srgbClr val="161616"/>
              </a:solidFill>
              <a:highlight>
                <a:srgbClr val="FFFFFF"/>
              </a:highlight>
            </a:endParaRPr>
          </a:p>
          <a:p>
            <a:pPr indent="0" lvl="0" marL="0" rtl="0" algn="l">
              <a:lnSpc>
                <a:spcPct val="100000"/>
              </a:lnSpc>
              <a:spcBef>
                <a:spcPts val="0"/>
              </a:spcBef>
              <a:spcAft>
                <a:spcPts val="0"/>
              </a:spcAft>
              <a:buNone/>
            </a:pPr>
            <a:r>
              <a:t/>
            </a:r>
            <a:endParaRPr sz="1800">
              <a:solidFill>
                <a:srgbClr val="161616"/>
              </a:solidFill>
              <a:highlight>
                <a:srgbClr val="FFFFFF"/>
              </a:highlight>
            </a:endParaRPr>
          </a:p>
          <a:p>
            <a:pPr indent="0" lvl="0" marL="0" rtl="0" algn="l">
              <a:lnSpc>
                <a:spcPct val="100000"/>
              </a:lnSpc>
              <a:spcBef>
                <a:spcPts val="0"/>
              </a:spcBef>
              <a:spcAft>
                <a:spcPts val="0"/>
              </a:spcAft>
              <a:buNone/>
            </a:pPr>
            <a:r>
              <a:rPr lang="en-US" sz="1800">
                <a:solidFill>
                  <a:srgbClr val="161616"/>
                </a:solidFill>
                <a:highlight>
                  <a:srgbClr val="FFFFFF"/>
                </a:highlight>
              </a:rPr>
              <a:t>HDFS is a popular storage platform in the big data ecosystem and can be used in conjunction with other big data tools such as Hadoop MapReduce, Apache Spark, and Apache Hive.</a:t>
            </a:r>
            <a:endParaRPr sz="1800">
              <a:solidFill>
                <a:srgbClr val="161616"/>
              </a:solidFill>
              <a:highlight>
                <a:srgbClr val="FFFFFF"/>
              </a:highlight>
            </a:endParaRPr>
          </a:p>
        </p:txBody>
      </p:sp>
      <p:sp>
        <p:nvSpPr>
          <p:cNvPr id="75" name="Google Shape;75;g1fa85377e61_0_1"/>
          <p:cNvSpPr txBox="1"/>
          <p:nvPr>
            <p:ph idx="12" type="sldNum"/>
          </p:nvPr>
        </p:nvSpPr>
        <p:spPr>
          <a:xfrm>
            <a:off x="8458200" y="4850606"/>
            <a:ext cx="533400" cy="2928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1c35012d054_0_11"/>
          <p:cNvSpPr txBox="1"/>
          <p:nvPr>
            <p:ph type="title"/>
          </p:nvPr>
        </p:nvSpPr>
        <p:spPr>
          <a:xfrm>
            <a:off x="457200" y="133350"/>
            <a:ext cx="6839700" cy="460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lang="en-US" sz="2800"/>
              <a:t>Distributed Processing with MapReduce </a:t>
            </a:r>
            <a:endParaRPr sz="2800"/>
          </a:p>
        </p:txBody>
      </p:sp>
      <p:sp>
        <p:nvSpPr>
          <p:cNvPr id="81" name="Google Shape;81;g1c35012d054_0_11"/>
          <p:cNvSpPr txBox="1"/>
          <p:nvPr>
            <p:ph idx="1" type="body"/>
          </p:nvPr>
        </p:nvSpPr>
        <p:spPr>
          <a:xfrm>
            <a:off x="457200" y="871700"/>
            <a:ext cx="8229600" cy="3723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US" sz="1800"/>
              <a:t>MapReduce is a programming model and an associated implementation for processing and generating large data sets with a parallel, distributed algorithm on a cluster. The MapReduce model was inspired by the map and reduce functions commonly used in functional programming,</a:t>
            </a:r>
            <a:endParaRPr sz="1800"/>
          </a:p>
          <a:p>
            <a:pPr indent="0" lvl="0" marL="0" rtl="0" algn="l">
              <a:lnSpc>
                <a:spcPct val="100000"/>
              </a:lnSpc>
              <a:spcBef>
                <a:spcPts val="0"/>
              </a:spcBef>
              <a:spcAft>
                <a:spcPts val="0"/>
              </a:spcAft>
              <a:buSzPts val="1800"/>
              <a:buNone/>
            </a:pPr>
            <a:r>
              <a:t/>
            </a:r>
            <a:endParaRPr sz="1800"/>
          </a:p>
          <a:p>
            <a:pPr indent="0" lvl="0" marL="0" rtl="0" algn="l">
              <a:lnSpc>
                <a:spcPct val="100000"/>
              </a:lnSpc>
              <a:spcBef>
                <a:spcPts val="0"/>
              </a:spcBef>
              <a:spcAft>
                <a:spcPts val="0"/>
              </a:spcAft>
              <a:buSzPts val="1800"/>
              <a:buNone/>
            </a:pPr>
            <a:r>
              <a:rPr lang="en-US" sz="1800"/>
              <a:t>The MapReduce model consists of two main tasks: the map task and the reduce task. The map task takes a set of input data and converts it into a set of key-value pairs, also known as intermediate data. The reduce task then takes the intermediate data and combines it into a smaller set of key-value pairs, which are the final output.</a:t>
            </a:r>
            <a:endParaRPr sz="1800"/>
          </a:p>
        </p:txBody>
      </p:sp>
      <p:sp>
        <p:nvSpPr>
          <p:cNvPr id="82" name="Google Shape;82;g1c35012d054_0_11"/>
          <p:cNvSpPr txBox="1"/>
          <p:nvPr>
            <p:ph idx="12" type="sldNum"/>
          </p:nvPr>
        </p:nvSpPr>
        <p:spPr>
          <a:xfrm>
            <a:off x="8458200" y="4850606"/>
            <a:ext cx="533400" cy="2928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1c35012d054_0_20"/>
          <p:cNvSpPr txBox="1"/>
          <p:nvPr>
            <p:ph type="title"/>
          </p:nvPr>
        </p:nvSpPr>
        <p:spPr>
          <a:xfrm>
            <a:off x="457200" y="133350"/>
            <a:ext cx="6839700" cy="4608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1800"/>
              </a:spcBef>
              <a:spcAft>
                <a:spcPts val="400"/>
              </a:spcAft>
              <a:buClr>
                <a:schemeClr val="dk1"/>
              </a:buClr>
              <a:buSzPts val="1100"/>
              <a:buFont typeface="Arial"/>
              <a:buNone/>
            </a:pPr>
            <a:r>
              <a:rPr lang="en-US" sz="2800">
                <a:latin typeface="Arial"/>
                <a:ea typeface="Arial"/>
                <a:cs typeface="Arial"/>
                <a:sym typeface="Arial"/>
              </a:rPr>
              <a:t>The Algorithm</a:t>
            </a:r>
            <a:r>
              <a:rPr lang="en-US" sz="2800"/>
              <a:t> </a:t>
            </a:r>
            <a:endParaRPr sz="2800"/>
          </a:p>
        </p:txBody>
      </p:sp>
      <p:sp>
        <p:nvSpPr>
          <p:cNvPr id="88" name="Google Shape;88;g1c35012d054_0_20"/>
          <p:cNvSpPr txBox="1"/>
          <p:nvPr>
            <p:ph idx="1" type="body"/>
          </p:nvPr>
        </p:nvSpPr>
        <p:spPr>
          <a:xfrm>
            <a:off x="457200" y="871700"/>
            <a:ext cx="8229600" cy="3723000"/>
          </a:xfrm>
          <a:prstGeom prst="rect">
            <a:avLst/>
          </a:prstGeom>
          <a:noFill/>
          <a:ln>
            <a:noFill/>
          </a:ln>
        </p:spPr>
        <p:txBody>
          <a:bodyPr anchorCtr="0" anchor="t" bIns="45700" lIns="91425" spcFirstLastPara="1" rIns="91425" wrap="square" tIns="45700">
            <a:normAutofit fontScale="32500"/>
          </a:bodyPr>
          <a:lstStyle/>
          <a:p>
            <a:pPr indent="-323904" lvl="0" marL="457200" rtl="0" algn="l">
              <a:lnSpc>
                <a:spcPct val="163636"/>
              </a:lnSpc>
              <a:spcBef>
                <a:spcPts val="0"/>
              </a:spcBef>
              <a:spcAft>
                <a:spcPts val="0"/>
              </a:spcAft>
              <a:buSzPct val="100000"/>
              <a:buFont typeface="Calibri"/>
              <a:buChar char="•"/>
            </a:pPr>
            <a:r>
              <a:rPr lang="en-US" sz="4615">
                <a:highlight>
                  <a:srgbClr val="FFFFFF"/>
                </a:highlight>
              </a:rPr>
              <a:t>Generally MapReduce paradigm is based on sending the computer to where the data resides!</a:t>
            </a:r>
            <a:endParaRPr sz="4615">
              <a:highlight>
                <a:srgbClr val="FFFFFF"/>
              </a:highlight>
            </a:endParaRPr>
          </a:p>
          <a:p>
            <a:pPr indent="-323904" lvl="0" marL="457200" rtl="0" algn="l">
              <a:lnSpc>
                <a:spcPct val="163636"/>
              </a:lnSpc>
              <a:spcBef>
                <a:spcPts val="0"/>
              </a:spcBef>
              <a:spcAft>
                <a:spcPts val="0"/>
              </a:spcAft>
              <a:buSzPct val="100000"/>
              <a:buFont typeface="Calibri"/>
              <a:buChar char="•"/>
            </a:pPr>
            <a:r>
              <a:rPr lang="en-US" sz="4615">
                <a:highlight>
                  <a:srgbClr val="FFFFFF"/>
                </a:highlight>
              </a:rPr>
              <a:t>MapReduce program executes in three stages, namely map stage, shuffle stage, and reduce stage.</a:t>
            </a:r>
            <a:endParaRPr sz="4615">
              <a:highlight>
                <a:srgbClr val="FFFFFF"/>
              </a:highlight>
            </a:endParaRPr>
          </a:p>
          <a:p>
            <a:pPr indent="-323904" lvl="1" marL="914400" rtl="0" algn="l">
              <a:lnSpc>
                <a:spcPct val="150000"/>
              </a:lnSpc>
              <a:spcBef>
                <a:spcPts val="0"/>
              </a:spcBef>
              <a:spcAft>
                <a:spcPts val="0"/>
              </a:spcAft>
              <a:buSzPct val="100000"/>
              <a:buFont typeface="Calibri"/>
              <a:buChar char="–"/>
            </a:pPr>
            <a:r>
              <a:rPr lang="en-US" sz="4615">
                <a:highlight>
                  <a:srgbClr val="FFFFFF"/>
                </a:highlight>
              </a:rPr>
              <a:t>Map stage − The map or mapper’s job is to process the input data. Generally the input data is in the form of file or directory and is stored in the Hadoop file system (HDFS). The input file is passed to the mapper function line by line. The mapper processes the data and creates several small chunks of data.</a:t>
            </a:r>
            <a:endParaRPr sz="4615">
              <a:highlight>
                <a:srgbClr val="FFFFFF"/>
              </a:highlight>
            </a:endParaRPr>
          </a:p>
          <a:p>
            <a:pPr indent="-323904" lvl="1" marL="914400" rtl="0" algn="l">
              <a:lnSpc>
                <a:spcPct val="150000"/>
              </a:lnSpc>
              <a:spcBef>
                <a:spcPts val="0"/>
              </a:spcBef>
              <a:spcAft>
                <a:spcPts val="0"/>
              </a:spcAft>
              <a:buSzPct val="100000"/>
              <a:buFont typeface="Calibri"/>
              <a:buChar char="–"/>
            </a:pPr>
            <a:r>
              <a:rPr lang="en-US" sz="4615">
                <a:highlight>
                  <a:srgbClr val="FFFFFF"/>
                </a:highlight>
              </a:rPr>
              <a:t>Reduce stage − This stage is the combination of the Shuffle stage and the Reduce stage. The Reducer’s job is to process the data that comes from the mapper. After processing, it produces a new set of output, which will be stored in the HDFS.</a:t>
            </a:r>
            <a:endParaRPr sz="4615">
              <a:highlight>
                <a:srgbClr val="FFFFFF"/>
              </a:highlight>
            </a:endParaRPr>
          </a:p>
          <a:p>
            <a:pPr indent="0" lvl="0" marL="0" rtl="0" algn="l">
              <a:lnSpc>
                <a:spcPct val="100000"/>
              </a:lnSpc>
              <a:spcBef>
                <a:spcPts val="3000"/>
              </a:spcBef>
              <a:spcAft>
                <a:spcPts val="0"/>
              </a:spcAft>
              <a:buSzPct val="307692"/>
              <a:buNone/>
            </a:pPr>
            <a:r>
              <a:t/>
            </a:r>
            <a:endParaRPr sz="1800"/>
          </a:p>
        </p:txBody>
      </p:sp>
      <p:sp>
        <p:nvSpPr>
          <p:cNvPr id="89" name="Google Shape;89;g1c35012d054_0_20"/>
          <p:cNvSpPr txBox="1"/>
          <p:nvPr>
            <p:ph idx="12" type="sldNum"/>
          </p:nvPr>
        </p:nvSpPr>
        <p:spPr>
          <a:xfrm>
            <a:off x="8458200" y="4850606"/>
            <a:ext cx="533400" cy="2928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1c35012d054_0_28"/>
          <p:cNvSpPr txBox="1"/>
          <p:nvPr>
            <p:ph type="title"/>
          </p:nvPr>
        </p:nvSpPr>
        <p:spPr>
          <a:xfrm>
            <a:off x="457200" y="133350"/>
            <a:ext cx="6839700" cy="4608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1800"/>
              </a:spcBef>
              <a:spcAft>
                <a:spcPts val="400"/>
              </a:spcAft>
              <a:buClr>
                <a:schemeClr val="dk1"/>
              </a:buClr>
              <a:buSzPts val="1100"/>
              <a:buFont typeface="Arial"/>
              <a:buNone/>
            </a:pPr>
            <a:r>
              <a:rPr lang="en-US" sz="2800">
                <a:latin typeface="Arial"/>
                <a:ea typeface="Arial"/>
                <a:cs typeface="Arial"/>
                <a:sym typeface="Arial"/>
              </a:rPr>
              <a:t>The Algorithm</a:t>
            </a:r>
            <a:r>
              <a:rPr lang="en-US" sz="2800"/>
              <a:t> </a:t>
            </a:r>
            <a:endParaRPr sz="2800"/>
          </a:p>
        </p:txBody>
      </p:sp>
      <p:sp>
        <p:nvSpPr>
          <p:cNvPr id="95" name="Google Shape;95;g1c35012d054_0_28"/>
          <p:cNvSpPr txBox="1"/>
          <p:nvPr>
            <p:ph idx="1" type="body"/>
          </p:nvPr>
        </p:nvSpPr>
        <p:spPr>
          <a:xfrm>
            <a:off x="457200" y="860875"/>
            <a:ext cx="8229600" cy="3723000"/>
          </a:xfrm>
          <a:prstGeom prst="rect">
            <a:avLst/>
          </a:prstGeom>
          <a:noFill/>
          <a:ln>
            <a:noFill/>
          </a:ln>
        </p:spPr>
        <p:txBody>
          <a:bodyPr anchorCtr="0" anchor="t" bIns="45700" lIns="91425" spcFirstLastPara="1" rIns="91425" wrap="square" tIns="45700">
            <a:normAutofit fontScale="47500"/>
          </a:bodyPr>
          <a:lstStyle/>
          <a:p>
            <a:pPr indent="-334199" lvl="0" marL="457200" rtl="0" algn="l">
              <a:lnSpc>
                <a:spcPct val="163636"/>
              </a:lnSpc>
              <a:spcBef>
                <a:spcPts val="0"/>
              </a:spcBef>
              <a:spcAft>
                <a:spcPts val="0"/>
              </a:spcAft>
              <a:buSzPct val="100000"/>
              <a:buChar char="•"/>
            </a:pPr>
            <a:r>
              <a:rPr lang="en-US" sz="3500">
                <a:highlight>
                  <a:srgbClr val="FFFFFF"/>
                </a:highlight>
              </a:rPr>
              <a:t>During a MapReduce job, Hadoop sends the Map and Reduce tasks to the appropriate servers in the cluster.</a:t>
            </a:r>
            <a:endParaRPr sz="3500">
              <a:highlight>
                <a:srgbClr val="FFFFFF"/>
              </a:highlight>
            </a:endParaRPr>
          </a:p>
          <a:p>
            <a:pPr indent="-334199" lvl="0" marL="457200" rtl="0" algn="l">
              <a:lnSpc>
                <a:spcPct val="163636"/>
              </a:lnSpc>
              <a:spcBef>
                <a:spcPts val="0"/>
              </a:spcBef>
              <a:spcAft>
                <a:spcPts val="0"/>
              </a:spcAft>
              <a:buSzPct val="100000"/>
              <a:buChar char="•"/>
            </a:pPr>
            <a:r>
              <a:rPr lang="en-US" sz="3500">
                <a:highlight>
                  <a:srgbClr val="FFFFFF"/>
                </a:highlight>
              </a:rPr>
              <a:t>The framework manages all the details of data-passing such as issuing tasks, verifying task completion, and copying data around the cluster between the nodes.</a:t>
            </a:r>
            <a:endParaRPr sz="3500">
              <a:highlight>
                <a:srgbClr val="FFFFFF"/>
              </a:highlight>
            </a:endParaRPr>
          </a:p>
          <a:p>
            <a:pPr indent="-334199" lvl="0" marL="457200" rtl="0" algn="l">
              <a:lnSpc>
                <a:spcPct val="163636"/>
              </a:lnSpc>
              <a:spcBef>
                <a:spcPts val="0"/>
              </a:spcBef>
              <a:spcAft>
                <a:spcPts val="0"/>
              </a:spcAft>
              <a:buSzPct val="100000"/>
              <a:buChar char="•"/>
            </a:pPr>
            <a:r>
              <a:rPr lang="en-US" sz="3500">
                <a:highlight>
                  <a:srgbClr val="FFFFFF"/>
                </a:highlight>
              </a:rPr>
              <a:t>Most of the computing takes place on nodes with data on local disks that reduces the network traffic.</a:t>
            </a:r>
            <a:endParaRPr sz="3500">
              <a:highlight>
                <a:srgbClr val="FFFFFF"/>
              </a:highlight>
            </a:endParaRPr>
          </a:p>
          <a:p>
            <a:pPr indent="-334199" lvl="0" marL="457200" rtl="0" algn="l">
              <a:lnSpc>
                <a:spcPct val="163636"/>
              </a:lnSpc>
              <a:spcBef>
                <a:spcPts val="0"/>
              </a:spcBef>
              <a:spcAft>
                <a:spcPts val="0"/>
              </a:spcAft>
              <a:buSzPct val="100000"/>
              <a:buChar char="•"/>
            </a:pPr>
            <a:r>
              <a:rPr lang="en-US" sz="3500">
                <a:highlight>
                  <a:srgbClr val="FFFFFF"/>
                </a:highlight>
              </a:rPr>
              <a:t>After completion of the given tasks, the cluster collects and reduces the data to form an appropriate result, and sends it back to the Hadoop server.</a:t>
            </a:r>
            <a:endParaRPr sz="3500">
              <a:highlight>
                <a:srgbClr val="FFFFFF"/>
              </a:highlight>
            </a:endParaRPr>
          </a:p>
          <a:p>
            <a:pPr indent="0" lvl="0" marL="0" rtl="0" algn="l">
              <a:lnSpc>
                <a:spcPct val="100000"/>
              </a:lnSpc>
              <a:spcBef>
                <a:spcPts val="0"/>
              </a:spcBef>
              <a:spcAft>
                <a:spcPts val="0"/>
              </a:spcAft>
              <a:buSzPct val="210526"/>
              <a:buNone/>
            </a:pPr>
            <a:r>
              <a:t/>
            </a:r>
            <a:endParaRPr sz="1800"/>
          </a:p>
        </p:txBody>
      </p:sp>
      <p:sp>
        <p:nvSpPr>
          <p:cNvPr id="96" name="Google Shape;96;g1c35012d054_0_28"/>
          <p:cNvSpPr txBox="1"/>
          <p:nvPr>
            <p:ph idx="12" type="sldNum"/>
          </p:nvPr>
        </p:nvSpPr>
        <p:spPr>
          <a:xfrm>
            <a:off x="8458200" y="4850606"/>
            <a:ext cx="533400" cy="2928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c35012d054_0_34"/>
          <p:cNvSpPr txBox="1"/>
          <p:nvPr>
            <p:ph type="title"/>
          </p:nvPr>
        </p:nvSpPr>
        <p:spPr>
          <a:xfrm>
            <a:off x="457200" y="133350"/>
            <a:ext cx="6839700" cy="4608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1800"/>
              </a:spcBef>
              <a:spcAft>
                <a:spcPts val="400"/>
              </a:spcAft>
              <a:buClr>
                <a:schemeClr val="dk1"/>
              </a:buClr>
              <a:buSzPts val="1100"/>
              <a:buFont typeface="Arial"/>
              <a:buNone/>
            </a:pPr>
            <a:r>
              <a:rPr lang="en-US" sz="2800">
                <a:latin typeface="Arial"/>
                <a:ea typeface="Arial"/>
                <a:cs typeface="Arial"/>
                <a:sym typeface="Arial"/>
              </a:rPr>
              <a:t>The Algorithm</a:t>
            </a:r>
            <a:r>
              <a:rPr lang="en-US" sz="2800"/>
              <a:t> </a:t>
            </a:r>
            <a:endParaRPr sz="2800"/>
          </a:p>
        </p:txBody>
      </p:sp>
      <p:sp>
        <p:nvSpPr>
          <p:cNvPr id="102" name="Google Shape;102;g1c35012d054_0_34"/>
          <p:cNvSpPr txBox="1"/>
          <p:nvPr>
            <p:ph idx="1" type="body"/>
          </p:nvPr>
        </p:nvSpPr>
        <p:spPr>
          <a:xfrm>
            <a:off x="457200" y="860875"/>
            <a:ext cx="8229600" cy="3723000"/>
          </a:xfrm>
          <a:prstGeom prst="rect">
            <a:avLst/>
          </a:prstGeom>
          <a:noFill/>
          <a:ln>
            <a:noFill/>
          </a:ln>
        </p:spPr>
        <p:txBody>
          <a:bodyPr anchorCtr="0" anchor="t" bIns="45700" lIns="91425" spcFirstLastPara="1" rIns="91425" wrap="square" tIns="45700">
            <a:normAutofit/>
          </a:bodyPr>
          <a:lstStyle/>
          <a:p>
            <a:pPr indent="0" lvl="0" marL="0" rtl="0" algn="l">
              <a:lnSpc>
                <a:spcPct val="163636"/>
              </a:lnSpc>
              <a:spcBef>
                <a:spcPts val="0"/>
              </a:spcBef>
              <a:spcAft>
                <a:spcPts val="0"/>
              </a:spcAft>
              <a:buSzPts val="1800"/>
              <a:buNone/>
            </a:pPr>
            <a:r>
              <a:t/>
            </a:r>
            <a:endParaRPr sz="3500">
              <a:highlight>
                <a:srgbClr val="FFFFFF"/>
              </a:highlight>
            </a:endParaRPr>
          </a:p>
          <a:p>
            <a:pPr indent="0" lvl="0" marL="0" rtl="0" algn="l">
              <a:lnSpc>
                <a:spcPct val="100000"/>
              </a:lnSpc>
              <a:spcBef>
                <a:spcPts val="0"/>
              </a:spcBef>
              <a:spcAft>
                <a:spcPts val="0"/>
              </a:spcAft>
              <a:buSzPts val="1800"/>
              <a:buNone/>
            </a:pPr>
            <a:r>
              <a:t/>
            </a:r>
            <a:endParaRPr sz="1800"/>
          </a:p>
        </p:txBody>
      </p:sp>
      <p:sp>
        <p:nvSpPr>
          <p:cNvPr id="103" name="Google Shape;103;g1c35012d054_0_34"/>
          <p:cNvSpPr txBox="1"/>
          <p:nvPr>
            <p:ph idx="12" type="sldNum"/>
          </p:nvPr>
        </p:nvSpPr>
        <p:spPr>
          <a:xfrm>
            <a:off x="8458200" y="4850606"/>
            <a:ext cx="533400" cy="2928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pic>
        <p:nvPicPr>
          <p:cNvPr id="104" name="Google Shape;104;g1c35012d054_0_34"/>
          <p:cNvPicPr preferRelativeResize="0"/>
          <p:nvPr/>
        </p:nvPicPr>
        <p:blipFill rotWithShape="1">
          <a:blip r:embed="rId3">
            <a:alphaModFix/>
          </a:blip>
          <a:srcRect b="0" l="0" r="0" t="0"/>
          <a:stretch/>
        </p:blipFill>
        <p:spPr>
          <a:xfrm>
            <a:off x="78650" y="687300"/>
            <a:ext cx="7754151" cy="4070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c35012d054_0_42"/>
          <p:cNvSpPr txBox="1"/>
          <p:nvPr>
            <p:ph type="title"/>
          </p:nvPr>
        </p:nvSpPr>
        <p:spPr>
          <a:xfrm>
            <a:off x="457200" y="133350"/>
            <a:ext cx="6839700" cy="4608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1800"/>
              </a:spcBef>
              <a:spcAft>
                <a:spcPts val="400"/>
              </a:spcAft>
              <a:buClr>
                <a:schemeClr val="dk1"/>
              </a:buClr>
              <a:buSzPts val="1100"/>
              <a:buFont typeface="Arial"/>
              <a:buNone/>
            </a:pPr>
            <a:r>
              <a:rPr lang="en-US" sz="2800">
                <a:latin typeface="Arial"/>
                <a:ea typeface="Arial"/>
                <a:cs typeface="Arial"/>
                <a:sym typeface="Arial"/>
              </a:rPr>
              <a:t>Key Terms</a:t>
            </a:r>
            <a:endParaRPr sz="2800"/>
          </a:p>
        </p:txBody>
      </p:sp>
      <p:sp>
        <p:nvSpPr>
          <p:cNvPr id="110" name="Google Shape;110;g1c35012d054_0_42"/>
          <p:cNvSpPr txBox="1"/>
          <p:nvPr>
            <p:ph idx="1" type="body"/>
          </p:nvPr>
        </p:nvSpPr>
        <p:spPr>
          <a:xfrm>
            <a:off x="175100" y="860875"/>
            <a:ext cx="8229600" cy="37230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SzPts val="1800"/>
              <a:buNone/>
            </a:pPr>
            <a:r>
              <a:rPr lang="en-US" sz="1800">
                <a:latin typeface="Arial"/>
                <a:ea typeface="Arial"/>
                <a:cs typeface="Arial"/>
                <a:sym typeface="Arial"/>
              </a:rPr>
              <a:t>Output Format:Types of output format in MapReduce are</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800">
              <a:latin typeface="Arial"/>
              <a:ea typeface="Arial"/>
              <a:cs typeface="Arial"/>
              <a:sym typeface="Arial"/>
            </a:endParaRPr>
          </a:p>
        </p:txBody>
      </p:sp>
      <p:sp>
        <p:nvSpPr>
          <p:cNvPr id="111" name="Google Shape;111;g1c35012d054_0_42"/>
          <p:cNvSpPr txBox="1"/>
          <p:nvPr>
            <p:ph idx="12" type="sldNum"/>
          </p:nvPr>
        </p:nvSpPr>
        <p:spPr>
          <a:xfrm>
            <a:off x="8458200" y="4850606"/>
            <a:ext cx="533400" cy="2928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12" name="Google Shape;112;g1c35012d054_0_42"/>
          <p:cNvSpPr txBox="1"/>
          <p:nvPr/>
        </p:nvSpPr>
        <p:spPr>
          <a:xfrm>
            <a:off x="263300" y="1410475"/>
            <a:ext cx="7973700" cy="2124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Calibri"/>
              <a:buAutoNum type="arabicPeriod"/>
            </a:pPr>
            <a:r>
              <a:rPr b="0" i="0" lang="en-US" sz="1800" u="none" cap="none" strike="noStrike">
                <a:solidFill>
                  <a:srgbClr val="000000"/>
                </a:solidFill>
                <a:latin typeface="Calibri"/>
                <a:ea typeface="Calibri"/>
                <a:cs typeface="Calibri"/>
                <a:sym typeface="Calibri"/>
              </a:rPr>
              <a:t>TextOutputFormat</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AutoNum type="arabicPeriod"/>
            </a:pPr>
            <a:r>
              <a:rPr b="0" i="0" lang="en-US" sz="1800" u="none" cap="none" strike="noStrike">
                <a:solidFill>
                  <a:srgbClr val="000000"/>
                </a:solidFill>
                <a:latin typeface="Calibri"/>
                <a:ea typeface="Calibri"/>
                <a:cs typeface="Calibri"/>
                <a:sym typeface="Calibri"/>
              </a:rPr>
              <a:t>SequenceFileOutputFormat</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AutoNum type="arabicPeriod"/>
            </a:pPr>
            <a:r>
              <a:rPr b="0" i="0" lang="en-US" sz="1800" u="none" cap="none" strike="noStrike">
                <a:solidFill>
                  <a:srgbClr val="000000"/>
                </a:solidFill>
                <a:latin typeface="Calibri"/>
                <a:ea typeface="Calibri"/>
                <a:cs typeface="Calibri"/>
                <a:sym typeface="Calibri"/>
              </a:rPr>
              <a:t>SequenceFileAsBinaryOutputFormat</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AutoNum type="arabicPeriod"/>
            </a:pPr>
            <a:r>
              <a:rPr b="0" i="0" lang="en-US" sz="1800" u="none" cap="none" strike="noStrike">
                <a:solidFill>
                  <a:srgbClr val="000000"/>
                </a:solidFill>
                <a:latin typeface="Calibri"/>
                <a:ea typeface="Calibri"/>
                <a:cs typeface="Calibri"/>
                <a:sym typeface="Calibri"/>
              </a:rPr>
              <a:t>MapFileOutputFormat</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AutoNum type="arabicPeriod"/>
            </a:pPr>
            <a:r>
              <a:rPr b="0" i="0" lang="en-US" sz="1800" u="none" cap="none" strike="noStrike">
                <a:solidFill>
                  <a:srgbClr val="000000"/>
                </a:solidFill>
                <a:latin typeface="Calibri"/>
                <a:ea typeface="Calibri"/>
                <a:cs typeface="Calibri"/>
                <a:sym typeface="Calibri"/>
              </a:rPr>
              <a:t>MultipleOutputs</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AutoNum type="arabicPeriod"/>
            </a:pPr>
            <a:r>
              <a:rPr b="0" i="0" lang="en-US" sz="1800" u="none" cap="none" strike="noStrike">
                <a:solidFill>
                  <a:srgbClr val="000000"/>
                </a:solidFill>
                <a:latin typeface="Calibri"/>
                <a:ea typeface="Calibri"/>
                <a:cs typeface="Calibri"/>
                <a:sym typeface="Calibri"/>
              </a:rPr>
              <a:t>LazyOutputFormat</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AutoNum type="arabicPeriod"/>
            </a:pPr>
            <a:r>
              <a:rPr b="0" i="0" lang="en-US" sz="1800" u="none" cap="none" strike="noStrike">
                <a:solidFill>
                  <a:srgbClr val="000000"/>
                </a:solidFill>
                <a:latin typeface="Calibri"/>
                <a:ea typeface="Calibri"/>
                <a:cs typeface="Calibri"/>
                <a:sym typeface="Calibri"/>
              </a:rPr>
              <a:t>DBOutputFormat</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Ashok HOME</dc:creator>
</cp:coreProperties>
</file>