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71" r:id="rId4"/>
    <p:sldId id="270" r:id="rId5"/>
    <p:sldId id="269" r:id="rId6"/>
    <p:sldId id="272" r:id="rId7"/>
    <p:sldId id="273" r:id="rId8"/>
    <p:sldId id="283" r:id="rId9"/>
    <p:sldId id="274" r:id="rId10"/>
    <p:sldId id="276" r:id="rId11"/>
    <p:sldId id="278" r:id="rId12"/>
    <p:sldId id="280" r:id="rId13"/>
    <p:sldId id="281" r:id="rId14"/>
    <p:sldId id="282" r:id="rId15"/>
    <p:sldId id="265"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5033" autoAdjust="0"/>
  </p:normalViewPr>
  <p:slideViewPr>
    <p:cSldViewPr>
      <p:cViewPr varScale="1">
        <p:scale>
          <a:sx n="66" d="100"/>
          <a:sy n="66" d="100"/>
        </p:scale>
        <p:origin x="46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73119" y="461581"/>
            <a:ext cx="5445760" cy="941069"/>
          </a:xfrm>
          <a:prstGeom prst="rect">
            <a:avLst/>
          </a:prstGeom>
        </p:spPr>
        <p:txBody>
          <a:bodyPr wrap="square" lIns="0" tIns="0" rIns="0" bIns="0">
            <a:spAutoFit/>
          </a:bodyPr>
          <a:lstStyle>
            <a:lvl1pPr>
              <a:defRPr sz="6000" b="1" i="0">
                <a:solidFill>
                  <a:srgbClr val="FF0000"/>
                </a:solidFill>
                <a:latin typeface="Calibri"/>
                <a:cs typeface="Calibri"/>
              </a:defRPr>
            </a:lvl1pPr>
          </a:lstStyle>
          <a:p>
            <a:endParaRPr/>
          </a:p>
        </p:txBody>
      </p:sp>
      <p:sp>
        <p:nvSpPr>
          <p:cNvPr id="3" name="Holder 3"/>
          <p:cNvSpPr>
            <a:spLocks noGrp="1"/>
          </p:cNvSpPr>
          <p:nvPr>
            <p:ph type="body" idx="1"/>
          </p:nvPr>
        </p:nvSpPr>
        <p:spPr>
          <a:xfrm>
            <a:off x="917575" y="1714373"/>
            <a:ext cx="10356850" cy="31445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466183"/>
            <a:ext cx="9737271" cy="877804"/>
          </a:xfrm>
          <a:prstGeom prst="rect">
            <a:avLst/>
          </a:prstGeom>
        </p:spPr>
        <p:txBody>
          <a:bodyPr vert="horz" wrap="square" lIns="0" tIns="15875" rIns="0" bIns="0" rtlCol="0">
            <a:spAutoFit/>
          </a:bodyPr>
          <a:lstStyle/>
          <a:p>
            <a:pPr marL="12700" algn="ctr">
              <a:lnSpc>
                <a:spcPct val="100000"/>
              </a:lnSpc>
              <a:spcBef>
                <a:spcPts val="125"/>
              </a:spcBef>
            </a:pPr>
            <a:r>
              <a:rPr sz="2800" spc="-15" dirty="0">
                <a:solidFill>
                  <a:schemeClr val="tx1"/>
                </a:solidFill>
                <a:latin typeface="Times New Roman" panose="02020603050405020304" pitchFamily="18" charset="0"/>
                <a:cs typeface="Times New Roman" panose="02020603050405020304" pitchFamily="18" charset="0"/>
              </a:rPr>
              <a:t>DEPARTMENT</a:t>
            </a:r>
            <a:r>
              <a:rPr sz="2800" spc="320" dirty="0">
                <a:solidFill>
                  <a:schemeClr val="tx1"/>
                </a:solidFill>
                <a:latin typeface="Times New Roman" panose="02020603050405020304" pitchFamily="18" charset="0"/>
                <a:cs typeface="Times New Roman" panose="02020603050405020304" pitchFamily="18" charset="0"/>
              </a:rPr>
              <a:t> </a:t>
            </a:r>
            <a:r>
              <a:rPr sz="2800" spc="25" dirty="0">
                <a:solidFill>
                  <a:schemeClr val="tx1"/>
                </a:solidFill>
                <a:latin typeface="Times New Roman" panose="02020603050405020304" pitchFamily="18" charset="0"/>
                <a:cs typeface="Times New Roman" panose="02020603050405020304" pitchFamily="18" charset="0"/>
              </a:rPr>
              <a:t>OF</a:t>
            </a:r>
            <a:r>
              <a:rPr sz="2800" spc="15"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ELECTRONICS</a:t>
            </a:r>
            <a:r>
              <a:rPr sz="2800" spc="135" dirty="0">
                <a:solidFill>
                  <a:schemeClr val="tx1"/>
                </a:solidFill>
                <a:latin typeface="Times New Roman" panose="02020603050405020304" pitchFamily="18" charset="0"/>
                <a:cs typeface="Times New Roman" panose="02020603050405020304" pitchFamily="18" charset="0"/>
              </a:rPr>
              <a:t> </a:t>
            </a:r>
            <a:r>
              <a:rPr sz="2800" spc="20" dirty="0">
                <a:solidFill>
                  <a:schemeClr val="tx1"/>
                </a:solidFill>
                <a:latin typeface="Times New Roman" panose="02020603050405020304" pitchFamily="18" charset="0"/>
                <a:cs typeface="Times New Roman" panose="02020603050405020304" pitchFamily="18" charset="0"/>
              </a:rPr>
              <a:t>AND</a:t>
            </a:r>
            <a:r>
              <a:rPr sz="2800" spc="95"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COMMUNICATION</a:t>
            </a:r>
            <a:r>
              <a:rPr sz="2800" spc="190"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ENGINEERING</a:t>
            </a:r>
          </a:p>
        </p:txBody>
      </p:sp>
      <p:sp>
        <p:nvSpPr>
          <p:cNvPr id="3" name="object 3"/>
          <p:cNvSpPr txBox="1"/>
          <p:nvPr/>
        </p:nvSpPr>
        <p:spPr>
          <a:xfrm>
            <a:off x="2209800" y="2360623"/>
            <a:ext cx="7772400" cy="704680"/>
          </a:xfrm>
          <a:prstGeom prst="rect">
            <a:avLst/>
          </a:prstGeom>
        </p:spPr>
        <p:txBody>
          <a:bodyPr vert="horz" wrap="square" lIns="0" tIns="62865" rIns="0" bIns="0" rtlCol="0">
            <a:spAutoFit/>
          </a:bodyPr>
          <a:lstStyle/>
          <a:p>
            <a:pPr marL="15240" algn="ctr">
              <a:lnSpc>
                <a:spcPct val="100000"/>
              </a:lnSpc>
              <a:spcBef>
                <a:spcPts val="495"/>
              </a:spcBef>
            </a:pPr>
            <a:r>
              <a:rPr sz="2000" b="1" spc="30" dirty="0">
                <a:latin typeface="Times New Roman" panose="02020603050405020304" pitchFamily="18" charset="0"/>
                <a:cs typeface="Times New Roman" panose="02020603050405020304" pitchFamily="18" charset="0"/>
              </a:rPr>
              <a:t>18</a:t>
            </a:r>
            <a:r>
              <a:rPr sz="2000" b="1" spc="-5" dirty="0">
                <a:latin typeface="Times New Roman" panose="02020603050405020304" pitchFamily="18" charset="0"/>
                <a:cs typeface="Times New Roman" panose="02020603050405020304" pitchFamily="18" charset="0"/>
              </a:rPr>
              <a:t>E</a:t>
            </a:r>
            <a:r>
              <a:rPr sz="2000" b="1" spc="-15" dirty="0">
                <a:latin typeface="Times New Roman" panose="02020603050405020304" pitchFamily="18" charset="0"/>
                <a:cs typeface="Times New Roman" panose="02020603050405020304" pitchFamily="18" charset="0"/>
              </a:rPr>
              <a:t>C</a:t>
            </a:r>
            <a:r>
              <a:rPr sz="2000" b="1" spc="-20" dirty="0">
                <a:latin typeface="Times New Roman" panose="02020603050405020304" pitchFamily="18" charset="0"/>
                <a:cs typeface="Times New Roman" panose="02020603050405020304" pitchFamily="18" charset="0"/>
              </a:rPr>
              <a:t>P</a:t>
            </a:r>
            <a:r>
              <a:rPr sz="2000" b="1" spc="30" dirty="0">
                <a:latin typeface="Times New Roman" panose="02020603050405020304" pitchFamily="18" charset="0"/>
                <a:cs typeface="Times New Roman" panose="02020603050405020304" pitchFamily="18" charset="0"/>
              </a:rPr>
              <a:t>10</a:t>
            </a:r>
            <a:r>
              <a:rPr lang="en-IN" sz="2000" b="1" spc="30" dirty="0">
                <a:latin typeface="Times New Roman" panose="02020603050405020304" pitchFamily="18" charset="0"/>
                <a:cs typeface="Times New Roman" panose="02020603050405020304" pitchFamily="18" charset="0"/>
              </a:rPr>
              <a:t>5</a:t>
            </a:r>
            <a:r>
              <a:rPr sz="2000" b="1" spc="-10" dirty="0">
                <a:latin typeface="Times New Roman" panose="02020603050405020304" pitchFamily="18" charset="0"/>
                <a:cs typeface="Times New Roman" panose="02020603050405020304" pitchFamily="18" charset="0"/>
              </a:rPr>
              <a:t>L</a:t>
            </a:r>
            <a:r>
              <a:rPr sz="2000" b="1" spc="-20" dirty="0">
                <a:latin typeface="Times New Roman" panose="02020603050405020304" pitchFamily="18" charset="0"/>
                <a:cs typeface="Times New Roman" panose="02020603050405020304" pitchFamily="18" charset="0"/>
              </a:rPr>
              <a:t>-</a:t>
            </a:r>
            <a:r>
              <a:rPr sz="2000" b="1" spc="45" dirty="0">
                <a:latin typeface="Times New Roman" panose="02020603050405020304" pitchFamily="18" charset="0"/>
                <a:cs typeface="Times New Roman" panose="02020603050405020304" pitchFamily="18" charset="0"/>
              </a:rPr>
              <a:t>M</a:t>
            </a:r>
            <a:r>
              <a:rPr sz="2000" b="1" spc="-15" dirty="0">
                <a:latin typeface="Times New Roman" panose="02020603050405020304" pitchFamily="18" charset="0"/>
                <a:cs typeface="Times New Roman" panose="02020603050405020304" pitchFamily="18" charset="0"/>
              </a:rPr>
              <a:t>I</a:t>
            </a:r>
            <a:r>
              <a:rPr sz="2000" b="1" spc="25" dirty="0">
                <a:latin typeface="Times New Roman" panose="02020603050405020304" pitchFamily="18" charset="0"/>
                <a:cs typeface="Times New Roman" panose="02020603050405020304" pitchFamily="18" charset="0"/>
              </a:rPr>
              <a:t>N</a:t>
            </a:r>
            <a:r>
              <a:rPr sz="2000" b="1" spc="-10" dirty="0">
                <a:latin typeface="Times New Roman" panose="02020603050405020304" pitchFamily="18" charset="0"/>
                <a:cs typeface="Times New Roman" panose="02020603050405020304" pitchFamily="18" charset="0"/>
              </a:rPr>
              <a:t>O</a:t>
            </a:r>
            <a:r>
              <a:rPr sz="2000" b="1" spc="15" dirty="0">
                <a:latin typeface="Times New Roman" panose="02020603050405020304" pitchFamily="18" charset="0"/>
                <a:cs typeface="Times New Roman" panose="02020603050405020304" pitchFamily="18" charset="0"/>
              </a:rPr>
              <a:t>R</a:t>
            </a:r>
            <a:r>
              <a:rPr sz="2000" b="1" spc="-170" dirty="0">
                <a:latin typeface="Times New Roman" panose="02020603050405020304" pitchFamily="18" charset="0"/>
                <a:cs typeface="Times New Roman" panose="02020603050405020304" pitchFamily="18" charset="0"/>
              </a:rPr>
              <a:t> </a:t>
            </a:r>
            <a:r>
              <a:rPr sz="2000" b="1" spc="-20" dirty="0">
                <a:latin typeface="Times New Roman" panose="02020603050405020304" pitchFamily="18" charset="0"/>
                <a:cs typeface="Times New Roman" panose="02020603050405020304" pitchFamily="18" charset="0"/>
              </a:rPr>
              <a:t>P</a:t>
            </a:r>
            <a:r>
              <a:rPr sz="2000" b="1" spc="-5" dirty="0">
                <a:latin typeface="Times New Roman" panose="02020603050405020304" pitchFamily="18" charset="0"/>
                <a:cs typeface="Times New Roman" panose="02020603050405020304" pitchFamily="18" charset="0"/>
              </a:rPr>
              <a:t>R</a:t>
            </a:r>
            <a:r>
              <a:rPr sz="2000" b="1" spc="-10" dirty="0">
                <a:latin typeface="Times New Roman" panose="02020603050405020304" pitchFamily="18" charset="0"/>
                <a:cs typeface="Times New Roman" panose="02020603050405020304" pitchFamily="18" charset="0"/>
              </a:rPr>
              <a:t>O</a:t>
            </a:r>
            <a:r>
              <a:rPr sz="2000" b="1" dirty="0">
                <a:latin typeface="Times New Roman" panose="02020603050405020304" pitchFamily="18" charset="0"/>
                <a:cs typeface="Times New Roman" panose="02020603050405020304" pitchFamily="18" charset="0"/>
              </a:rPr>
              <a:t>J</a:t>
            </a:r>
            <a:r>
              <a:rPr sz="2000" b="1" spc="-5" dirty="0">
                <a:latin typeface="Times New Roman" panose="02020603050405020304" pitchFamily="18" charset="0"/>
                <a:cs typeface="Times New Roman" panose="02020603050405020304" pitchFamily="18" charset="0"/>
              </a:rPr>
              <a:t>E</a:t>
            </a:r>
            <a:r>
              <a:rPr sz="2000" b="1" spc="-15" dirty="0">
                <a:latin typeface="Times New Roman" panose="02020603050405020304" pitchFamily="18" charset="0"/>
                <a:cs typeface="Times New Roman" panose="02020603050405020304" pitchFamily="18" charset="0"/>
              </a:rPr>
              <a:t>C</a:t>
            </a:r>
            <a:r>
              <a:rPr sz="2000" b="1" spc="-10" dirty="0">
                <a:latin typeface="Times New Roman" panose="02020603050405020304" pitchFamily="18" charset="0"/>
                <a:cs typeface="Times New Roman" panose="02020603050405020304" pitchFamily="18" charset="0"/>
              </a:rPr>
              <a:t>T</a:t>
            </a:r>
            <a:r>
              <a:rPr sz="2000" b="1" spc="5" dirty="0">
                <a:latin typeface="Times New Roman" panose="02020603050405020304" pitchFamily="18" charset="0"/>
                <a:cs typeface="Times New Roman" panose="02020603050405020304" pitchFamily="18" charset="0"/>
              </a:rPr>
              <a:t>-</a:t>
            </a:r>
            <a:r>
              <a:rPr sz="2000" b="1" spc="-10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I</a:t>
            </a:r>
            <a:r>
              <a:rPr lang="en-IN" sz="2000" b="1" spc="5" dirty="0">
                <a:latin typeface="Times New Roman" panose="02020603050405020304" pitchFamily="18" charset="0"/>
                <a:cs typeface="Times New Roman" panose="02020603050405020304" pitchFamily="18" charset="0"/>
              </a:rPr>
              <a:t>II</a:t>
            </a:r>
            <a:endParaRPr sz="2000" dirty="0">
              <a:latin typeface="Times New Roman" panose="02020603050405020304" pitchFamily="18" charset="0"/>
              <a:cs typeface="Times New Roman" panose="02020603050405020304" pitchFamily="18" charset="0"/>
            </a:endParaRPr>
          </a:p>
          <a:p>
            <a:pPr marL="8255" algn="ctr">
              <a:lnSpc>
                <a:spcPts val="2165"/>
              </a:lnSpc>
              <a:spcBef>
                <a:spcPts val="380"/>
              </a:spcBef>
            </a:pPr>
            <a:r>
              <a:rPr lang="en-US" sz="2000" b="1" spc="-10" dirty="0">
                <a:latin typeface="Times New Roman" panose="02020603050405020304" pitchFamily="18" charset="0"/>
                <a:cs typeface="Times New Roman" panose="02020603050405020304" pitchFamily="18" charset="0"/>
              </a:rPr>
              <a:t>PROJECT</a:t>
            </a:r>
            <a:r>
              <a:rPr sz="2000" b="1" spc="8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REVIEW</a:t>
            </a:r>
            <a:endParaRPr lang="en-US" sz="2000" b="1" spc="1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066800" y="4052361"/>
            <a:ext cx="4452258" cy="2046651"/>
          </a:xfrm>
          <a:prstGeom prst="rect">
            <a:avLst/>
          </a:prstGeom>
        </p:spPr>
        <p:txBody>
          <a:bodyPr vert="horz" wrap="square" lIns="0" tIns="4445" rIns="0" bIns="0" rtlCol="0">
            <a:spAutoFit/>
          </a:bodyPr>
          <a:lstStyle/>
          <a:p>
            <a:pPr marL="12700" marR="5080">
              <a:lnSpc>
                <a:spcPct val="111900"/>
              </a:lnSpc>
              <a:spcBef>
                <a:spcPts val="35"/>
              </a:spcBef>
            </a:pPr>
            <a:r>
              <a:rPr sz="2000" b="1" dirty="0">
                <a:solidFill>
                  <a:srgbClr val="0D0D0D"/>
                </a:solidFill>
                <a:latin typeface="Times New Roman" panose="02020603050405020304" pitchFamily="18" charset="0"/>
                <a:cs typeface="Times New Roman" panose="02020603050405020304" pitchFamily="18" charset="0"/>
              </a:rPr>
              <a:t>PRESENTED </a:t>
            </a:r>
            <a:r>
              <a:rPr sz="2000" b="1" spc="-70" dirty="0">
                <a:solidFill>
                  <a:srgbClr val="0D0D0D"/>
                </a:solidFill>
                <a:latin typeface="Times New Roman" panose="02020603050405020304" pitchFamily="18" charset="0"/>
                <a:cs typeface="Times New Roman" panose="02020603050405020304" pitchFamily="18" charset="0"/>
              </a:rPr>
              <a:t>BY:</a:t>
            </a:r>
            <a:endParaRPr lang="en-IN" sz="2000" b="1" spc="-70" dirty="0">
              <a:solidFill>
                <a:srgbClr val="0D0D0D"/>
              </a:solidFill>
              <a:latin typeface="Times New Roman" panose="02020603050405020304" pitchFamily="18" charset="0"/>
              <a:cs typeface="Times New Roman" panose="02020603050405020304" pitchFamily="18" charset="0"/>
            </a:endParaRPr>
          </a:p>
          <a:p>
            <a:pPr marL="12700" marR="5080">
              <a:lnSpc>
                <a:spcPct val="111900"/>
              </a:lnSpc>
              <a:spcBef>
                <a:spcPts val="35"/>
              </a:spcBef>
            </a:pPr>
            <a:endParaRPr lang="en-IN" sz="2000" b="1" spc="-70" dirty="0">
              <a:solidFill>
                <a:srgbClr val="0D0D0D"/>
              </a:solidFill>
              <a:latin typeface="Times New Roman" panose="02020603050405020304" pitchFamily="18" charset="0"/>
              <a:cs typeface="Times New Roman" panose="02020603050405020304" pitchFamily="18" charset="0"/>
            </a:endParaRPr>
          </a:p>
          <a:p>
            <a:pPr marL="12700" marR="5080">
              <a:lnSpc>
                <a:spcPct val="111900"/>
              </a:lnSpc>
              <a:spcBef>
                <a:spcPts val="35"/>
              </a:spcBef>
            </a:pPr>
            <a:r>
              <a:rPr lang="en-IN" sz="2000" b="1" spc="-70" dirty="0">
                <a:solidFill>
                  <a:srgbClr val="0D0D0D"/>
                </a:solidFill>
                <a:latin typeface="Times New Roman" panose="02020603050405020304" pitchFamily="18" charset="0"/>
                <a:cs typeface="Times New Roman" panose="02020603050405020304" pitchFamily="18" charset="0"/>
              </a:rPr>
              <a:t>DEEPAN S (927622BEC028)</a:t>
            </a:r>
          </a:p>
          <a:p>
            <a:pPr marL="12700" marR="5080">
              <a:lnSpc>
                <a:spcPct val="111900"/>
              </a:lnSpc>
              <a:spcBef>
                <a:spcPts val="35"/>
              </a:spcBef>
            </a:pPr>
            <a:r>
              <a:rPr lang="en-IN" sz="2000" b="1" spc="-70" dirty="0">
                <a:solidFill>
                  <a:srgbClr val="0D0D0D"/>
                </a:solidFill>
                <a:latin typeface="Times New Roman" panose="02020603050405020304" pitchFamily="18" charset="0"/>
                <a:cs typeface="Times New Roman" panose="02020603050405020304" pitchFamily="18" charset="0"/>
              </a:rPr>
              <a:t>GIRIVASAN MV (927622BEC054)</a:t>
            </a:r>
          </a:p>
          <a:p>
            <a:pPr marL="12700" marR="5080">
              <a:lnSpc>
                <a:spcPct val="111900"/>
              </a:lnSpc>
              <a:spcBef>
                <a:spcPts val="35"/>
              </a:spcBef>
            </a:pPr>
            <a:r>
              <a:rPr lang="en-IN" sz="2000" b="1" spc="-70" dirty="0">
                <a:solidFill>
                  <a:srgbClr val="0D0D0D"/>
                </a:solidFill>
                <a:latin typeface="Times New Roman" panose="02020603050405020304" pitchFamily="18" charset="0"/>
                <a:cs typeface="Times New Roman" panose="02020603050405020304" pitchFamily="18" charset="0"/>
              </a:rPr>
              <a:t>GURU KARTHIKEYAN(927622BEC062)</a:t>
            </a:r>
          </a:p>
          <a:p>
            <a:pPr marL="12700" marR="5080">
              <a:lnSpc>
                <a:spcPct val="111900"/>
              </a:lnSpc>
              <a:spcBef>
                <a:spcPts val="35"/>
              </a:spcBef>
            </a:pPr>
            <a:r>
              <a:rPr lang="en-IN" sz="2000" b="1" spc="-70" dirty="0">
                <a:solidFill>
                  <a:srgbClr val="0D0D0D"/>
                </a:solidFill>
                <a:latin typeface="Times New Roman" panose="02020603050405020304" pitchFamily="18" charset="0"/>
                <a:cs typeface="Times New Roman" panose="02020603050405020304" pitchFamily="18" charset="0"/>
              </a:rPr>
              <a:t>HARIRAJAN M(927622BEC066)</a:t>
            </a:r>
            <a:endParaRPr sz="20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6672943" y="4085018"/>
            <a:ext cx="5486400" cy="1775551"/>
          </a:xfrm>
          <a:prstGeom prst="rect">
            <a:avLst/>
          </a:prstGeom>
        </p:spPr>
        <p:txBody>
          <a:bodyPr vert="horz" wrap="square" lIns="0" tIns="12065" rIns="0" bIns="0" rtlCol="0">
            <a:spAutoFit/>
          </a:bodyPr>
          <a:lstStyle/>
          <a:p>
            <a:pPr marL="12700" marR="5080" indent="28575" algn="ctr">
              <a:lnSpc>
                <a:spcPct val="112700"/>
              </a:lnSpc>
              <a:spcBef>
                <a:spcPts val="95"/>
              </a:spcBef>
            </a:pPr>
            <a:r>
              <a:rPr sz="2000" b="1" dirty="0">
                <a:solidFill>
                  <a:srgbClr val="0D0D0D"/>
                </a:solidFill>
                <a:latin typeface="Times New Roman" panose="02020603050405020304" pitchFamily="18" charset="0"/>
                <a:cs typeface="Times New Roman" panose="02020603050405020304" pitchFamily="18" charset="0"/>
              </a:rPr>
              <a:t>G</a:t>
            </a:r>
            <a:r>
              <a:rPr sz="2000" b="1" spc="40" dirty="0">
                <a:solidFill>
                  <a:srgbClr val="0D0D0D"/>
                </a:solidFill>
                <a:latin typeface="Times New Roman" panose="02020603050405020304" pitchFamily="18" charset="0"/>
                <a:cs typeface="Times New Roman" panose="02020603050405020304" pitchFamily="18" charset="0"/>
              </a:rPr>
              <a:t>U</a:t>
            </a:r>
            <a:r>
              <a:rPr sz="2000" b="1" spc="-15" dirty="0">
                <a:solidFill>
                  <a:srgbClr val="0D0D0D"/>
                </a:solidFill>
                <a:latin typeface="Times New Roman" panose="02020603050405020304" pitchFamily="18" charset="0"/>
                <a:cs typeface="Times New Roman" panose="02020603050405020304" pitchFamily="18" charset="0"/>
              </a:rPr>
              <a:t>I</a:t>
            </a:r>
            <a:r>
              <a:rPr sz="2000" b="1" spc="10" dirty="0">
                <a:solidFill>
                  <a:srgbClr val="0D0D0D"/>
                </a:solidFill>
                <a:latin typeface="Times New Roman" panose="02020603050405020304" pitchFamily="18" charset="0"/>
                <a:cs typeface="Times New Roman" panose="02020603050405020304" pitchFamily="18" charset="0"/>
              </a:rPr>
              <a:t>D</a:t>
            </a:r>
            <a:r>
              <a:rPr sz="2000" b="1" spc="-5" dirty="0">
                <a:solidFill>
                  <a:srgbClr val="0D0D0D"/>
                </a:solidFill>
                <a:latin typeface="Times New Roman" panose="02020603050405020304" pitchFamily="18" charset="0"/>
                <a:cs typeface="Times New Roman" panose="02020603050405020304" pitchFamily="18" charset="0"/>
              </a:rPr>
              <a:t>E</a:t>
            </a:r>
            <a:r>
              <a:rPr sz="2000" b="1" spc="15" dirty="0">
                <a:solidFill>
                  <a:srgbClr val="0D0D0D"/>
                </a:solidFill>
                <a:latin typeface="Times New Roman" panose="02020603050405020304" pitchFamily="18" charset="0"/>
                <a:cs typeface="Times New Roman" panose="02020603050405020304" pitchFamily="18" charset="0"/>
              </a:rPr>
              <a:t>D</a:t>
            </a:r>
            <a:r>
              <a:rPr sz="2000" b="1" spc="-80" dirty="0">
                <a:solidFill>
                  <a:srgbClr val="0D0D0D"/>
                </a:solidFill>
                <a:latin typeface="Times New Roman" panose="02020603050405020304" pitchFamily="18" charset="0"/>
                <a:cs typeface="Times New Roman" panose="02020603050405020304" pitchFamily="18" charset="0"/>
              </a:rPr>
              <a:t> </a:t>
            </a:r>
            <a:r>
              <a:rPr sz="2000" b="1" spc="-70" dirty="0">
                <a:solidFill>
                  <a:srgbClr val="0D0D0D"/>
                </a:solidFill>
                <a:latin typeface="Times New Roman" panose="02020603050405020304" pitchFamily="18" charset="0"/>
                <a:cs typeface="Times New Roman" panose="02020603050405020304" pitchFamily="18" charset="0"/>
              </a:rPr>
              <a:t>B</a:t>
            </a:r>
            <a:r>
              <a:rPr sz="2000" b="1" spc="-145" dirty="0">
                <a:solidFill>
                  <a:srgbClr val="0D0D0D"/>
                </a:solidFill>
                <a:latin typeface="Times New Roman" panose="02020603050405020304" pitchFamily="18" charset="0"/>
                <a:cs typeface="Times New Roman" panose="02020603050405020304" pitchFamily="18" charset="0"/>
              </a:rPr>
              <a:t>Y</a:t>
            </a:r>
            <a:endParaRPr lang="en-IN" sz="2000" b="1" spc="-145" dirty="0">
              <a:solidFill>
                <a:srgbClr val="0D0D0D"/>
              </a:solidFill>
              <a:latin typeface="Times New Roman" panose="02020603050405020304" pitchFamily="18" charset="0"/>
              <a:cs typeface="Times New Roman" panose="02020603050405020304" pitchFamily="18" charset="0"/>
            </a:endParaRPr>
          </a:p>
          <a:p>
            <a:pPr marL="12700" marR="5080" indent="28575" algn="ctr">
              <a:lnSpc>
                <a:spcPct val="112700"/>
              </a:lnSpc>
              <a:spcBef>
                <a:spcPts val="95"/>
              </a:spcBef>
            </a:pPr>
            <a:endParaRPr lang="en-IN" sz="2000" b="1" spc="-145" dirty="0">
              <a:solidFill>
                <a:srgbClr val="0D0D0D"/>
              </a:solidFill>
              <a:latin typeface="Times New Roman" panose="02020603050405020304" pitchFamily="18" charset="0"/>
              <a:cs typeface="Times New Roman" panose="02020603050405020304" pitchFamily="18" charset="0"/>
            </a:endParaRPr>
          </a:p>
          <a:p>
            <a:pPr marL="12700" marR="5080" indent="28575" algn="ctr">
              <a:lnSpc>
                <a:spcPct val="112700"/>
              </a:lnSpc>
              <a:spcBef>
                <a:spcPts val="95"/>
              </a:spcBef>
            </a:pPr>
            <a:r>
              <a:rPr lang="en-IN" sz="2000" b="1" spc="-145" dirty="0">
                <a:solidFill>
                  <a:srgbClr val="0D0D0D"/>
                </a:solidFill>
                <a:latin typeface="Times New Roman" panose="02020603050405020304" pitchFamily="18" charset="0"/>
                <a:cs typeface="Times New Roman" panose="02020603050405020304" pitchFamily="18" charset="0"/>
              </a:rPr>
              <a:t>Dr . S.VIMALNATH</a:t>
            </a:r>
          </a:p>
          <a:p>
            <a:pPr marL="12700" marR="5080" indent="28575" algn="ctr">
              <a:lnSpc>
                <a:spcPct val="112700"/>
              </a:lnSpc>
              <a:spcBef>
                <a:spcPts val="95"/>
              </a:spcBef>
            </a:pPr>
            <a:r>
              <a:rPr lang="en-IN" sz="2000" b="1" spc="-145" dirty="0">
                <a:solidFill>
                  <a:srgbClr val="0D0D0D"/>
                </a:solidFill>
                <a:latin typeface="Times New Roman" panose="02020603050405020304" pitchFamily="18" charset="0"/>
                <a:cs typeface="Times New Roman" panose="02020603050405020304" pitchFamily="18" charset="0"/>
              </a:rPr>
              <a:t>ASSOCIATE PROFESSOR</a:t>
            </a:r>
          </a:p>
          <a:p>
            <a:pPr marL="12700" marR="5080" indent="28575" algn="ctr">
              <a:lnSpc>
                <a:spcPct val="112700"/>
              </a:lnSpc>
              <a:spcBef>
                <a:spcPts val="95"/>
              </a:spcBef>
            </a:pPr>
            <a:r>
              <a:rPr sz="2000" b="1" spc="5" dirty="0">
                <a:solidFill>
                  <a:srgbClr val="0D0D0D"/>
                </a:solidFill>
                <a:latin typeface="Times New Roman" panose="02020603050405020304" pitchFamily="18" charset="0"/>
                <a:cs typeface="Times New Roman" panose="02020603050405020304" pitchFamily="18" charset="0"/>
              </a:rPr>
              <a:t> </a:t>
            </a:r>
            <a:endParaRPr lang="en-US" sz="2000" b="1" spc="30" dirty="0">
              <a:solidFill>
                <a:srgbClr val="0D0D0D"/>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8915400" y="233155"/>
            <a:ext cx="1557020" cy="811953"/>
          </a:xfrm>
          <a:prstGeom prst="rect">
            <a:avLst/>
          </a:prstGeom>
        </p:spPr>
      </p:pic>
      <p:pic>
        <p:nvPicPr>
          <p:cNvPr id="9" name="image1.png">
            <a:extLst>
              <a:ext uri="{FF2B5EF4-FFF2-40B4-BE49-F238E27FC236}">
                <a16:creationId xmlns:a16="http://schemas.microsoft.com/office/drawing/2014/main" id="{AD9D85F2-5B61-814E-99A6-46074351DE8D}"/>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3155"/>
            <a:ext cx="2971800" cy="1034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4.jpg">
            <a:extLst>
              <a:ext uri="{FF2B5EF4-FFF2-40B4-BE49-F238E27FC236}">
                <a16:creationId xmlns:a16="http://schemas.microsoft.com/office/drawing/2014/main" id="{FFCEAD96-B648-24DA-1345-24588A430673}"/>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7125" y="175629"/>
            <a:ext cx="1382850" cy="11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bject 3">
            <a:extLst>
              <a:ext uri="{FF2B5EF4-FFF2-40B4-BE49-F238E27FC236}">
                <a16:creationId xmlns:a16="http://schemas.microsoft.com/office/drawing/2014/main" id="{7F89BA78-C7DD-E684-32C4-958224C2F87E}"/>
              </a:ext>
            </a:extLst>
          </p:cNvPr>
          <p:cNvSpPr txBox="1"/>
          <p:nvPr/>
        </p:nvSpPr>
        <p:spPr>
          <a:xfrm>
            <a:off x="2292350" y="3158241"/>
            <a:ext cx="7772400" cy="627736"/>
          </a:xfrm>
          <a:prstGeom prst="rect">
            <a:avLst/>
          </a:prstGeom>
        </p:spPr>
        <p:txBody>
          <a:bodyPr vert="horz" wrap="square" lIns="0" tIns="62865" rIns="0" bIns="0" rtlCol="0">
            <a:spAutoFit/>
          </a:bodyPr>
          <a:lstStyle/>
          <a:p>
            <a:pPr marL="8255" algn="ctr">
              <a:lnSpc>
                <a:spcPts val="2165"/>
              </a:lnSpc>
              <a:spcBef>
                <a:spcPts val="380"/>
              </a:spcBef>
            </a:pPr>
            <a:r>
              <a:rPr lang="en-US" sz="2000" b="1" dirty="0"/>
              <a:t>ADVANCED SECURITY SYSTEM UTILIZING ESP32 CAMERA FOR SMART FEATURES</a:t>
            </a:r>
            <a:endParaRPr lang="en-IN" sz="2000" b="1" spc="1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FA72E-8C53-7660-E2DF-2CCF22E035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D95972-3CA1-9366-7155-BCE93C96EBDC}"/>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86D6870-F592-1B29-8611-02D777926948}"/>
              </a:ext>
            </a:extLst>
          </p:cNvPr>
          <p:cNvSpPr>
            <a:spLocks noGrp="1" noChangeArrowheads="1"/>
          </p:cNvSpPr>
          <p:nvPr>
            <p:ph type="body" idx="1"/>
          </p:nvPr>
        </p:nvSpPr>
        <p:spPr bwMode="auto">
          <a:xfrm>
            <a:off x="609600" y="2423994"/>
            <a:ext cx="1128989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US" sz="2400" dirty="0"/>
              <a:t>In conclusion, the </a:t>
            </a:r>
            <a:r>
              <a:rPr lang="en-US" sz="2400" b="1" dirty="0"/>
              <a:t>Advanced Security System Using ESP32-CAM and Relay Module</a:t>
            </a:r>
            <a:r>
              <a:rPr lang="en-US" sz="2400" dirty="0"/>
              <a:t> is a smart and affordable solution for enhancing home and bike safety. It provides real-time video monitoring, motion detection, and automated access control. With features like remote control and alerts via </a:t>
            </a:r>
            <a:r>
              <a:rPr lang="en-US" sz="2400" dirty="0" err="1"/>
              <a:t>WiFi</a:t>
            </a:r>
            <a:r>
              <a:rPr lang="en-US" sz="2400" dirty="0"/>
              <a:t>, the system ensures convenience and security. This project overcomes the limitations of traditional methods, offering an efficient and reliable way to protect your home and belongings.</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2695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78C18-7D0C-4078-AC16-613AF4131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67BA5-3D2D-0762-38D7-29E0952FA36D}"/>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ADVANTAGES</a:t>
            </a:r>
            <a:endParaRPr lang="en-IN"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EEED8B2D-7750-1E76-14AF-6EF122E9F093}"/>
              </a:ext>
            </a:extLst>
          </p:cNvPr>
          <p:cNvSpPr>
            <a:spLocks noGrp="1" noChangeArrowheads="1"/>
          </p:cNvSpPr>
          <p:nvPr>
            <p:ph type="body" idx="1"/>
          </p:nvPr>
        </p:nvSpPr>
        <p:spPr bwMode="auto">
          <a:xfrm>
            <a:off x="1143000" y="1219200"/>
            <a:ext cx="478849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7" algn="l" rtl="0" eaLnBrk="0" fontAlgn="base" hangingPunct="0">
              <a:spcBef>
                <a:spcPct val="0"/>
              </a:spcBef>
              <a:spcAft>
                <a:spcPct val="0"/>
              </a:spcAf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Energy Efficient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Real-Time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Smart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Scalability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Remote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Customizable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Easy Installation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Integration with Smart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Privacy and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Bike Safety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4795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B430B-A219-9587-08FA-7C28857B95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E5BDB-F954-9A4C-9208-CC59EB468EAB}"/>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APPLICATIONS</a:t>
            </a:r>
            <a:endParaRPr lang="en-IN"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F01A3292-1931-C807-CC25-D7E6153C9DCC}"/>
              </a:ext>
            </a:extLst>
          </p:cNvPr>
          <p:cNvSpPr>
            <a:spLocks noGrp="1" noChangeArrowheads="1"/>
          </p:cNvSpPr>
          <p:nvPr>
            <p:ph type="body" idx="1"/>
          </p:nvPr>
        </p:nvSpPr>
        <p:spPr bwMode="auto">
          <a:xfrm>
            <a:off x="1117300" y="2590800"/>
            <a:ext cx="501291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Home Security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Bike Safety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Commercial Property Protection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Smart Home Integration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Public Safety</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225681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A550-1551-EA6E-BE20-D351FC367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2C019-1807-152B-7548-E505BD303085}"/>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17E5EC8-89A4-597A-5AF6-14C29E896ADD}"/>
              </a:ext>
            </a:extLst>
          </p:cNvPr>
          <p:cNvSpPr>
            <a:spLocks noGrp="1" noChangeArrowheads="1"/>
          </p:cNvSpPr>
          <p:nvPr>
            <p:ph type="body" idx="1"/>
          </p:nvPr>
        </p:nvSpPr>
        <p:spPr bwMode="auto">
          <a:xfrm>
            <a:off x="609600" y="2423994"/>
            <a:ext cx="1128989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US" sz="2400" dirty="0"/>
              <a:t>1.Kumar, S., &amp; Patel, R. (2019). </a:t>
            </a:r>
            <a:r>
              <a:rPr lang="en-US" sz="2400" i="1" dirty="0"/>
              <a:t>IoT-Based Home Security Systems: A Comprehensive Survey</a:t>
            </a:r>
            <a:r>
              <a:rPr lang="en-US" sz="2400" dirty="0"/>
              <a:t>. International Journal of Computer Applications, 178(29), 1-8.</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2.</a:t>
            </a:r>
            <a:r>
              <a:rPr lang="en-US" sz="2400" dirty="0"/>
              <a:t>Zhou, X., &amp; Wang, H</a:t>
            </a:r>
            <a:r>
              <a:rPr lang="en-US" sz="2400" b="1" dirty="0"/>
              <a:t>.</a:t>
            </a:r>
            <a:r>
              <a:rPr lang="en-US" sz="2400" dirty="0"/>
              <a:t> (2020). </a:t>
            </a:r>
            <a:r>
              <a:rPr lang="en-US" sz="2400" i="1" dirty="0"/>
              <a:t>Applications of ESP32 in IoT-Based Smart Security Systems</a:t>
            </a:r>
            <a:r>
              <a:rPr lang="en-US" sz="2400" dirty="0"/>
              <a:t>. International Journal of Embedded Systems, 7(2), 110-115.</a:t>
            </a: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3.</a:t>
            </a:r>
            <a:r>
              <a:rPr lang="en-US" sz="2400" dirty="0"/>
              <a:t>Nayak, S., &amp; Rao, V. (2021). </a:t>
            </a:r>
            <a:r>
              <a:rPr lang="en-US" sz="2400" i="1" dirty="0"/>
              <a:t>Low-Cost Smart Surveillance System Using ESP32-CAM and Motion Detection</a:t>
            </a:r>
            <a:r>
              <a:rPr lang="en-US" sz="2400" dirty="0"/>
              <a:t>. Journal of Embedded Systems and Applications, 6(4), 80-85.</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1825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6988D-90BC-CDA9-3367-AC4B89ECD7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5B49F-DA53-30CF-0168-36FAC936C36B}"/>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PROJECT OUTCOME</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127C7E4-C54F-D1CF-032B-B5D19A55D5F4}"/>
              </a:ext>
            </a:extLst>
          </p:cNvPr>
          <p:cNvSpPr>
            <a:spLocks noGrp="1" noChangeArrowheads="1"/>
          </p:cNvSpPr>
          <p:nvPr>
            <p:ph type="body" idx="1"/>
          </p:nvPr>
        </p:nvSpPr>
        <p:spPr bwMode="auto">
          <a:xfrm>
            <a:off x="609600" y="3347323"/>
            <a:ext cx="112898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 </a:t>
            </a:r>
          </a:p>
        </p:txBody>
      </p:sp>
      <p:pic>
        <p:nvPicPr>
          <p:cNvPr id="3" name="Picture 2">
            <a:extLst>
              <a:ext uri="{FF2B5EF4-FFF2-40B4-BE49-F238E27FC236}">
                <a16:creationId xmlns:a16="http://schemas.microsoft.com/office/drawing/2014/main" id="{06A0C896-20FD-36BF-0778-26A0F1993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199" y="811887"/>
            <a:ext cx="5943600" cy="5695950"/>
          </a:xfrm>
          <a:prstGeom prst="rect">
            <a:avLst/>
          </a:prstGeom>
        </p:spPr>
      </p:pic>
    </p:spTree>
    <p:extLst>
      <p:ext uri="{BB962C8B-B14F-4D97-AF65-F5344CB8AC3E}">
        <p14:creationId xmlns:p14="http://schemas.microsoft.com/office/powerpoint/2010/main" val="407658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DBF0D2-6238-3334-135A-8A5DFC460084}"/>
              </a:ext>
            </a:extLst>
          </p:cNvPr>
          <p:cNvPicPr>
            <a:picLocks noChangeAspect="1"/>
          </p:cNvPicPr>
          <p:nvPr/>
        </p:nvPicPr>
        <p:blipFill>
          <a:blip r:embed="rId2"/>
          <a:stretch>
            <a:fillRect/>
          </a:stretch>
        </p:blipFill>
        <p:spPr>
          <a:xfrm>
            <a:off x="3114675" y="1319212"/>
            <a:ext cx="5962650" cy="4219575"/>
          </a:xfrm>
          <a:prstGeom prst="rect">
            <a:avLst/>
          </a:prstGeom>
        </p:spPr>
      </p:pic>
    </p:spTree>
    <p:extLst>
      <p:ext uri="{BB962C8B-B14F-4D97-AF65-F5344CB8AC3E}">
        <p14:creationId xmlns:p14="http://schemas.microsoft.com/office/powerpoint/2010/main" val="227468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3657-66DE-29CD-0BEA-B7836372618F}"/>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OBJECTIVE</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4078F11-ED71-443E-2FD2-2BC6488B95A2}"/>
              </a:ext>
            </a:extLst>
          </p:cNvPr>
          <p:cNvSpPr>
            <a:spLocks noGrp="1" noChangeArrowheads="1"/>
          </p:cNvSpPr>
          <p:nvPr>
            <p:ph type="body" idx="1"/>
          </p:nvPr>
        </p:nvSpPr>
        <p:spPr bwMode="auto">
          <a:xfrm>
            <a:off x="609600" y="2239328"/>
            <a:ext cx="1128989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sz="2400" dirty="0"/>
              <a:t>The </a:t>
            </a:r>
            <a:r>
              <a:rPr lang="en-US" sz="2400" b="1" dirty="0"/>
              <a:t>Advanced Security System Utilizing ESP32 Camera for Smart Features</a:t>
            </a:r>
            <a:r>
              <a:rPr lang="en-US" sz="2400" dirty="0"/>
              <a:t> is designed to enhance safety for both homes and bikes by leveraging smart technology and real-time monitoring. For home safety, the system provides 24/7 surveillance with features like motion detection, face recognition, and remote accessibility. Homeowners can monitor live video feeds on their smartphones, receive instant alerts for unauthorized access, and even integrate the system with other smart devices, such as automated door locks or lighting systems, for enhanced security</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9177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5D6DE-B3C0-1146-3CCF-CB3EAC7B3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B10B1-F3E2-9303-81E8-0A531EABC8EE}"/>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ABSTRACT</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384B5BBD-58DC-D06C-F65D-13B893659EE8}"/>
              </a:ext>
            </a:extLst>
          </p:cNvPr>
          <p:cNvSpPr>
            <a:spLocks noGrp="1" noChangeArrowheads="1"/>
          </p:cNvSpPr>
          <p:nvPr>
            <p:ph type="body" idx="1"/>
          </p:nvPr>
        </p:nvSpPr>
        <p:spPr bwMode="auto">
          <a:xfrm>
            <a:off x="944552" y="1143000"/>
            <a:ext cx="1030289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rtl="0" eaLnBrk="0" fontAlgn="base" hangingPunct="0">
              <a:spcBef>
                <a:spcPct val="0"/>
              </a:spcBef>
              <a:spcAft>
                <a:spcPct val="0"/>
              </a:spcAft>
            </a:pPr>
            <a:r>
              <a:rPr lang="en-IN" sz="2400" dirty="0">
                <a:effectLst/>
                <a:latin typeface="Times New Roman" panose="02020603050405020304" pitchFamily="18" charset="0"/>
                <a:ea typeface="Times New Roman" panose="02020603050405020304" pitchFamily="18" charset="0"/>
              </a:rPr>
              <a:t>This paper introduces an advanced smart security system designed for bike and home locks, utilizing the ESP32- CAM </a:t>
            </a:r>
            <a:r>
              <a:rPr lang="en-IN" sz="2400" dirty="0" err="1">
                <a:effectLst/>
                <a:latin typeface="Times New Roman" panose="02020603050405020304" pitchFamily="18" charset="0"/>
                <a:ea typeface="Times New Roman" panose="02020603050405020304" pitchFamily="18" charset="0"/>
              </a:rPr>
              <a:t>WiFi</a:t>
            </a:r>
            <a:r>
              <a:rPr lang="en-IN" sz="2400" dirty="0">
                <a:effectLst/>
                <a:latin typeface="Times New Roman" panose="02020603050405020304" pitchFamily="18" charset="0"/>
                <a:ea typeface="Times New Roman" panose="02020603050405020304" pitchFamily="18" charset="0"/>
              </a:rPr>
              <a:t> Bluetooth Development Board with OV2640 Camera Module. The system combines real-time video monitoring, motion detection, and face recognition to enhance traditional locking mechanisms with smart features. Leveraging the ESP32-CAM’s </a:t>
            </a:r>
            <a:r>
              <a:rPr lang="en-IN" sz="2400" dirty="0" err="1">
                <a:effectLst/>
                <a:latin typeface="Times New Roman" panose="02020603050405020304" pitchFamily="18" charset="0"/>
                <a:ea typeface="Times New Roman" panose="02020603050405020304" pitchFamily="18" charset="0"/>
              </a:rPr>
              <a:t>WiFi</a:t>
            </a:r>
            <a:r>
              <a:rPr lang="en-IN" sz="2400" dirty="0">
                <a:effectLst/>
                <a:latin typeface="Times New Roman" panose="02020603050405020304" pitchFamily="18" charset="0"/>
                <a:ea typeface="Times New Roman" panose="02020603050405020304" pitchFamily="18" charset="0"/>
              </a:rPr>
              <a:t> and Bluetooth connectivity, the solution enables remote access, real-time alerts, and secure unlocking via authorized facial identification or mobile app controls. The OV2640 camera mod- ule ensures high-quality image capture for reliable recognition, while the system’s compact and energy-efficient design makes it ideal for portable and stationary security applications. This IoT-enabled approach redefines lock systems, offering enhanced security, convenience, and scalability for personal and residential use.</a:t>
            </a:r>
            <a:endParaRPr lang="en-US" sz="24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767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A1703-CE02-7CD2-7B87-38C6C240C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CA22B-8452-0824-679D-63A17C2EC731}"/>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INTRODUCTION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62E765A-3B63-292A-9574-661041A019E5}"/>
              </a:ext>
            </a:extLst>
          </p:cNvPr>
          <p:cNvSpPr>
            <a:spLocks noGrp="1" noChangeArrowheads="1"/>
          </p:cNvSpPr>
          <p:nvPr>
            <p:ph type="body" idx="1"/>
          </p:nvPr>
        </p:nvSpPr>
        <p:spPr bwMode="auto">
          <a:xfrm>
            <a:off x="609600" y="1685330"/>
            <a:ext cx="1128989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400" dirty="0"/>
          </a:p>
          <a:p>
            <a:endParaRPr lang="en-US" sz="2400" dirty="0"/>
          </a:p>
          <a:p>
            <a:r>
              <a:rPr lang="en-US" sz="2400" dirty="0"/>
              <a:t>In today’s world, ensuring the safety of homes and personal assets, such as bikes, has become a priority for individuals. With the increasing demand for affordable and efficient security solutions, the </a:t>
            </a:r>
            <a:r>
              <a:rPr lang="en-US" sz="2400" b="1" dirty="0"/>
              <a:t>Advanced Security System Utilizing ESP32 Camera for Smart Features</a:t>
            </a:r>
            <a:r>
              <a:rPr lang="en-US" sz="2400" dirty="0"/>
              <a:t> presents an innovative approach to safeguarding homes and bikes. This system employs the ESP32 camera module, known for its compact design, energy efficiency, and cost-effectiveness, as the core component for real-time video monitoring and smart security functionalities.</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7218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7BBF-2E1F-E789-C16A-4AA2ED8DC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B61CB-8B58-D1CE-290E-B4F185537459}"/>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LITERATURE SURVEY </a:t>
            </a:r>
            <a:endParaRPr lang="en-IN" sz="28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13A5FF2-5F4E-5C82-88FD-D8D06132F257}"/>
              </a:ext>
            </a:extLst>
          </p:cNvPr>
          <p:cNvGraphicFramePr>
            <a:graphicFrameLocks noGrp="1"/>
          </p:cNvGraphicFramePr>
          <p:nvPr>
            <p:extLst>
              <p:ext uri="{D42A27DB-BD31-4B8C-83A1-F6EECF244321}">
                <p14:modId xmlns:p14="http://schemas.microsoft.com/office/powerpoint/2010/main" val="1686590870"/>
              </p:ext>
            </p:extLst>
          </p:nvPr>
        </p:nvGraphicFramePr>
        <p:xfrm>
          <a:off x="1104899" y="1600200"/>
          <a:ext cx="9982200" cy="4414520"/>
        </p:xfrm>
        <a:graphic>
          <a:graphicData uri="http://schemas.openxmlformats.org/drawingml/2006/table">
            <a:tbl>
              <a:tblPr firstRow="1" bandRow="1">
                <a:tableStyleId>{EB344D84-9AFB-497E-A393-DC336BA19D2E}</a:tableStyleId>
              </a:tblPr>
              <a:tblGrid>
                <a:gridCol w="1996440">
                  <a:extLst>
                    <a:ext uri="{9D8B030D-6E8A-4147-A177-3AD203B41FA5}">
                      <a16:colId xmlns:a16="http://schemas.microsoft.com/office/drawing/2014/main" val="1847254174"/>
                    </a:ext>
                  </a:extLst>
                </a:gridCol>
                <a:gridCol w="1996440">
                  <a:extLst>
                    <a:ext uri="{9D8B030D-6E8A-4147-A177-3AD203B41FA5}">
                      <a16:colId xmlns:a16="http://schemas.microsoft.com/office/drawing/2014/main" val="1201700339"/>
                    </a:ext>
                  </a:extLst>
                </a:gridCol>
                <a:gridCol w="1996440">
                  <a:extLst>
                    <a:ext uri="{9D8B030D-6E8A-4147-A177-3AD203B41FA5}">
                      <a16:colId xmlns:a16="http://schemas.microsoft.com/office/drawing/2014/main" val="489480189"/>
                    </a:ext>
                  </a:extLst>
                </a:gridCol>
                <a:gridCol w="1996440">
                  <a:extLst>
                    <a:ext uri="{9D8B030D-6E8A-4147-A177-3AD203B41FA5}">
                      <a16:colId xmlns:a16="http://schemas.microsoft.com/office/drawing/2014/main" val="1899787006"/>
                    </a:ext>
                  </a:extLst>
                </a:gridCol>
                <a:gridCol w="1996440">
                  <a:extLst>
                    <a:ext uri="{9D8B030D-6E8A-4147-A177-3AD203B41FA5}">
                      <a16:colId xmlns:a16="http://schemas.microsoft.com/office/drawing/2014/main" val="2792532070"/>
                    </a:ext>
                  </a:extLst>
                </a:gridCol>
              </a:tblGrid>
              <a:tr h="939800">
                <a:tc>
                  <a:txBody>
                    <a:bodyPr/>
                    <a:lstStyle/>
                    <a:p>
                      <a:r>
                        <a:rPr lang="en-IN" dirty="0"/>
                        <a:t>Author(s)</a:t>
                      </a:r>
                    </a:p>
                  </a:txBody>
                  <a:tcPr/>
                </a:tc>
                <a:tc>
                  <a:txBody>
                    <a:bodyPr/>
                    <a:lstStyle/>
                    <a:p>
                      <a:r>
                        <a:rPr lang="en-IN" dirty="0"/>
                        <a:t>Year</a:t>
                      </a:r>
                    </a:p>
                  </a:txBody>
                  <a:tcPr/>
                </a:tc>
                <a:tc>
                  <a:txBody>
                    <a:bodyPr/>
                    <a:lstStyle/>
                    <a:p>
                      <a:r>
                        <a:rPr lang="en-IN" dirty="0"/>
                        <a:t>Focus Area</a:t>
                      </a:r>
                    </a:p>
                  </a:txBody>
                  <a:tcPr/>
                </a:tc>
                <a:tc>
                  <a:txBody>
                    <a:bodyPr/>
                    <a:lstStyle/>
                    <a:p>
                      <a:r>
                        <a:rPr lang="en-IN" dirty="0"/>
                        <a:t>Key Findings</a:t>
                      </a:r>
                    </a:p>
                  </a:txBody>
                  <a:tcPr/>
                </a:tc>
                <a:tc>
                  <a:txBody>
                    <a:bodyPr/>
                    <a:lstStyle/>
                    <a:p>
                      <a:r>
                        <a:rPr lang="en-IN" dirty="0"/>
                        <a:t>Limitations</a:t>
                      </a:r>
                    </a:p>
                  </a:txBody>
                  <a:tcPr/>
                </a:tc>
                <a:extLst>
                  <a:ext uri="{0D108BD9-81ED-4DB2-BD59-A6C34878D82A}">
                    <a16:rowId xmlns:a16="http://schemas.microsoft.com/office/drawing/2014/main" val="2587755892"/>
                  </a:ext>
                </a:extLst>
              </a:tr>
              <a:tr h="1158240">
                <a:tc>
                  <a:txBody>
                    <a:bodyPr/>
                    <a:lstStyle/>
                    <a:p>
                      <a:r>
                        <a:rPr lang="en-IN" dirty="0"/>
                        <a:t>Rodrigues et al.</a:t>
                      </a:r>
                    </a:p>
                  </a:txBody>
                  <a:tcPr/>
                </a:tc>
                <a:tc>
                  <a:txBody>
                    <a:bodyPr/>
                    <a:lstStyle/>
                    <a:p>
                      <a:r>
                        <a:rPr lang="en-IN" dirty="0"/>
                        <a:t>2020</a:t>
                      </a:r>
                    </a:p>
                  </a:txBody>
                  <a:tcPr/>
                </a:tc>
                <a:tc>
                  <a:txBody>
                    <a:bodyPr/>
                    <a:lstStyle/>
                    <a:p>
                      <a:r>
                        <a:rPr lang="en-US" dirty="0"/>
                        <a:t>ESP32 Camera in Security Systems</a:t>
                      </a:r>
                      <a:endParaRPr lang="en-IN" dirty="0"/>
                    </a:p>
                  </a:txBody>
                  <a:tcPr/>
                </a:tc>
                <a:tc>
                  <a:txBody>
                    <a:bodyPr/>
                    <a:lstStyle/>
                    <a:p>
                      <a:r>
                        <a:rPr lang="en-US" dirty="0"/>
                        <a:t>Demonstrated ESP32's versatility in applications like face detection and IoT-based monitoring.</a:t>
                      </a:r>
                      <a:endParaRPr lang="en-IN" dirty="0"/>
                    </a:p>
                  </a:txBody>
                  <a:tcPr/>
                </a:tc>
                <a:tc>
                  <a:txBody>
                    <a:bodyPr/>
                    <a:lstStyle/>
                    <a:p>
                      <a:r>
                        <a:rPr lang="en-US" dirty="0"/>
                        <a:t>Limited processing power and storage capacity require optimization for advanced use cases.</a:t>
                      </a:r>
                      <a:endParaRPr lang="en-IN" dirty="0"/>
                    </a:p>
                  </a:txBody>
                  <a:tcPr/>
                </a:tc>
                <a:extLst>
                  <a:ext uri="{0D108BD9-81ED-4DB2-BD59-A6C34878D82A}">
                    <a16:rowId xmlns:a16="http://schemas.microsoft.com/office/drawing/2014/main" val="3168013750"/>
                  </a:ext>
                </a:extLst>
              </a:tr>
              <a:tr h="939800">
                <a:tc>
                  <a:txBody>
                    <a:bodyPr/>
                    <a:lstStyle/>
                    <a:p>
                      <a:r>
                        <a:rPr lang="en-IN" dirty="0"/>
                        <a:t>Singh et al.</a:t>
                      </a:r>
                    </a:p>
                  </a:txBody>
                  <a:tcPr/>
                </a:tc>
                <a:tc>
                  <a:txBody>
                    <a:bodyPr/>
                    <a:lstStyle/>
                    <a:p>
                      <a:r>
                        <a:rPr lang="en-IN" dirty="0"/>
                        <a:t>2022</a:t>
                      </a:r>
                    </a:p>
                  </a:txBody>
                  <a:tcPr/>
                </a:tc>
                <a:tc>
                  <a:txBody>
                    <a:bodyPr/>
                    <a:lstStyle/>
                    <a:p>
                      <a:r>
                        <a:rPr lang="en-IN" dirty="0"/>
                        <a:t>Integration of Smart Features</a:t>
                      </a:r>
                    </a:p>
                  </a:txBody>
                  <a:tcPr/>
                </a:tc>
                <a:tc>
                  <a:txBody>
                    <a:bodyPr/>
                    <a:lstStyle/>
                    <a:p>
                      <a:r>
                        <a:rPr lang="en-US" dirty="0"/>
                        <a:t>Highlighted the benefits of automation and real-time alerts in reducing response times.</a:t>
                      </a:r>
                      <a:endParaRPr lang="en-IN" dirty="0"/>
                    </a:p>
                  </a:txBody>
                  <a:tcPr/>
                </a:tc>
                <a:tc>
                  <a:txBody>
                    <a:bodyPr/>
                    <a:lstStyle/>
                    <a:p>
                      <a:r>
                        <a:rPr lang="en-US" dirty="0"/>
                        <a:t>Systems require high technical expertise for implementation and maintenance.</a:t>
                      </a:r>
                      <a:endParaRPr lang="en-IN" dirty="0"/>
                    </a:p>
                  </a:txBody>
                  <a:tcPr/>
                </a:tc>
                <a:extLst>
                  <a:ext uri="{0D108BD9-81ED-4DB2-BD59-A6C34878D82A}">
                    <a16:rowId xmlns:a16="http://schemas.microsoft.com/office/drawing/2014/main" val="2569772908"/>
                  </a:ext>
                </a:extLst>
              </a:tr>
            </a:tbl>
          </a:graphicData>
        </a:graphic>
      </p:graphicFrame>
    </p:spTree>
    <p:extLst>
      <p:ext uri="{BB962C8B-B14F-4D97-AF65-F5344CB8AC3E}">
        <p14:creationId xmlns:p14="http://schemas.microsoft.com/office/powerpoint/2010/main" val="42832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78F33-9DF0-38A2-AC23-DFF7D2E94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F3F8E9-F689-B75C-65AB-9C003691774D}"/>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EXISTING METHOD</a:t>
            </a:r>
            <a:endParaRPr lang="en-IN"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2F95EF5-6EBA-AD62-274E-7EF2285FF079}"/>
              </a:ext>
            </a:extLst>
          </p:cNvPr>
          <p:cNvSpPr>
            <a:spLocks noGrp="1" noChangeArrowheads="1"/>
          </p:cNvSpPr>
          <p:nvPr>
            <p:ph type="body" idx="1"/>
          </p:nvPr>
        </p:nvSpPr>
        <p:spPr bwMode="auto">
          <a:xfrm>
            <a:off x="609600" y="2430692"/>
            <a:ext cx="10668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Conventional CCTV cameras provide video monitoring but require on-site supervision and lack smart features like motion detection or real-time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a:t>
            </a:r>
            <a:r>
              <a:rPr kumimoji="0" lang="en-US" altLang="en-US" sz="1800" b="0" i="0" u="none" strike="noStrike" cap="none" normalizeH="0" baseline="0" dirty="0">
                <a:ln>
                  <a:noFill/>
                </a:ln>
                <a:solidFill>
                  <a:schemeClr val="tx1"/>
                </a:solidFill>
                <a:effectLst/>
                <a:latin typeface="Arial" panose="020B0604020202020204" pitchFamily="34" charset="0"/>
              </a:rPr>
              <a:t>. Mechanical locks, while effective in restricting access, are vulnerable to tampering and cannot be monitored or controlled remotely. Similarly, standalone alarm systems trigger alerts upon unauthorized access but typically operate locally without providing visual confirmation or remote updates. These systems often function independently, lacking integration between video </a:t>
            </a:r>
            <a:r>
              <a:rPr kumimoji="0" lang="en-US" altLang="en-US" sz="2400" b="0" i="0" u="none" strike="noStrike" cap="none" normalizeH="0" baseline="0" dirty="0">
                <a:ln>
                  <a:noFill/>
                </a:ln>
                <a:solidFill>
                  <a:schemeClr val="tx1"/>
                </a:solidFill>
                <a:effectLst/>
                <a:latin typeface="+mj-lt"/>
              </a:rPr>
              <a:t>surveillance</a:t>
            </a:r>
            <a:r>
              <a:rPr kumimoji="0" lang="en-US" altLang="en-US" sz="1800" b="0" i="0" u="none" strike="noStrike" cap="none" normalizeH="0" baseline="0" dirty="0">
                <a:ln>
                  <a:noFill/>
                </a:ln>
                <a:solidFill>
                  <a:schemeClr val="tx1"/>
                </a:solidFill>
                <a:effectLst/>
                <a:latin typeface="Arial" panose="020B0604020202020204" pitchFamily="34" charset="0"/>
              </a:rPr>
              <a:t>, access control, and automated threat responses. As a result, traditional methods are limited in efficiency, adaptability, and the ability to handle dynamic security challenges, making them less suitable for modern safety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348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1E034-8455-A20F-F5E2-5C06AC52AE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989F4D-ED01-99B3-E4E4-B5882AD8B9F5}"/>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PROPOSED METHOD</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4F04CC9-049B-5DAF-C190-8FACCF292D72}"/>
              </a:ext>
            </a:extLst>
          </p:cNvPr>
          <p:cNvSpPr>
            <a:spLocks noGrp="1" noChangeArrowheads="1"/>
          </p:cNvSpPr>
          <p:nvPr>
            <p:ph type="body" idx="1"/>
          </p:nvPr>
        </p:nvSpPr>
        <p:spPr bwMode="auto">
          <a:xfrm>
            <a:off x="609600" y="1315998"/>
            <a:ext cx="1128989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US" sz="2400" dirty="0"/>
              <a:t>The proposed method for the </a:t>
            </a:r>
            <a:r>
              <a:rPr lang="en-US" sz="2400" b="1" dirty="0"/>
              <a:t>Advanced Security System Utilizing ESP32-CAM</a:t>
            </a:r>
            <a:r>
              <a:rPr lang="en-US" sz="2400" dirty="0"/>
              <a:t> involves integrating smart IoT components with physical access control mechanisms to provide efficient and reliable safety solutions for homes and bikes. The system begins with the configuration of the ESP32-CAM, which connects to a </a:t>
            </a:r>
            <a:r>
              <a:rPr lang="en-US" sz="2400" dirty="0" err="1"/>
              <a:t>WiFi</a:t>
            </a:r>
            <a:r>
              <a:rPr lang="en-US" sz="2400" dirty="0"/>
              <a:t> network for remote monitoring and control. The OV2640 camera captures real-time video, allowing live surveillance and motion detection. Upon detecting motion or suspicious activity, the system triggers automated actions such as sending notifications, locking doors using the 12V electronic door lock via the 5V single-channel relay module, and activating alarms if connected. The relay module enables safe and efficient control of high-power components like the solenoid lock while maintaining electrical isolation. Users can remotely unlock doors or monitor the video feed through a mobile application or web browser.</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4361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BEC79-235E-E482-1C95-99ED0DA87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0DFF62-ED2B-B3D9-5A29-D453C18DA7C2}"/>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COMPONENTS</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23E61D4-C72A-B8DA-C514-8E61D22F7A5B}"/>
              </a:ext>
            </a:extLst>
          </p:cNvPr>
          <p:cNvSpPr>
            <a:spLocks noGrp="1" noChangeArrowheads="1"/>
          </p:cNvSpPr>
          <p:nvPr>
            <p:ph type="body" idx="1"/>
          </p:nvPr>
        </p:nvSpPr>
        <p:spPr bwMode="auto">
          <a:xfrm>
            <a:off x="451054" y="1371600"/>
            <a:ext cx="1128989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AutoNum type="arabicPeriod"/>
              <a:tabLst/>
            </a:pPr>
            <a:r>
              <a:rPr kumimoji="0" lang="en-US" altLang="en-US" sz="2400" b="0" i="0" u="none" strike="noStrike" cap="none" normalizeH="0" baseline="0" dirty="0">
                <a:ln>
                  <a:noFill/>
                </a:ln>
                <a:solidFill>
                  <a:schemeClr val="tx1"/>
                </a:solidFill>
                <a:effectLst/>
              </a:rPr>
              <a:t>ESP32 CAM</a:t>
            </a:r>
          </a:p>
          <a:p>
            <a:pPr marL="457200" marR="0" lvl="0" indent="-457200" algn="just" defTabSz="914400" rtl="0" eaLnBrk="0" fontAlgn="base" latinLnBrk="0" hangingPunct="0">
              <a:lnSpc>
                <a:spcPct val="100000"/>
              </a:lnSpc>
              <a:spcBef>
                <a:spcPct val="0"/>
              </a:spcBef>
              <a:spcAft>
                <a:spcPct val="0"/>
              </a:spcAft>
              <a:buClrTx/>
              <a:buSzTx/>
              <a:buAutoNum type="arabicPeriod"/>
              <a:tabLst/>
            </a:pPr>
            <a:r>
              <a:rPr kumimoji="0" lang="en-US" altLang="en-US" sz="2400" b="0" i="0" u="none" strike="noStrike" cap="none" normalizeH="0" baseline="0" dirty="0">
                <a:ln>
                  <a:noFill/>
                </a:ln>
                <a:solidFill>
                  <a:schemeClr val="tx1"/>
                </a:solidFill>
                <a:effectLst/>
              </a:rPr>
              <a:t>FT232RL USB to TTL 3.3V 5V Serial Adapter Module for Arduino</a:t>
            </a:r>
          </a:p>
          <a:p>
            <a:pPr marL="457200" marR="0" lvl="0" indent="-457200" algn="just" defTabSz="914400" rtl="0" eaLnBrk="0" fontAlgn="base" latinLnBrk="0" hangingPunct="0">
              <a:lnSpc>
                <a:spcPct val="100000"/>
              </a:lnSpc>
              <a:spcBef>
                <a:spcPct val="0"/>
              </a:spcBef>
              <a:spcAft>
                <a:spcPct val="0"/>
              </a:spcAft>
              <a:buClrTx/>
              <a:buSzTx/>
              <a:buAutoNum type="arabicPeriod"/>
              <a:tabLst/>
            </a:pPr>
            <a:r>
              <a:rPr kumimoji="0" lang="en-US" altLang="en-US" sz="2400" b="0" i="0" u="none" strike="noStrike" cap="none" normalizeH="0" baseline="0" dirty="0">
                <a:ln>
                  <a:noFill/>
                </a:ln>
                <a:solidFill>
                  <a:schemeClr val="tx1"/>
                </a:solidFill>
                <a:effectLst/>
              </a:rPr>
              <a:t>12V Electronic Door Lock assembly Solenoid low power consumption</a:t>
            </a:r>
            <a:endParaRPr lang="en-US" altLang="en-US" sz="2400" dirty="0"/>
          </a:p>
          <a:p>
            <a:pPr marL="457200" marR="0" lvl="0" indent="-457200" algn="just" defTabSz="914400" rtl="0" eaLnBrk="0" fontAlgn="base" latinLnBrk="0" hangingPunct="0">
              <a:lnSpc>
                <a:spcPct val="100000"/>
              </a:lnSpc>
              <a:spcBef>
                <a:spcPct val="0"/>
              </a:spcBef>
              <a:spcAft>
                <a:spcPct val="0"/>
              </a:spcAft>
              <a:buClrTx/>
              <a:buSzTx/>
              <a:buAutoNum type="arabicPeriod"/>
              <a:tabLst/>
            </a:pPr>
            <a:r>
              <a:rPr kumimoji="0" lang="en-US" altLang="en-US" sz="2400" b="0" i="0" u="none" strike="noStrike" cap="none" normalizeH="0" baseline="0" dirty="0">
                <a:ln>
                  <a:noFill/>
                </a:ln>
                <a:solidFill>
                  <a:schemeClr val="tx1"/>
                </a:solidFill>
                <a:effectLst/>
              </a:rPr>
              <a:t>5V Single Channel RELAY Module</a:t>
            </a:r>
          </a:p>
        </p:txBody>
      </p:sp>
      <p:pic>
        <p:nvPicPr>
          <p:cNvPr id="5" name="Picture 4">
            <a:extLst>
              <a:ext uri="{FF2B5EF4-FFF2-40B4-BE49-F238E27FC236}">
                <a16:creationId xmlns:a16="http://schemas.microsoft.com/office/drawing/2014/main" id="{7AB4CF94-9572-E4AD-4B63-F1F7A0CE1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194613"/>
            <a:ext cx="5492690" cy="3657600"/>
          </a:xfrm>
          <a:prstGeom prst="rect">
            <a:avLst/>
          </a:prstGeom>
        </p:spPr>
      </p:pic>
    </p:spTree>
    <p:extLst>
      <p:ext uri="{BB962C8B-B14F-4D97-AF65-F5344CB8AC3E}">
        <p14:creationId xmlns:p14="http://schemas.microsoft.com/office/powerpoint/2010/main" val="377684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62B69-A2DD-373A-2107-A33C4F47D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45CA09-0C8A-5B0A-AB0A-FC4B762CBD78}"/>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BLOCK DIAGRAM</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75E340-F474-3EDC-F849-8F562C5E9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143000"/>
            <a:ext cx="8153400" cy="5562600"/>
          </a:xfrm>
          <a:prstGeom prst="rect">
            <a:avLst/>
          </a:prstGeom>
        </p:spPr>
      </p:pic>
    </p:spTree>
    <p:extLst>
      <p:ext uri="{BB962C8B-B14F-4D97-AF65-F5344CB8AC3E}">
        <p14:creationId xmlns:p14="http://schemas.microsoft.com/office/powerpoint/2010/main" val="355795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TotalTime>
  <Words>960</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DEPARTMENT OF ELECTRONICS AND COMMUNICATION ENGINEERING</vt:lpstr>
      <vt:lpstr>OBJECTIVE</vt:lpstr>
      <vt:lpstr>ABSTRACT</vt:lpstr>
      <vt:lpstr>INTRODUCTION</vt:lpstr>
      <vt:lpstr>LITERATURE SURVEY </vt:lpstr>
      <vt:lpstr>EXISTING METHOD</vt:lpstr>
      <vt:lpstr>PROPOSED METHOD</vt:lpstr>
      <vt:lpstr>COMPONENTS</vt:lpstr>
      <vt:lpstr>BLOCK DIAGRAM</vt:lpstr>
      <vt:lpstr>CONCLUSION</vt:lpstr>
      <vt:lpstr>ADVANTAGES</vt:lpstr>
      <vt:lpstr>APPLICATIONS</vt:lpstr>
      <vt:lpstr>REFERENCES</vt:lpstr>
      <vt:lpstr>PROJECT OUTCOME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USER</dc:creator>
  <cp:lastModifiedBy>SHREE HARINI</cp:lastModifiedBy>
  <cp:revision>36</cp:revision>
  <dcterms:created xsi:type="dcterms:W3CDTF">2023-10-25T14:21:29Z</dcterms:created>
  <dcterms:modified xsi:type="dcterms:W3CDTF">2024-12-01T14:31:43Z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2023-09-08T00:00:00Z</vt:filetime>
  </property>
  <property fmtid="{D5CDD505-2E9C-101B-9397-08002B2CF9AE}" pid="3" name="LastSaved">
    <vt:filetime>2023-10-25T00:00:00Z</vt:filetime>
  </property>
</Properties>
</file>