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173718"/>
            <a:ext cx="7477601" cy="3832860"/>
          </a:xfrm>
          <a:prstGeom prst="rect">
            <a:avLst/>
          </a:prstGeom>
          <a:noFill/>
          <a:ln/>
        </p:spPr>
        <p:txBody>
          <a:bodyPr wrap="square" rtlCol="0" anchor="t"/>
          <a:lstStyle/>
          <a:p>
            <a:pPr indent="0" marL="0">
              <a:lnSpc>
                <a:spcPts val="7545"/>
              </a:lnSpc>
              <a:buNone/>
            </a:pPr>
            <a:r>
              <a:rPr lang="en-US" sz="6036" spc="-181" kern="0" dirty="0">
                <a:solidFill>
                  <a:srgbClr val="2C3F42"/>
                </a:solidFill>
                <a:latin typeface="Bitter" pitchFamily="34" charset="0"/>
                <a:ea typeface="Bitter" pitchFamily="34" charset="-122"/>
                <a:cs typeface="Bitter" pitchFamily="34" charset="-120"/>
              </a:rPr>
              <a:t>Data Visualization: Unlocking the Power of Technology Adoption</a:t>
            </a:r>
            <a:endParaRPr lang="en-US" sz="6036" dirty="0"/>
          </a:p>
        </p:txBody>
      </p:sp>
      <p:sp>
        <p:nvSpPr>
          <p:cNvPr id="6" name="Text 3"/>
          <p:cNvSpPr/>
          <p:nvPr/>
        </p:nvSpPr>
        <p:spPr>
          <a:xfrm>
            <a:off x="833199" y="5339834"/>
            <a:ext cx="7477601"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Explore the transformative impact of internet penetration, smartphone usage, and social media growth - the digital landscape shaping our connected world.</a:t>
            </a:r>
            <a:endParaRPr lang="en-US" sz="1750" dirty="0"/>
          </a:p>
        </p:txBody>
      </p:sp>
      <p:sp>
        <p:nvSpPr>
          <p:cNvPr id="7" name="Shape 4"/>
          <p:cNvSpPr/>
          <p:nvPr/>
        </p:nvSpPr>
        <p:spPr>
          <a:xfrm>
            <a:off x="833199" y="6655951"/>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663571"/>
            <a:ext cx="340162" cy="340162"/>
          </a:xfrm>
          <a:prstGeom prst="rect">
            <a:avLst/>
          </a:prstGeom>
        </p:spPr>
      </p:pic>
      <p:sp>
        <p:nvSpPr>
          <p:cNvPr id="9" name="Text 5"/>
          <p:cNvSpPr/>
          <p:nvPr/>
        </p:nvSpPr>
        <p:spPr>
          <a:xfrm>
            <a:off x="1299686" y="6661428"/>
            <a:ext cx="1429822" cy="388858"/>
          </a:xfrm>
          <a:prstGeom prst="rect">
            <a:avLst/>
          </a:prstGeom>
          <a:noFill/>
          <a:ln/>
        </p:spPr>
        <p:txBody>
          <a:bodyPr wrap="none" rtlCol="0" anchor="t"/>
          <a:lstStyle/>
          <a:p>
            <a:pPr algn="l" indent="0" marL="0">
              <a:lnSpc>
                <a:spcPts val="3062"/>
              </a:lnSpc>
              <a:buNone/>
            </a:pPr>
            <a:r>
              <a:rPr lang="en-US" sz="2187" b="1" spc="-35" kern="0" dirty="0">
                <a:solidFill>
                  <a:srgbClr val="2B2E3C"/>
                </a:solidFill>
                <a:latin typeface="Open Sans" pitchFamily="34" charset="0"/>
                <a:ea typeface="Open Sans" pitchFamily="34" charset="-122"/>
                <a:cs typeface="Open Sans" pitchFamily="34" charset="-120"/>
              </a:rPr>
              <a:t>by Bindu K</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859048" y="516731"/>
            <a:ext cx="8912185" cy="1172766"/>
          </a:xfrm>
          <a:prstGeom prst="rect">
            <a:avLst/>
          </a:prstGeom>
          <a:noFill/>
          <a:ln/>
        </p:spPr>
        <p:txBody>
          <a:bodyPr wrap="square" rtlCol="0" anchor="t"/>
          <a:lstStyle/>
          <a:p>
            <a:pPr indent="0" marL="0">
              <a:lnSpc>
                <a:spcPts val="4617"/>
              </a:lnSpc>
              <a:buNone/>
            </a:pPr>
            <a:r>
              <a:rPr lang="en-US" sz="3693" spc="-111" kern="0" dirty="0">
                <a:solidFill>
                  <a:srgbClr val="2C3F42"/>
                </a:solidFill>
                <a:latin typeface="Bitter" pitchFamily="34" charset="0"/>
                <a:ea typeface="Bitter" pitchFamily="34" charset="-122"/>
                <a:cs typeface="Bitter" pitchFamily="34" charset="-120"/>
              </a:rPr>
              <a:t>Case Studies of Successful Data Visualization Strategies</a:t>
            </a:r>
            <a:endParaRPr lang="en-US" sz="3693" dirty="0"/>
          </a:p>
        </p:txBody>
      </p:sp>
      <p:pic>
        <p:nvPicPr>
          <p:cNvPr id="5" name="Image 0" descr="preencoded.png">    </p:cNvPr>
          <p:cNvPicPr>
            <a:picLocks noChangeAspect="1"/>
          </p:cNvPicPr>
          <p:nvPr/>
        </p:nvPicPr>
        <p:blipFill>
          <a:blip r:embed="rId1"/>
          <a:stretch>
            <a:fillRect/>
          </a:stretch>
        </p:blipFill>
        <p:spPr>
          <a:xfrm>
            <a:off x="4351734" y="2064663"/>
            <a:ext cx="1470422" cy="1381006"/>
          </a:xfrm>
          <a:prstGeom prst="rect">
            <a:avLst/>
          </a:prstGeom>
        </p:spPr>
      </p:pic>
      <p:sp>
        <p:nvSpPr>
          <p:cNvPr id="6" name="Text 3"/>
          <p:cNvSpPr/>
          <p:nvPr/>
        </p:nvSpPr>
        <p:spPr>
          <a:xfrm>
            <a:off x="5041702" y="2722959"/>
            <a:ext cx="90368" cy="422196"/>
          </a:xfrm>
          <a:prstGeom prst="rect">
            <a:avLst/>
          </a:prstGeom>
          <a:noFill/>
          <a:ln/>
        </p:spPr>
        <p:txBody>
          <a:bodyPr wrap="none" rtlCol="0" anchor="t"/>
          <a:lstStyle/>
          <a:p>
            <a:pPr algn="ctr" indent="0" marL="0">
              <a:lnSpc>
                <a:spcPts val="3324"/>
              </a:lnSpc>
              <a:buNone/>
            </a:pPr>
            <a:r>
              <a:rPr lang="en-US" sz="1847" spc="-55" kern="0" dirty="0">
                <a:solidFill>
                  <a:srgbClr val="2B2E3C"/>
                </a:solidFill>
                <a:latin typeface="Bitter" pitchFamily="34" charset="0"/>
                <a:ea typeface="Bitter" pitchFamily="34" charset="-122"/>
                <a:cs typeface="Bitter" pitchFamily="34" charset="-120"/>
              </a:rPr>
              <a:t>1</a:t>
            </a:r>
            <a:endParaRPr lang="en-US" sz="1847" dirty="0"/>
          </a:p>
        </p:txBody>
      </p:sp>
      <p:sp>
        <p:nvSpPr>
          <p:cNvPr id="7" name="Text 4"/>
          <p:cNvSpPr/>
          <p:nvPr/>
        </p:nvSpPr>
        <p:spPr>
          <a:xfrm>
            <a:off x="6009680" y="2252186"/>
            <a:ext cx="2345293" cy="293132"/>
          </a:xfrm>
          <a:prstGeom prst="rect">
            <a:avLst/>
          </a:prstGeom>
          <a:noFill/>
          <a:ln/>
        </p:spPr>
        <p:txBody>
          <a:bodyPr wrap="none" rtlCol="0" anchor="t"/>
          <a:lstStyle/>
          <a:p>
            <a:pPr algn="l" indent="0" marL="0">
              <a:lnSpc>
                <a:spcPts val="2308"/>
              </a:lnSpc>
              <a:buNone/>
            </a:pPr>
            <a:r>
              <a:rPr lang="en-US" sz="1847" spc="-55" kern="0" dirty="0">
                <a:solidFill>
                  <a:srgbClr val="2B2E3C"/>
                </a:solidFill>
                <a:latin typeface="Bitter" pitchFamily="34" charset="0"/>
                <a:ea typeface="Bitter" pitchFamily="34" charset="-122"/>
                <a:cs typeface="Bitter" pitchFamily="34" charset="-120"/>
              </a:rPr>
              <a:t>Intuitive Design</a:t>
            </a:r>
            <a:endParaRPr lang="en-US" sz="1847" dirty="0"/>
          </a:p>
        </p:txBody>
      </p:sp>
      <p:sp>
        <p:nvSpPr>
          <p:cNvPr id="8" name="Text 5"/>
          <p:cNvSpPr/>
          <p:nvPr/>
        </p:nvSpPr>
        <p:spPr>
          <a:xfrm>
            <a:off x="6009680" y="2657832"/>
            <a:ext cx="5574030" cy="600313"/>
          </a:xfrm>
          <a:prstGeom prst="rect">
            <a:avLst/>
          </a:prstGeom>
          <a:noFill/>
          <a:ln/>
        </p:spPr>
        <p:txBody>
          <a:bodyPr wrap="square" rtlCol="0" anchor="t"/>
          <a:lstStyle/>
          <a:p>
            <a:pPr algn="l" indent="0" marL="0">
              <a:lnSpc>
                <a:spcPts val="2364"/>
              </a:lnSpc>
              <a:buNone/>
            </a:pPr>
            <a:r>
              <a:rPr lang="en-US" sz="1477" spc="-30" kern="0" dirty="0">
                <a:solidFill>
                  <a:srgbClr val="2B2E3C"/>
                </a:solidFill>
                <a:latin typeface="Open Sans" pitchFamily="34" charset="0"/>
                <a:ea typeface="Open Sans" pitchFamily="34" charset="-122"/>
                <a:cs typeface="Open Sans" pitchFamily="34" charset="-120"/>
              </a:rPr>
              <a:t>Visualizations that are easy to understand and interpret at a glance</a:t>
            </a:r>
            <a:endParaRPr lang="en-US" sz="1477" dirty="0"/>
          </a:p>
        </p:txBody>
      </p:sp>
      <p:sp>
        <p:nvSpPr>
          <p:cNvPr id="9" name="Shape 6"/>
          <p:cNvSpPr/>
          <p:nvPr/>
        </p:nvSpPr>
        <p:spPr>
          <a:xfrm>
            <a:off x="5868948" y="3448496"/>
            <a:ext cx="5855494" cy="18752"/>
          </a:xfrm>
          <a:prstGeom prst="roundRect">
            <a:avLst>
              <a:gd name="adj" fmla="val 450257"/>
            </a:avLst>
          </a:prstGeom>
          <a:solidFill>
            <a:srgbClr val="E2C8B5"/>
          </a:solidFill>
          <a:ln/>
        </p:spPr>
      </p:sp>
      <p:pic>
        <p:nvPicPr>
          <p:cNvPr id="10" name="Image 1" descr="preencoded.png">    </p:cNvPr>
          <p:cNvPicPr>
            <a:picLocks noChangeAspect="1"/>
          </p:cNvPicPr>
          <p:nvPr/>
        </p:nvPicPr>
        <p:blipFill>
          <a:blip r:embed="rId2"/>
          <a:stretch>
            <a:fillRect/>
          </a:stretch>
        </p:blipFill>
        <p:spPr>
          <a:xfrm>
            <a:off x="3616523" y="3492460"/>
            <a:ext cx="2940963" cy="1381006"/>
          </a:xfrm>
          <a:prstGeom prst="rect">
            <a:avLst/>
          </a:prstGeom>
        </p:spPr>
      </p:pic>
      <p:sp>
        <p:nvSpPr>
          <p:cNvPr id="11" name="Text 7"/>
          <p:cNvSpPr/>
          <p:nvPr/>
        </p:nvSpPr>
        <p:spPr>
          <a:xfrm>
            <a:off x="5025985" y="3971806"/>
            <a:ext cx="121920" cy="422196"/>
          </a:xfrm>
          <a:prstGeom prst="rect">
            <a:avLst/>
          </a:prstGeom>
          <a:noFill/>
          <a:ln/>
        </p:spPr>
        <p:txBody>
          <a:bodyPr wrap="none" rtlCol="0" anchor="t"/>
          <a:lstStyle/>
          <a:p>
            <a:pPr algn="ctr" indent="0" marL="0">
              <a:lnSpc>
                <a:spcPts val="3324"/>
              </a:lnSpc>
              <a:buNone/>
            </a:pPr>
            <a:r>
              <a:rPr lang="en-US" sz="1847" spc="-55" kern="0" dirty="0">
                <a:solidFill>
                  <a:srgbClr val="2B2E3C"/>
                </a:solidFill>
                <a:latin typeface="Bitter" pitchFamily="34" charset="0"/>
                <a:ea typeface="Bitter" pitchFamily="34" charset="-122"/>
                <a:cs typeface="Bitter" pitchFamily="34" charset="-120"/>
              </a:rPr>
              <a:t>2</a:t>
            </a:r>
            <a:endParaRPr lang="en-US" sz="1847" dirty="0"/>
          </a:p>
        </p:txBody>
      </p:sp>
      <p:sp>
        <p:nvSpPr>
          <p:cNvPr id="12" name="Text 8"/>
          <p:cNvSpPr/>
          <p:nvPr/>
        </p:nvSpPr>
        <p:spPr>
          <a:xfrm>
            <a:off x="6745010" y="3679984"/>
            <a:ext cx="2345293" cy="293132"/>
          </a:xfrm>
          <a:prstGeom prst="rect">
            <a:avLst/>
          </a:prstGeom>
          <a:noFill/>
          <a:ln/>
        </p:spPr>
        <p:txBody>
          <a:bodyPr wrap="none" rtlCol="0" anchor="t"/>
          <a:lstStyle/>
          <a:p>
            <a:pPr algn="l" indent="0" marL="0">
              <a:lnSpc>
                <a:spcPts val="2308"/>
              </a:lnSpc>
              <a:buNone/>
            </a:pPr>
            <a:r>
              <a:rPr lang="en-US" sz="1847" spc="-55" kern="0" dirty="0">
                <a:solidFill>
                  <a:srgbClr val="2B2E3C"/>
                </a:solidFill>
                <a:latin typeface="Bitter" pitchFamily="34" charset="0"/>
                <a:ea typeface="Bitter" pitchFamily="34" charset="-122"/>
                <a:cs typeface="Bitter" pitchFamily="34" charset="-120"/>
              </a:rPr>
              <a:t>Targeted Insights</a:t>
            </a:r>
            <a:endParaRPr lang="en-US" sz="1847" dirty="0"/>
          </a:p>
        </p:txBody>
      </p:sp>
      <p:sp>
        <p:nvSpPr>
          <p:cNvPr id="13" name="Text 9"/>
          <p:cNvSpPr/>
          <p:nvPr/>
        </p:nvSpPr>
        <p:spPr>
          <a:xfrm>
            <a:off x="6745010" y="4085630"/>
            <a:ext cx="4838700" cy="600313"/>
          </a:xfrm>
          <a:prstGeom prst="rect">
            <a:avLst/>
          </a:prstGeom>
          <a:noFill/>
          <a:ln/>
        </p:spPr>
        <p:txBody>
          <a:bodyPr wrap="square" rtlCol="0" anchor="t"/>
          <a:lstStyle/>
          <a:p>
            <a:pPr algn="l" indent="0" marL="0">
              <a:lnSpc>
                <a:spcPts val="2364"/>
              </a:lnSpc>
              <a:buNone/>
            </a:pPr>
            <a:r>
              <a:rPr lang="en-US" sz="1477" spc="-30" kern="0" dirty="0">
                <a:solidFill>
                  <a:srgbClr val="2B2E3C"/>
                </a:solidFill>
                <a:latin typeface="Open Sans" pitchFamily="34" charset="0"/>
                <a:ea typeface="Open Sans" pitchFamily="34" charset="-122"/>
                <a:cs typeface="Open Sans" pitchFamily="34" charset="-120"/>
              </a:rPr>
              <a:t>Visualizations that highlight the most important data points and trends</a:t>
            </a:r>
            <a:endParaRPr lang="en-US" sz="1477" dirty="0"/>
          </a:p>
        </p:txBody>
      </p:sp>
      <p:sp>
        <p:nvSpPr>
          <p:cNvPr id="14" name="Shape 10"/>
          <p:cNvSpPr/>
          <p:nvPr/>
        </p:nvSpPr>
        <p:spPr>
          <a:xfrm>
            <a:off x="6604278" y="4876294"/>
            <a:ext cx="5120164" cy="18752"/>
          </a:xfrm>
          <a:prstGeom prst="roundRect">
            <a:avLst>
              <a:gd name="adj" fmla="val 450257"/>
            </a:avLst>
          </a:prstGeom>
          <a:solidFill>
            <a:srgbClr val="E2C8B5"/>
          </a:solidFill>
          <a:ln/>
        </p:spPr>
      </p:sp>
      <p:pic>
        <p:nvPicPr>
          <p:cNvPr id="15" name="Image 2" descr="preencoded.png">    </p:cNvPr>
          <p:cNvPicPr>
            <a:picLocks noChangeAspect="1"/>
          </p:cNvPicPr>
          <p:nvPr/>
        </p:nvPicPr>
        <p:blipFill>
          <a:blip r:embed="rId3"/>
          <a:stretch>
            <a:fillRect/>
          </a:stretch>
        </p:blipFill>
        <p:spPr>
          <a:xfrm>
            <a:off x="2881313" y="4920258"/>
            <a:ext cx="4411504" cy="1381006"/>
          </a:xfrm>
          <a:prstGeom prst="rect">
            <a:avLst/>
          </a:prstGeom>
        </p:spPr>
      </p:pic>
      <p:sp>
        <p:nvSpPr>
          <p:cNvPr id="16" name="Text 11"/>
          <p:cNvSpPr/>
          <p:nvPr/>
        </p:nvSpPr>
        <p:spPr>
          <a:xfrm>
            <a:off x="5023366" y="5399603"/>
            <a:ext cx="127159" cy="422196"/>
          </a:xfrm>
          <a:prstGeom prst="rect">
            <a:avLst/>
          </a:prstGeom>
          <a:noFill/>
          <a:ln/>
        </p:spPr>
        <p:txBody>
          <a:bodyPr wrap="none" rtlCol="0" anchor="t"/>
          <a:lstStyle/>
          <a:p>
            <a:pPr algn="ctr" indent="0" marL="0">
              <a:lnSpc>
                <a:spcPts val="3324"/>
              </a:lnSpc>
              <a:buNone/>
            </a:pPr>
            <a:r>
              <a:rPr lang="en-US" sz="1847" spc="-55" kern="0" dirty="0">
                <a:solidFill>
                  <a:srgbClr val="2B2E3C"/>
                </a:solidFill>
                <a:latin typeface="Bitter" pitchFamily="34" charset="0"/>
                <a:ea typeface="Bitter" pitchFamily="34" charset="-122"/>
                <a:cs typeface="Bitter" pitchFamily="34" charset="-120"/>
              </a:rPr>
              <a:t>3</a:t>
            </a:r>
            <a:endParaRPr lang="en-US" sz="1847" dirty="0"/>
          </a:p>
        </p:txBody>
      </p:sp>
      <p:sp>
        <p:nvSpPr>
          <p:cNvPr id="17" name="Text 12"/>
          <p:cNvSpPr/>
          <p:nvPr/>
        </p:nvSpPr>
        <p:spPr>
          <a:xfrm>
            <a:off x="7480340" y="5107781"/>
            <a:ext cx="2345293" cy="293132"/>
          </a:xfrm>
          <a:prstGeom prst="rect">
            <a:avLst/>
          </a:prstGeom>
          <a:noFill/>
          <a:ln/>
        </p:spPr>
        <p:txBody>
          <a:bodyPr wrap="none" rtlCol="0" anchor="t"/>
          <a:lstStyle/>
          <a:p>
            <a:pPr algn="l" indent="0" marL="0">
              <a:lnSpc>
                <a:spcPts val="2308"/>
              </a:lnSpc>
              <a:buNone/>
            </a:pPr>
            <a:r>
              <a:rPr lang="en-US" sz="1847" spc="-55" kern="0" dirty="0">
                <a:solidFill>
                  <a:srgbClr val="2B2E3C"/>
                </a:solidFill>
                <a:latin typeface="Bitter" pitchFamily="34" charset="0"/>
                <a:ea typeface="Bitter" pitchFamily="34" charset="-122"/>
                <a:cs typeface="Bitter" pitchFamily="34" charset="-120"/>
              </a:rPr>
              <a:t>Storytelling</a:t>
            </a:r>
            <a:endParaRPr lang="en-US" sz="1847" dirty="0"/>
          </a:p>
        </p:txBody>
      </p:sp>
      <p:sp>
        <p:nvSpPr>
          <p:cNvPr id="18" name="Text 13"/>
          <p:cNvSpPr/>
          <p:nvPr/>
        </p:nvSpPr>
        <p:spPr>
          <a:xfrm>
            <a:off x="7480340" y="5513427"/>
            <a:ext cx="4103370" cy="600313"/>
          </a:xfrm>
          <a:prstGeom prst="rect">
            <a:avLst/>
          </a:prstGeom>
          <a:noFill/>
          <a:ln/>
        </p:spPr>
        <p:txBody>
          <a:bodyPr wrap="square" rtlCol="0" anchor="t"/>
          <a:lstStyle/>
          <a:p>
            <a:pPr algn="l" indent="0" marL="0">
              <a:lnSpc>
                <a:spcPts val="2364"/>
              </a:lnSpc>
              <a:buNone/>
            </a:pPr>
            <a:r>
              <a:rPr lang="en-US" sz="1477" spc="-30" kern="0" dirty="0">
                <a:solidFill>
                  <a:srgbClr val="2B2E3C"/>
                </a:solidFill>
                <a:latin typeface="Open Sans" pitchFamily="34" charset="0"/>
                <a:ea typeface="Open Sans" pitchFamily="34" charset="-122"/>
                <a:cs typeface="Open Sans" pitchFamily="34" charset="-120"/>
              </a:rPr>
              <a:t>Visualizations that weave a compelling narrative around the data</a:t>
            </a:r>
            <a:endParaRPr lang="en-US" sz="1477" dirty="0"/>
          </a:p>
        </p:txBody>
      </p:sp>
      <p:sp>
        <p:nvSpPr>
          <p:cNvPr id="19" name="Text 14"/>
          <p:cNvSpPr/>
          <p:nvPr/>
        </p:nvSpPr>
        <p:spPr>
          <a:xfrm>
            <a:off x="2859048" y="6512243"/>
            <a:ext cx="8912185" cy="1200626"/>
          </a:xfrm>
          <a:prstGeom prst="rect">
            <a:avLst/>
          </a:prstGeom>
          <a:noFill/>
          <a:ln/>
        </p:spPr>
        <p:txBody>
          <a:bodyPr wrap="square" rtlCol="0" anchor="t"/>
          <a:lstStyle/>
          <a:p>
            <a:pPr indent="0" marL="0">
              <a:lnSpc>
                <a:spcPts val="2364"/>
              </a:lnSpc>
              <a:buNone/>
            </a:pPr>
            <a:r>
              <a:rPr lang="en-US" sz="1477" spc="-30" kern="0" dirty="0">
                <a:solidFill>
                  <a:srgbClr val="2B2E3C"/>
                </a:solidFill>
                <a:latin typeface="Open Sans" pitchFamily="34" charset="0"/>
                <a:ea typeface="Open Sans" pitchFamily="34" charset="-122"/>
                <a:cs typeface="Open Sans" pitchFamily="34" charset="-120"/>
              </a:rPr>
              <a:t>Effective data visualization is not just about presenting information; it's about communicating insights in a way that resonates with the audience. Successful case studies demonstrate how intuitive design, targeted insights, and strategic storytelling can transform complex data into impactful visuals that drive decision-making.</a:t>
            </a:r>
            <a:endParaRPr lang="en-US" sz="1477" dirty="0"/>
          </a:p>
        </p:txBody>
      </p:sp>
      <p:pic>
        <p:nvPicPr>
          <p:cNvPr id="2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279094"/>
            <a:ext cx="7477601" cy="1916430"/>
          </a:xfrm>
          <a:prstGeom prst="rect">
            <a:avLst/>
          </a:prstGeom>
          <a:noFill/>
          <a:ln/>
        </p:spPr>
        <p:txBody>
          <a:bodyPr wrap="square" rtlCol="0" anchor="t"/>
          <a:lstStyle/>
          <a:p>
            <a:pPr indent="0" marL="0">
              <a:lnSpc>
                <a:spcPts val="7545"/>
              </a:lnSpc>
              <a:buNone/>
            </a:pPr>
            <a:r>
              <a:rPr lang="en-US" sz="6036" spc="-181" kern="0" dirty="0">
                <a:solidFill>
                  <a:srgbClr val="2C3F42"/>
                </a:solidFill>
                <a:latin typeface="Bitter" pitchFamily="34" charset="0"/>
                <a:ea typeface="Bitter" pitchFamily="34" charset="-122"/>
                <a:cs typeface="Bitter" pitchFamily="34" charset="-120"/>
              </a:rPr>
              <a:t>Introduction to Data Visualization</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Data visualization is the art of transforming complex data into intuitive, visually appealing graphics that convey insights and tell compelling stories. It empowers organizations to make data-driven decisions and uncover hidden trends.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375410"/>
            <a:ext cx="812756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Global Internet Penetration Rates</a:t>
            </a:r>
            <a:endParaRPr lang="en-US" sz="4374" dirty="0"/>
          </a:p>
        </p:txBody>
      </p:sp>
      <p:sp>
        <p:nvSpPr>
          <p:cNvPr id="5" name="Text 3"/>
          <p:cNvSpPr/>
          <p:nvPr/>
        </p:nvSpPr>
        <p:spPr>
          <a:xfrm>
            <a:off x="2037993" y="2625209"/>
            <a:ext cx="3295888" cy="733187"/>
          </a:xfrm>
          <a:prstGeom prst="rect">
            <a:avLst/>
          </a:prstGeom>
          <a:noFill/>
          <a:ln/>
        </p:spPr>
        <p:txBody>
          <a:bodyPr wrap="none" rtlCol="0" anchor="t"/>
          <a:lstStyle/>
          <a:p>
            <a:pPr algn="ctr" indent="0" marL="0">
              <a:lnSpc>
                <a:spcPts val="5774"/>
              </a:lnSpc>
              <a:buNone/>
            </a:pPr>
            <a:r>
              <a:rPr lang="en-US" sz="5774" spc="-173" kern="0" dirty="0">
                <a:solidFill>
                  <a:srgbClr val="2B2E3C"/>
                </a:solidFill>
                <a:latin typeface="Bitter" pitchFamily="34" charset="0"/>
                <a:ea typeface="Bitter" pitchFamily="34" charset="-122"/>
                <a:cs typeface="Bitter" pitchFamily="34" charset="-120"/>
              </a:rPr>
              <a:t>50.9%</a:t>
            </a:r>
            <a:endParaRPr lang="en-US" sz="5774" dirty="0"/>
          </a:p>
        </p:txBody>
      </p:sp>
      <p:sp>
        <p:nvSpPr>
          <p:cNvPr id="6" name="Text 4"/>
          <p:cNvSpPr/>
          <p:nvPr/>
        </p:nvSpPr>
        <p:spPr>
          <a:xfrm>
            <a:off x="2297192" y="3636050"/>
            <a:ext cx="2777490"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Global</a:t>
            </a:r>
            <a:endParaRPr lang="en-US" sz="2187" dirty="0"/>
          </a:p>
        </p:txBody>
      </p:sp>
      <p:sp>
        <p:nvSpPr>
          <p:cNvPr id="7" name="Text 5"/>
          <p:cNvSpPr/>
          <p:nvPr/>
        </p:nvSpPr>
        <p:spPr>
          <a:xfrm>
            <a:off x="2037993" y="4116467"/>
            <a:ext cx="3295888"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percentage of the global population that uses the internet as of 2022.</a:t>
            </a:r>
            <a:endParaRPr lang="en-US" sz="1750" dirty="0"/>
          </a:p>
        </p:txBody>
      </p:sp>
      <p:sp>
        <p:nvSpPr>
          <p:cNvPr id="8" name="Text 6"/>
          <p:cNvSpPr/>
          <p:nvPr/>
        </p:nvSpPr>
        <p:spPr>
          <a:xfrm>
            <a:off x="5667137" y="2625209"/>
            <a:ext cx="3296007" cy="733187"/>
          </a:xfrm>
          <a:prstGeom prst="rect">
            <a:avLst/>
          </a:prstGeom>
          <a:noFill/>
          <a:ln/>
        </p:spPr>
        <p:txBody>
          <a:bodyPr wrap="none" rtlCol="0" anchor="t"/>
          <a:lstStyle/>
          <a:p>
            <a:pPr algn="ctr" indent="0" marL="0">
              <a:lnSpc>
                <a:spcPts val="5774"/>
              </a:lnSpc>
              <a:buNone/>
            </a:pPr>
            <a:r>
              <a:rPr lang="en-US" sz="5774" spc="-173" kern="0" dirty="0">
                <a:solidFill>
                  <a:srgbClr val="2B2E3C"/>
                </a:solidFill>
                <a:latin typeface="Bitter" pitchFamily="34" charset="0"/>
                <a:ea typeface="Bitter" pitchFamily="34" charset="-122"/>
                <a:cs typeface="Bitter" pitchFamily="34" charset="-120"/>
              </a:rPr>
              <a:t>96%</a:t>
            </a:r>
            <a:endParaRPr lang="en-US" sz="5774" dirty="0"/>
          </a:p>
        </p:txBody>
      </p:sp>
      <p:sp>
        <p:nvSpPr>
          <p:cNvPr id="9" name="Text 7"/>
          <p:cNvSpPr/>
          <p:nvPr/>
        </p:nvSpPr>
        <p:spPr>
          <a:xfrm>
            <a:off x="5926336" y="3636050"/>
            <a:ext cx="2777490"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North America</a:t>
            </a:r>
            <a:endParaRPr lang="en-US" sz="2187" dirty="0"/>
          </a:p>
        </p:txBody>
      </p:sp>
      <p:sp>
        <p:nvSpPr>
          <p:cNvPr id="10" name="Text 8"/>
          <p:cNvSpPr/>
          <p:nvPr/>
        </p:nvSpPr>
        <p:spPr>
          <a:xfrm>
            <a:off x="5667137" y="4116467"/>
            <a:ext cx="3296007"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internet penetration rate in North America, the highest of any region.</a:t>
            </a:r>
            <a:endParaRPr lang="en-US" sz="1750" dirty="0"/>
          </a:p>
        </p:txBody>
      </p:sp>
      <p:sp>
        <p:nvSpPr>
          <p:cNvPr id="11" name="Text 9"/>
          <p:cNvSpPr/>
          <p:nvPr/>
        </p:nvSpPr>
        <p:spPr>
          <a:xfrm>
            <a:off x="9296400" y="2625209"/>
            <a:ext cx="3296007" cy="733187"/>
          </a:xfrm>
          <a:prstGeom prst="rect">
            <a:avLst/>
          </a:prstGeom>
          <a:noFill/>
          <a:ln/>
        </p:spPr>
        <p:txBody>
          <a:bodyPr wrap="none" rtlCol="0" anchor="t"/>
          <a:lstStyle/>
          <a:p>
            <a:pPr algn="ctr" indent="0" marL="0">
              <a:lnSpc>
                <a:spcPts val="5774"/>
              </a:lnSpc>
              <a:buNone/>
            </a:pPr>
            <a:r>
              <a:rPr lang="en-US" sz="5774" spc="-173" kern="0" dirty="0">
                <a:solidFill>
                  <a:srgbClr val="2B2E3C"/>
                </a:solidFill>
                <a:latin typeface="Bitter" pitchFamily="34" charset="0"/>
                <a:ea typeface="Bitter" pitchFamily="34" charset="-122"/>
                <a:cs typeface="Bitter" pitchFamily="34" charset="-120"/>
              </a:rPr>
              <a:t>88.1%</a:t>
            </a:r>
            <a:endParaRPr lang="en-US" sz="5774" dirty="0"/>
          </a:p>
        </p:txBody>
      </p:sp>
      <p:sp>
        <p:nvSpPr>
          <p:cNvPr id="12" name="Text 10"/>
          <p:cNvSpPr/>
          <p:nvPr/>
        </p:nvSpPr>
        <p:spPr>
          <a:xfrm>
            <a:off x="9555599" y="3636050"/>
            <a:ext cx="2777490"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Europe</a:t>
            </a:r>
            <a:endParaRPr lang="en-US" sz="2187" dirty="0"/>
          </a:p>
        </p:txBody>
      </p:sp>
      <p:sp>
        <p:nvSpPr>
          <p:cNvPr id="13" name="Text 11"/>
          <p:cNvSpPr/>
          <p:nvPr/>
        </p:nvSpPr>
        <p:spPr>
          <a:xfrm>
            <a:off x="9296400" y="4116467"/>
            <a:ext cx="3296007"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internet penetration rate in Europe, the second highest globally.</a:t>
            </a:r>
            <a:endParaRPr lang="en-US" sz="1750" dirty="0"/>
          </a:p>
        </p:txBody>
      </p:sp>
      <p:sp>
        <p:nvSpPr>
          <p:cNvPr id="14" name="Text 12"/>
          <p:cNvSpPr/>
          <p:nvPr/>
        </p:nvSpPr>
        <p:spPr>
          <a:xfrm>
            <a:off x="2037993" y="5432584"/>
            <a:ext cx="10554414"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Internet access and usage has grown exponentially in the past two decades, transforming how people communicate, work, and access information worldwide. While North America and Europe lead in adoption, developing regions like Africa and Asia are rapidly increasing their internet penetration rates as well.</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0553"/>
          </a:xfrm>
          <a:prstGeom prst="rect">
            <a:avLst/>
          </a:prstGeom>
          <a:solidFill>
            <a:srgbClr val="FFF8F0"/>
          </a:solidFill>
          <a:ln/>
        </p:spPr>
      </p:sp>
      <p:sp>
        <p:nvSpPr>
          <p:cNvPr id="4" name="Text 2"/>
          <p:cNvSpPr/>
          <p:nvPr/>
        </p:nvSpPr>
        <p:spPr>
          <a:xfrm>
            <a:off x="2784634" y="524470"/>
            <a:ext cx="7805976" cy="596027"/>
          </a:xfrm>
          <a:prstGeom prst="rect">
            <a:avLst/>
          </a:prstGeom>
          <a:noFill/>
          <a:ln/>
        </p:spPr>
        <p:txBody>
          <a:bodyPr wrap="none" rtlCol="0" anchor="t"/>
          <a:lstStyle/>
          <a:p>
            <a:pPr indent="0" marL="0">
              <a:lnSpc>
                <a:spcPts val="4694"/>
              </a:lnSpc>
              <a:buNone/>
            </a:pPr>
            <a:r>
              <a:rPr lang="en-US" sz="3755" spc="-113" kern="0" dirty="0">
                <a:solidFill>
                  <a:srgbClr val="2C3F42"/>
                </a:solidFill>
                <a:latin typeface="Bitter" pitchFamily="34" charset="0"/>
                <a:ea typeface="Bitter" pitchFamily="34" charset="-122"/>
                <a:cs typeface="Bitter" pitchFamily="34" charset="-120"/>
              </a:rPr>
              <a:t>Smartphone Usage and Market Share</a:t>
            </a:r>
            <a:endParaRPr lang="en-US" sz="3755" dirty="0"/>
          </a:p>
        </p:txBody>
      </p:sp>
      <p:pic>
        <p:nvPicPr>
          <p:cNvPr id="5" name="Image 0" descr="preencoded.png">    </p:cNvPr>
          <p:cNvPicPr>
            <a:picLocks noChangeAspect="1"/>
          </p:cNvPicPr>
          <p:nvPr/>
        </p:nvPicPr>
        <p:blipFill>
          <a:blip r:embed="rId1"/>
          <a:stretch>
            <a:fillRect/>
          </a:stretch>
        </p:blipFill>
        <p:spPr>
          <a:xfrm>
            <a:off x="2784634" y="1501973"/>
            <a:ext cx="9061013" cy="4501753"/>
          </a:xfrm>
          <a:prstGeom prst="rect">
            <a:avLst/>
          </a:prstGeom>
        </p:spPr>
      </p:pic>
      <p:sp>
        <p:nvSpPr>
          <p:cNvPr id="6" name="Shape 3"/>
          <p:cNvSpPr/>
          <p:nvPr/>
        </p:nvSpPr>
        <p:spPr>
          <a:xfrm>
            <a:off x="6303407" y="6194584"/>
            <a:ext cx="190738" cy="190738"/>
          </a:xfrm>
          <a:prstGeom prst="roundRect">
            <a:avLst>
              <a:gd name="adj" fmla="val 9588"/>
            </a:avLst>
          </a:prstGeom>
          <a:solidFill>
            <a:srgbClr val="472105"/>
          </a:solidFill>
          <a:ln/>
        </p:spPr>
      </p:sp>
      <p:sp>
        <p:nvSpPr>
          <p:cNvPr id="7" name="Text 4"/>
          <p:cNvSpPr/>
          <p:nvPr/>
        </p:nvSpPr>
        <p:spPr>
          <a:xfrm>
            <a:off x="6589514" y="6194584"/>
            <a:ext cx="684728" cy="190738"/>
          </a:xfrm>
          <a:prstGeom prst="rect">
            <a:avLst/>
          </a:prstGeom>
          <a:noFill/>
          <a:ln/>
        </p:spPr>
        <p:txBody>
          <a:bodyPr wrap="none" rtlCol="0" anchor="t"/>
          <a:lstStyle/>
          <a:p>
            <a:pPr indent="0" marL="0">
              <a:lnSpc>
                <a:spcPts val="1502"/>
              </a:lnSpc>
              <a:buNone/>
            </a:pPr>
            <a:r>
              <a:rPr lang="en-US" sz="1502" spc="-30" kern="0" dirty="0">
                <a:solidFill>
                  <a:srgbClr val="2B2E3C"/>
                </a:solidFill>
                <a:latin typeface="Open Sans" pitchFamily="34" charset="0"/>
                <a:ea typeface="Open Sans" pitchFamily="34" charset="-122"/>
                <a:cs typeface="Open Sans" pitchFamily="34" charset="-120"/>
              </a:rPr>
              <a:t>Android</a:t>
            </a:r>
            <a:endParaRPr lang="en-US" sz="1502" dirty="0"/>
          </a:p>
        </p:txBody>
      </p:sp>
      <p:sp>
        <p:nvSpPr>
          <p:cNvPr id="8" name="Shape 5"/>
          <p:cNvSpPr/>
          <p:nvPr/>
        </p:nvSpPr>
        <p:spPr>
          <a:xfrm>
            <a:off x="7560350" y="6194584"/>
            <a:ext cx="190738" cy="190738"/>
          </a:xfrm>
          <a:prstGeom prst="roundRect">
            <a:avLst>
              <a:gd name="adj" fmla="val 9588"/>
            </a:avLst>
          </a:prstGeom>
          <a:solidFill>
            <a:srgbClr val="E96B11"/>
          </a:solidFill>
          <a:ln/>
        </p:spPr>
      </p:sp>
      <p:sp>
        <p:nvSpPr>
          <p:cNvPr id="9" name="Text 6"/>
          <p:cNvSpPr/>
          <p:nvPr/>
        </p:nvSpPr>
        <p:spPr>
          <a:xfrm>
            <a:off x="7846457" y="6194584"/>
            <a:ext cx="289560" cy="190738"/>
          </a:xfrm>
          <a:prstGeom prst="rect">
            <a:avLst/>
          </a:prstGeom>
          <a:noFill/>
          <a:ln/>
        </p:spPr>
        <p:txBody>
          <a:bodyPr wrap="none" rtlCol="0" anchor="t"/>
          <a:lstStyle/>
          <a:p>
            <a:pPr indent="0" marL="0">
              <a:lnSpc>
                <a:spcPts val="1502"/>
              </a:lnSpc>
              <a:buNone/>
            </a:pPr>
            <a:r>
              <a:rPr lang="en-US" sz="1502" spc="-30" kern="0" dirty="0">
                <a:solidFill>
                  <a:srgbClr val="2B2E3C"/>
                </a:solidFill>
                <a:latin typeface="Open Sans" pitchFamily="34" charset="0"/>
                <a:ea typeface="Open Sans" pitchFamily="34" charset="-122"/>
                <a:cs typeface="Open Sans" pitchFamily="34" charset="-120"/>
              </a:rPr>
              <a:t>iOS</a:t>
            </a:r>
            <a:endParaRPr lang="en-US" sz="1502" dirty="0"/>
          </a:p>
        </p:txBody>
      </p:sp>
      <p:sp>
        <p:nvSpPr>
          <p:cNvPr id="10" name="Text 7"/>
          <p:cNvSpPr/>
          <p:nvPr/>
        </p:nvSpPr>
        <p:spPr>
          <a:xfrm>
            <a:off x="2784634" y="6790611"/>
            <a:ext cx="9061013" cy="915472"/>
          </a:xfrm>
          <a:prstGeom prst="rect">
            <a:avLst/>
          </a:prstGeom>
          <a:noFill/>
          <a:ln/>
        </p:spPr>
        <p:txBody>
          <a:bodyPr wrap="square" rtlCol="0" anchor="t"/>
          <a:lstStyle/>
          <a:p>
            <a:pPr indent="0" marL="0">
              <a:lnSpc>
                <a:spcPts val="2403"/>
              </a:lnSpc>
              <a:buNone/>
            </a:pPr>
            <a:r>
              <a:rPr lang="en-US" sz="1502" spc="-30" kern="0" dirty="0">
                <a:solidFill>
                  <a:srgbClr val="2B2E3C"/>
                </a:solidFill>
                <a:latin typeface="Open Sans" pitchFamily="34" charset="0"/>
                <a:ea typeface="Open Sans" pitchFamily="34" charset="-122"/>
                <a:cs typeface="Open Sans" pitchFamily="34" charset="-120"/>
              </a:rPr>
              <a:t>The global smartphone market is dominated by Android and iOS operating systems, with Android holding a commanding 72.2% market share and iOS accounting for 27.8%. This reflects the widespread popularity and versatility of Android devices as well as the strong brand loyalty of Apple's iPhone lineup.</a:t>
            </a:r>
            <a:endParaRPr lang="en-US" sz="1502"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208842"/>
            <a:ext cx="7897654" cy="555427"/>
          </a:xfrm>
          <a:prstGeom prst="rect">
            <a:avLst/>
          </a:prstGeom>
          <a:noFill/>
          <a:ln/>
        </p:spPr>
        <p:txBody>
          <a:bodyPr wrap="none" rtlCol="0" anchor="t"/>
          <a:lstStyle/>
          <a:p>
            <a:pPr indent="0" marL="0">
              <a:lnSpc>
                <a:spcPts val="4374"/>
              </a:lnSpc>
              <a:buNone/>
            </a:pPr>
            <a:r>
              <a:rPr lang="en-US" sz="3499" spc="-105" kern="0" dirty="0">
                <a:solidFill>
                  <a:srgbClr val="2C3F42"/>
                </a:solidFill>
                <a:latin typeface="Bitter" pitchFamily="34" charset="0"/>
                <a:ea typeface="Bitter" pitchFamily="34" charset="-122"/>
                <a:cs typeface="Bitter" pitchFamily="34" charset="-120"/>
              </a:rPr>
              <a:t>Factors Influencing Internet Penetration</a:t>
            </a:r>
            <a:endParaRPr lang="en-US" sz="3499" dirty="0"/>
          </a:p>
        </p:txBody>
      </p:sp>
      <p:pic>
        <p:nvPicPr>
          <p:cNvPr id="5" name="Image 0" descr="preencoded.png">    </p:cNvPr>
          <p:cNvPicPr>
            <a:picLocks noChangeAspect="1"/>
          </p:cNvPicPr>
          <p:nvPr/>
        </p:nvPicPr>
        <p:blipFill>
          <a:blip r:embed="rId1"/>
          <a:stretch>
            <a:fillRect/>
          </a:stretch>
        </p:blipFill>
        <p:spPr>
          <a:xfrm>
            <a:off x="2037993" y="2208609"/>
            <a:ext cx="555427" cy="555427"/>
          </a:xfrm>
          <a:prstGeom prst="rect">
            <a:avLst/>
          </a:prstGeom>
        </p:spPr>
      </p:pic>
      <p:sp>
        <p:nvSpPr>
          <p:cNvPr id="6" name="Text 3"/>
          <p:cNvSpPr/>
          <p:nvPr/>
        </p:nvSpPr>
        <p:spPr>
          <a:xfrm>
            <a:off x="2037993" y="2986207"/>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Income Levels</a:t>
            </a:r>
            <a:endParaRPr lang="en-US" sz="2187" dirty="0"/>
          </a:p>
        </p:txBody>
      </p:sp>
      <p:sp>
        <p:nvSpPr>
          <p:cNvPr id="7" name="Text 4"/>
          <p:cNvSpPr/>
          <p:nvPr/>
        </p:nvSpPr>
        <p:spPr>
          <a:xfrm>
            <a:off x="2037993" y="3466624"/>
            <a:ext cx="2388632" cy="3198614"/>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Household income is a key factor in determining internet access and adoption. Higher incomes enable more people to afford internet-connected devices and service plans.</a:t>
            </a:r>
            <a:endParaRPr lang="en-US" sz="1750" dirty="0"/>
          </a:p>
        </p:txBody>
      </p:sp>
      <p:pic>
        <p:nvPicPr>
          <p:cNvPr id="8" name="Image 1" descr="preencoded.png">    </p:cNvPr>
          <p:cNvPicPr>
            <a:picLocks noChangeAspect="1"/>
          </p:cNvPicPr>
          <p:nvPr/>
        </p:nvPicPr>
        <p:blipFill>
          <a:blip r:embed="rId2"/>
          <a:stretch>
            <a:fillRect/>
          </a:stretch>
        </p:blipFill>
        <p:spPr>
          <a:xfrm>
            <a:off x="4759881" y="2208609"/>
            <a:ext cx="555427" cy="555427"/>
          </a:xfrm>
          <a:prstGeom prst="rect">
            <a:avLst/>
          </a:prstGeom>
        </p:spPr>
      </p:pic>
      <p:sp>
        <p:nvSpPr>
          <p:cNvPr id="9" name="Text 5"/>
          <p:cNvSpPr/>
          <p:nvPr/>
        </p:nvSpPr>
        <p:spPr>
          <a:xfrm>
            <a:off x="4759881" y="2986207"/>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Infrastructure</a:t>
            </a:r>
            <a:endParaRPr lang="en-US" sz="2187" dirty="0"/>
          </a:p>
        </p:txBody>
      </p:sp>
      <p:sp>
        <p:nvSpPr>
          <p:cNvPr id="10" name="Text 6"/>
          <p:cNvSpPr/>
          <p:nvPr/>
        </p:nvSpPr>
        <p:spPr>
          <a:xfrm>
            <a:off x="4759881" y="3466624"/>
            <a:ext cx="2388632" cy="3554016"/>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Robust telecommunications infrastructure, including reliable broadband networks, is essential for widespread internet penetration. Lack of infrastructure is a barrier in many developing regions.</a:t>
            </a:r>
            <a:endParaRPr lang="en-US" sz="1750" dirty="0"/>
          </a:p>
        </p:txBody>
      </p:sp>
      <p:pic>
        <p:nvPicPr>
          <p:cNvPr id="11" name="Image 2" descr="preencoded.png">    </p:cNvPr>
          <p:cNvPicPr>
            <a:picLocks noChangeAspect="1"/>
          </p:cNvPicPr>
          <p:nvPr/>
        </p:nvPicPr>
        <p:blipFill>
          <a:blip r:embed="rId3"/>
          <a:stretch>
            <a:fillRect/>
          </a:stretch>
        </p:blipFill>
        <p:spPr>
          <a:xfrm>
            <a:off x="7481768" y="2208609"/>
            <a:ext cx="555427" cy="555427"/>
          </a:xfrm>
          <a:prstGeom prst="rect">
            <a:avLst/>
          </a:prstGeom>
        </p:spPr>
      </p:pic>
      <p:sp>
        <p:nvSpPr>
          <p:cNvPr id="12" name="Text 7"/>
          <p:cNvSpPr/>
          <p:nvPr/>
        </p:nvSpPr>
        <p:spPr>
          <a:xfrm>
            <a:off x="7481768" y="2986207"/>
            <a:ext cx="2388632"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Education</a:t>
            </a:r>
            <a:endParaRPr lang="en-US" sz="2187" dirty="0"/>
          </a:p>
        </p:txBody>
      </p:sp>
      <p:sp>
        <p:nvSpPr>
          <p:cNvPr id="13" name="Text 8"/>
          <p:cNvSpPr/>
          <p:nvPr/>
        </p:nvSpPr>
        <p:spPr>
          <a:xfrm>
            <a:off x="7481768" y="3466624"/>
            <a:ext cx="2388632" cy="2843213"/>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Higher levels of education are correlated with greater internet usage. Digital literacy skills are important for effectively navigating and utilizing online resources.</a:t>
            </a:r>
            <a:endParaRPr lang="en-US" sz="1750" dirty="0"/>
          </a:p>
        </p:txBody>
      </p:sp>
      <p:pic>
        <p:nvPicPr>
          <p:cNvPr id="14" name="Image 3" descr="preencoded.png">    </p:cNvPr>
          <p:cNvPicPr>
            <a:picLocks noChangeAspect="1"/>
          </p:cNvPicPr>
          <p:nvPr/>
        </p:nvPicPr>
        <p:blipFill>
          <a:blip r:embed="rId4"/>
          <a:stretch>
            <a:fillRect/>
          </a:stretch>
        </p:blipFill>
        <p:spPr>
          <a:xfrm>
            <a:off x="10203656" y="2208609"/>
            <a:ext cx="555427" cy="555427"/>
          </a:xfrm>
          <a:prstGeom prst="rect">
            <a:avLst/>
          </a:prstGeom>
        </p:spPr>
      </p:pic>
      <p:sp>
        <p:nvSpPr>
          <p:cNvPr id="15" name="Text 9"/>
          <p:cNvSpPr/>
          <p:nvPr/>
        </p:nvSpPr>
        <p:spPr>
          <a:xfrm>
            <a:off x="10203656" y="2986207"/>
            <a:ext cx="2388751"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Regulations</a:t>
            </a:r>
            <a:endParaRPr lang="en-US" sz="2187" dirty="0"/>
          </a:p>
        </p:txBody>
      </p:sp>
      <p:sp>
        <p:nvSpPr>
          <p:cNvPr id="16" name="Text 10"/>
          <p:cNvSpPr/>
          <p:nvPr/>
        </p:nvSpPr>
        <p:spPr>
          <a:xfrm>
            <a:off x="10203656" y="3466624"/>
            <a:ext cx="2388751" cy="2487811"/>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Government policies and regulations around internet access, pricing, and service availability can have a significant impact on internet adoption rates.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265992"/>
            <a:ext cx="806981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Growth of Social Media Platforms</a:t>
            </a:r>
            <a:endParaRPr lang="en-US" sz="4374" dirty="0"/>
          </a:p>
        </p:txBody>
      </p:sp>
      <p:sp>
        <p:nvSpPr>
          <p:cNvPr id="5" name="Text 3"/>
          <p:cNvSpPr/>
          <p:nvPr/>
        </p:nvSpPr>
        <p:spPr>
          <a:xfrm>
            <a:off x="2037993" y="2404705"/>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meteoric rise of social media platforms has transformed how people communicate, share information, and consume content worldwide. Platforms like Facebook, Twitter, and Instagram have grown exponentially, connecting billions of users globally and becoming integral to daily life.</a:t>
            </a:r>
            <a:endParaRPr lang="en-US" sz="1750" dirty="0"/>
          </a:p>
        </p:txBody>
      </p:sp>
      <p:sp>
        <p:nvSpPr>
          <p:cNvPr id="6" name="Shape 4"/>
          <p:cNvSpPr/>
          <p:nvPr/>
        </p:nvSpPr>
        <p:spPr>
          <a:xfrm>
            <a:off x="2037993" y="3720822"/>
            <a:ext cx="10554414" cy="1926550"/>
          </a:xfrm>
          <a:prstGeom prst="roundRect">
            <a:avLst>
              <a:gd name="adj" fmla="val 5190"/>
            </a:avLst>
          </a:prstGeom>
          <a:noFill/>
          <a:ln w="7620">
            <a:solidFill>
              <a:srgbClr val="000000">
                <a:alpha val="8000"/>
              </a:srgbClr>
            </a:solidFill>
            <a:prstDash val="solid"/>
          </a:ln>
        </p:spPr>
      </p:sp>
      <p:sp>
        <p:nvSpPr>
          <p:cNvPr id="7" name="Shape 5"/>
          <p:cNvSpPr/>
          <p:nvPr/>
        </p:nvSpPr>
        <p:spPr>
          <a:xfrm>
            <a:off x="2045613" y="3728442"/>
            <a:ext cx="10539174" cy="637103"/>
          </a:xfrm>
          <a:prstGeom prst="rect">
            <a:avLst/>
          </a:prstGeom>
          <a:solidFill>
            <a:srgbClr val="FFFFFF">
              <a:alpha val="4000"/>
            </a:srgbClr>
          </a:solidFill>
          <a:ln/>
        </p:spPr>
      </p:sp>
      <p:sp>
        <p:nvSpPr>
          <p:cNvPr id="8" name="Text 6"/>
          <p:cNvSpPr/>
          <p:nvPr/>
        </p:nvSpPr>
        <p:spPr>
          <a:xfrm>
            <a:off x="2267783" y="3869293"/>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Facebook</a:t>
            </a:r>
            <a:endParaRPr lang="en-US" sz="1750" dirty="0"/>
          </a:p>
        </p:txBody>
      </p:sp>
      <p:sp>
        <p:nvSpPr>
          <p:cNvPr id="9" name="Text 7"/>
          <p:cNvSpPr/>
          <p:nvPr/>
        </p:nvSpPr>
        <p:spPr>
          <a:xfrm>
            <a:off x="7541181" y="3869293"/>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2.9 billion monthly active users as of 2022</a:t>
            </a:r>
            <a:endParaRPr lang="en-US" sz="1750" dirty="0"/>
          </a:p>
        </p:txBody>
      </p:sp>
      <p:sp>
        <p:nvSpPr>
          <p:cNvPr id="10" name="Shape 8"/>
          <p:cNvSpPr/>
          <p:nvPr/>
        </p:nvSpPr>
        <p:spPr>
          <a:xfrm>
            <a:off x="2045613" y="4365546"/>
            <a:ext cx="10539174" cy="637103"/>
          </a:xfrm>
          <a:prstGeom prst="rect">
            <a:avLst/>
          </a:prstGeom>
          <a:solidFill>
            <a:srgbClr val="000000">
              <a:alpha val="4000"/>
            </a:srgbClr>
          </a:solidFill>
          <a:ln/>
        </p:spPr>
      </p:sp>
      <p:sp>
        <p:nvSpPr>
          <p:cNvPr id="11" name="Text 9"/>
          <p:cNvSpPr/>
          <p:nvPr/>
        </p:nvSpPr>
        <p:spPr>
          <a:xfrm>
            <a:off x="2267783" y="4506397"/>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Twitter</a:t>
            </a:r>
            <a:endParaRPr lang="en-US" sz="1750" dirty="0"/>
          </a:p>
        </p:txBody>
      </p:sp>
      <p:sp>
        <p:nvSpPr>
          <p:cNvPr id="12" name="Text 10"/>
          <p:cNvSpPr/>
          <p:nvPr/>
        </p:nvSpPr>
        <p:spPr>
          <a:xfrm>
            <a:off x="7541181" y="4506397"/>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330 million monthly active users as of 2021</a:t>
            </a:r>
            <a:endParaRPr lang="en-US" sz="1750" dirty="0"/>
          </a:p>
        </p:txBody>
      </p:sp>
      <p:sp>
        <p:nvSpPr>
          <p:cNvPr id="13" name="Shape 11"/>
          <p:cNvSpPr/>
          <p:nvPr/>
        </p:nvSpPr>
        <p:spPr>
          <a:xfrm>
            <a:off x="2045613" y="5002649"/>
            <a:ext cx="10539174" cy="637103"/>
          </a:xfrm>
          <a:prstGeom prst="rect">
            <a:avLst/>
          </a:prstGeom>
          <a:solidFill>
            <a:srgbClr val="FFFFFF">
              <a:alpha val="4000"/>
            </a:srgbClr>
          </a:solidFill>
          <a:ln/>
        </p:spPr>
      </p:sp>
      <p:sp>
        <p:nvSpPr>
          <p:cNvPr id="14" name="Text 12"/>
          <p:cNvSpPr/>
          <p:nvPr/>
        </p:nvSpPr>
        <p:spPr>
          <a:xfrm>
            <a:off x="2267783" y="5143500"/>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Instagram</a:t>
            </a:r>
            <a:endParaRPr lang="en-US" sz="1750" dirty="0"/>
          </a:p>
        </p:txBody>
      </p:sp>
      <p:sp>
        <p:nvSpPr>
          <p:cNvPr id="15" name="Text 13"/>
          <p:cNvSpPr/>
          <p:nvPr/>
        </p:nvSpPr>
        <p:spPr>
          <a:xfrm>
            <a:off x="7541181" y="5143500"/>
            <a:ext cx="4821436"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1.4 billion monthly active users as of 2022</a:t>
            </a:r>
            <a:endParaRPr lang="en-US" sz="1750" dirty="0"/>
          </a:p>
        </p:txBody>
      </p:sp>
      <p:sp>
        <p:nvSpPr>
          <p:cNvPr id="16" name="Text 14"/>
          <p:cNvSpPr/>
          <p:nvPr/>
        </p:nvSpPr>
        <p:spPr>
          <a:xfrm>
            <a:off x="2037993" y="5897285"/>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These platforms have disrupted traditional media, enabled real-time information sharing, and given a voice to individuals and communities globally. The growth of social media has had a profound impact on how people stay connected, consume news, and shape public discourse.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621506"/>
            <a:ext cx="8812887"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Impact of Smartphones on Daily Life</a:t>
            </a:r>
            <a:endParaRPr lang="en-US" sz="4374" dirty="0"/>
          </a:p>
        </p:txBody>
      </p:sp>
      <p:sp>
        <p:nvSpPr>
          <p:cNvPr id="5" name="Text 3"/>
          <p:cNvSpPr/>
          <p:nvPr/>
        </p:nvSpPr>
        <p:spPr>
          <a:xfrm>
            <a:off x="2037993" y="1871305"/>
            <a:ext cx="2232065" cy="694373"/>
          </a:xfrm>
          <a:prstGeom prst="rect">
            <a:avLst/>
          </a:prstGeom>
          <a:noFill/>
          <a:ln/>
        </p:spPr>
        <p:txBody>
          <a:bodyPr wrap="squar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Omnipresent Connectivity</a:t>
            </a:r>
            <a:endParaRPr lang="en-US" sz="2187" dirty="0"/>
          </a:p>
        </p:txBody>
      </p:sp>
      <p:sp>
        <p:nvSpPr>
          <p:cNvPr id="6" name="Text 4"/>
          <p:cNvSpPr/>
          <p:nvPr/>
        </p:nvSpPr>
        <p:spPr>
          <a:xfrm>
            <a:off x="2037993" y="2787848"/>
            <a:ext cx="2232065" cy="3909417"/>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Smartphones have become an integral part of our daily routines, enabling constant connectivity to the digital world. They facilitate instant communication, information access, and entertainment at our fingertips.</a:t>
            </a:r>
            <a:endParaRPr lang="en-US" sz="1750" dirty="0"/>
          </a:p>
        </p:txBody>
      </p:sp>
      <p:sp>
        <p:nvSpPr>
          <p:cNvPr id="7" name="Text 5"/>
          <p:cNvSpPr/>
          <p:nvPr/>
        </p:nvSpPr>
        <p:spPr>
          <a:xfrm>
            <a:off x="4819650" y="1871305"/>
            <a:ext cx="2232065" cy="694373"/>
          </a:xfrm>
          <a:prstGeom prst="rect">
            <a:avLst/>
          </a:prstGeom>
          <a:noFill/>
          <a:ln/>
        </p:spPr>
        <p:txBody>
          <a:bodyPr wrap="squar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Productivity and Efficiency</a:t>
            </a:r>
            <a:endParaRPr lang="en-US" sz="2187" dirty="0"/>
          </a:p>
        </p:txBody>
      </p:sp>
      <p:sp>
        <p:nvSpPr>
          <p:cNvPr id="8" name="Text 6"/>
          <p:cNvSpPr/>
          <p:nvPr/>
        </p:nvSpPr>
        <p:spPr>
          <a:xfrm>
            <a:off x="4819650" y="2787848"/>
            <a:ext cx="2232065" cy="3909417"/>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Smartphones have revolutionized how we manage our schedules, tasks, and workflows. With a vast array of productivity apps, we can streamline our work, stay organized, and maximize our time throughout the day.</a:t>
            </a:r>
            <a:endParaRPr lang="en-US" sz="1750" dirty="0"/>
          </a:p>
        </p:txBody>
      </p:sp>
      <p:sp>
        <p:nvSpPr>
          <p:cNvPr id="9" name="Text 7"/>
          <p:cNvSpPr/>
          <p:nvPr/>
        </p:nvSpPr>
        <p:spPr>
          <a:xfrm>
            <a:off x="7601307" y="1871305"/>
            <a:ext cx="2232065"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Mobile Commerce</a:t>
            </a:r>
            <a:endParaRPr lang="en-US" sz="2187" dirty="0"/>
          </a:p>
        </p:txBody>
      </p:sp>
      <p:sp>
        <p:nvSpPr>
          <p:cNvPr id="10" name="Text 8"/>
          <p:cNvSpPr/>
          <p:nvPr/>
        </p:nvSpPr>
        <p:spPr>
          <a:xfrm>
            <a:off x="7601307" y="2440662"/>
            <a:ext cx="2232065" cy="4620220"/>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rise of smartphones has transformed the way we shop, bank, and conduct financial transactions. From online purchases to mobile payments, smartphones have brought convenience and accessibility to our daily financial activities.</a:t>
            </a:r>
            <a:endParaRPr lang="en-US" sz="1750" dirty="0"/>
          </a:p>
        </p:txBody>
      </p:sp>
      <p:sp>
        <p:nvSpPr>
          <p:cNvPr id="11" name="Text 9"/>
          <p:cNvSpPr/>
          <p:nvPr/>
        </p:nvSpPr>
        <p:spPr>
          <a:xfrm>
            <a:off x="10382964" y="1871305"/>
            <a:ext cx="2232065" cy="694373"/>
          </a:xfrm>
          <a:prstGeom prst="rect">
            <a:avLst/>
          </a:prstGeom>
          <a:noFill/>
          <a:ln/>
        </p:spPr>
        <p:txBody>
          <a:bodyPr wrap="squar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Lifestyle Integration</a:t>
            </a:r>
            <a:endParaRPr lang="en-US" sz="2187" dirty="0"/>
          </a:p>
        </p:txBody>
      </p:sp>
      <p:sp>
        <p:nvSpPr>
          <p:cNvPr id="12" name="Text 10"/>
          <p:cNvSpPr/>
          <p:nvPr/>
        </p:nvSpPr>
        <p:spPr>
          <a:xfrm>
            <a:off x="10382964" y="2787848"/>
            <a:ext cx="2232065" cy="4620220"/>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Smartphones have become deeply integrated into our daily lives, serving as personal assistants, entertainment hubs, and gateways to a wealth of information. They have reshaped how we navigate, socialize, and manage our personal well-being.</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360051"/>
            <a:ext cx="7477601" cy="2083118"/>
          </a:xfrm>
          <a:prstGeom prst="rect">
            <a:avLst/>
          </a:prstGeom>
          <a:noFill/>
          <a:ln/>
        </p:spPr>
        <p:txBody>
          <a:bodyPr wrap="squar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Importance of Data Visualization in Technology Adoption</a:t>
            </a:r>
            <a:endParaRPr lang="en-US" sz="4374" dirty="0"/>
          </a:p>
        </p:txBody>
      </p:sp>
      <p:sp>
        <p:nvSpPr>
          <p:cNvPr id="6" name="Text 3"/>
          <p:cNvSpPr/>
          <p:nvPr/>
        </p:nvSpPr>
        <p:spPr>
          <a:xfrm>
            <a:off x="833199" y="3776424"/>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Data visualization plays a crucial role in driving technology adoption by making complex information accessible and engaging. Visually representing data helps users quickly grasp trends, patterns, and insights that can inform their decision-making and drive technology adoption.</a:t>
            </a:r>
            <a:endParaRPr lang="en-US" sz="1750" dirty="0"/>
          </a:p>
        </p:txBody>
      </p:sp>
      <p:sp>
        <p:nvSpPr>
          <p:cNvPr id="7" name="Text 4"/>
          <p:cNvSpPr/>
          <p:nvPr/>
        </p:nvSpPr>
        <p:spPr>
          <a:xfrm>
            <a:off x="833199" y="5447943"/>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Effective data visualizations enable users to intuitively understand technology capabilities, benefits, and usage, reducing barriers to adoption. This visual communication is especially important for new or emerging technologies where users may be unfamiliar with the underlying concepts.</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1267"/>
          </a:xfrm>
          <a:prstGeom prst="rect">
            <a:avLst/>
          </a:prstGeom>
          <a:solidFill>
            <a:srgbClr val="FFF8F0"/>
          </a:solidFill>
          <a:ln/>
        </p:spPr>
      </p:sp>
      <p:sp>
        <p:nvSpPr>
          <p:cNvPr id="4" name="Text 2"/>
          <p:cNvSpPr/>
          <p:nvPr/>
        </p:nvSpPr>
        <p:spPr>
          <a:xfrm>
            <a:off x="2105501" y="603171"/>
            <a:ext cx="10419278" cy="1370886"/>
          </a:xfrm>
          <a:prstGeom prst="rect">
            <a:avLst/>
          </a:prstGeom>
          <a:noFill/>
          <a:ln/>
        </p:spPr>
        <p:txBody>
          <a:bodyPr wrap="square" rtlCol="0" anchor="t"/>
          <a:lstStyle/>
          <a:p>
            <a:pPr indent="0" marL="0">
              <a:lnSpc>
                <a:spcPts val="5398"/>
              </a:lnSpc>
              <a:buNone/>
            </a:pPr>
            <a:r>
              <a:rPr lang="en-US" sz="4318" spc="-130" kern="0" dirty="0">
                <a:solidFill>
                  <a:srgbClr val="2C3F42"/>
                </a:solidFill>
                <a:latin typeface="Bitter" pitchFamily="34" charset="0"/>
                <a:ea typeface="Bitter" pitchFamily="34" charset="-122"/>
                <a:cs typeface="Bitter" pitchFamily="34" charset="-120"/>
              </a:rPr>
              <a:t>Key Principles of Effective Data Visualization</a:t>
            </a:r>
            <a:endParaRPr lang="en-US" sz="4318" dirty="0"/>
          </a:p>
        </p:txBody>
      </p:sp>
      <p:pic>
        <p:nvPicPr>
          <p:cNvPr id="5" name="Image 0" descr="preencoded.png">    </p:cNvPr>
          <p:cNvPicPr>
            <a:picLocks noChangeAspect="1"/>
          </p:cNvPicPr>
          <p:nvPr/>
        </p:nvPicPr>
        <p:blipFill>
          <a:blip r:embed="rId1"/>
          <a:stretch>
            <a:fillRect/>
          </a:stretch>
        </p:blipFill>
        <p:spPr>
          <a:xfrm>
            <a:off x="2105501" y="2412683"/>
            <a:ext cx="3253740" cy="2010847"/>
          </a:xfrm>
          <a:prstGeom prst="rect">
            <a:avLst/>
          </a:prstGeom>
        </p:spPr>
      </p:pic>
      <p:sp>
        <p:nvSpPr>
          <p:cNvPr id="6" name="Text 3"/>
          <p:cNvSpPr/>
          <p:nvPr/>
        </p:nvSpPr>
        <p:spPr>
          <a:xfrm>
            <a:off x="2105501" y="4697611"/>
            <a:ext cx="2741890" cy="342662"/>
          </a:xfrm>
          <a:prstGeom prst="rect">
            <a:avLst/>
          </a:prstGeom>
          <a:noFill/>
          <a:ln/>
        </p:spPr>
        <p:txBody>
          <a:bodyPr wrap="none" rtlCol="0" anchor="t"/>
          <a:lstStyle/>
          <a:p>
            <a:pPr algn="l" indent="0" marL="0">
              <a:lnSpc>
                <a:spcPts val="2699"/>
              </a:lnSpc>
              <a:buNone/>
            </a:pPr>
            <a:r>
              <a:rPr lang="en-US" sz="2159" spc="-65" kern="0" dirty="0">
                <a:solidFill>
                  <a:srgbClr val="2B2E3C"/>
                </a:solidFill>
                <a:latin typeface="Bitter" pitchFamily="34" charset="0"/>
                <a:ea typeface="Bitter" pitchFamily="34" charset="-122"/>
                <a:cs typeface="Bitter" pitchFamily="34" charset="-120"/>
              </a:rPr>
              <a:t>Clarity</a:t>
            </a:r>
            <a:endParaRPr lang="en-US" sz="2159" dirty="0"/>
          </a:p>
        </p:txBody>
      </p:sp>
      <p:sp>
        <p:nvSpPr>
          <p:cNvPr id="7" name="Text 4"/>
          <p:cNvSpPr/>
          <p:nvPr/>
        </p:nvSpPr>
        <p:spPr>
          <a:xfrm>
            <a:off x="2105501" y="5171837"/>
            <a:ext cx="3253740" cy="2105263"/>
          </a:xfrm>
          <a:prstGeom prst="rect">
            <a:avLst/>
          </a:prstGeom>
          <a:noFill/>
          <a:ln/>
        </p:spPr>
        <p:txBody>
          <a:bodyPr wrap="square" rtlCol="0" anchor="t"/>
          <a:lstStyle/>
          <a:p>
            <a:pPr algn="l" indent="0" marL="0">
              <a:lnSpc>
                <a:spcPts val="2764"/>
              </a:lnSpc>
              <a:buNone/>
            </a:pPr>
            <a:r>
              <a:rPr lang="en-US" sz="1727" spc="-35" kern="0" dirty="0">
                <a:solidFill>
                  <a:srgbClr val="2B2E3C"/>
                </a:solidFill>
                <a:latin typeface="Open Sans" pitchFamily="34" charset="0"/>
                <a:ea typeface="Open Sans" pitchFamily="34" charset="-122"/>
                <a:cs typeface="Open Sans" pitchFamily="34" charset="-120"/>
              </a:rPr>
              <a:t>Effective data visualizations present information in a clear, unambiguous way. Avoid clutter, use intuitive design, and ensure the key message is immediately apparent.</a:t>
            </a:r>
            <a:endParaRPr lang="en-US" sz="1727" dirty="0"/>
          </a:p>
        </p:txBody>
      </p:sp>
      <p:pic>
        <p:nvPicPr>
          <p:cNvPr id="8" name="Image 1" descr="preencoded.png">    </p:cNvPr>
          <p:cNvPicPr>
            <a:picLocks noChangeAspect="1"/>
          </p:cNvPicPr>
          <p:nvPr/>
        </p:nvPicPr>
        <p:blipFill>
          <a:blip r:embed="rId2"/>
          <a:stretch>
            <a:fillRect/>
          </a:stretch>
        </p:blipFill>
        <p:spPr>
          <a:xfrm>
            <a:off x="5688211" y="2412683"/>
            <a:ext cx="3253740" cy="2010847"/>
          </a:xfrm>
          <a:prstGeom prst="rect">
            <a:avLst/>
          </a:prstGeom>
        </p:spPr>
      </p:pic>
      <p:sp>
        <p:nvSpPr>
          <p:cNvPr id="9" name="Text 5"/>
          <p:cNvSpPr/>
          <p:nvPr/>
        </p:nvSpPr>
        <p:spPr>
          <a:xfrm>
            <a:off x="5688211" y="4697611"/>
            <a:ext cx="2741890" cy="342662"/>
          </a:xfrm>
          <a:prstGeom prst="rect">
            <a:avLst/>
          </a:prstGeom>
          <a:noFill/>
          <a:ln/>
        </p:spPr>
        <p:txBody>
          <a:bodyPr wrap="none" rtlCol="0" anchor="t"/>
          <a:lstStyle/>
          <a:p>
            <a:pPr algn="l" indent="0" marL="0">
              <a:lnSpc>
                <a:spcPts val="2699"/>
              </a:lnSpc>
              <a:buNone/>
            </a:pPr>
            <a:r>
              <a:rPr lang="en-US" sz="2159" spc="-65" kern="0" dirty="0">
                <a:solidFill>
                  <a:srgbClr val="2B2E3C"/>
                </a:solidFill>
                <a:latin typeface="Bitter" pitchFamily="34" charset="0"/>
                <a:ea typeface="Bitter" pitchFamily="34" charset="-122"/>
                <a:cs typeface="Bitter" pitchFamily="34" charset="-120"/>
              </a:rPr>
              <a:t>Impact</a:t>
            </a:r>
            <a:endParaRPr lang="en-US" sz="2159" dirty="0"/>
          </a:p>
        </p:txBody>
      </p:sp>
      <p:sp>
        <p:nvSpPr>
          <p:cNvPr id="10" name="Text 6"/>
          <p:cNvSpPr/>
          <p:nvPr/>
        </p:nvSpPr>
        <p:spPr>
          <a:xfrm>
            <a:off x="5688211" y="5171837"/>
            <a:ext cx="3253740" cy="2456140"/>
          </a:xfrm>
          <a:prstGeom prst="rect">
            <a:avLst/>
          </a:prstGeom>
          <a:noFill/>
          <a:ln/>
        </p:spPr>
        <p:txBody>
          <a:bodyPr wrap="square" rtlCol="0" anchor="t"/>
          <a:lstStyle/>
          <a:p>
            <a:pPr algn="l" indent="0" marL="0">
              <a:lnSpc>
                <a:spcPts val="2764"/>
              </a:lnSpc>
              <a:buNone/>
            </a:pPr>
            <a:r>
              <a:rPr lang="en-US" sz="1727" spc="-35" kern="0" dirty="0">
                <a:solidFill>
                  <a:srgbClr val="2B2E3C"/>
                </a:solidFill>
                <a:latin typeface="Open Sans" pitchFamily="34" charset="0"/>
                <a:ea typeface="Open Sans" pitchFamily="34" charset="-122"/>
                <a:cs typeface="Open Sans" pitchFamily="34" charset="-120"/>
              </a:rPr>
              <a:t>Data visualizations should have a strong visual impact, capturing the viewer's attention and communicating the insights effectively. Use bold colors, typography, and layout to drive the key points home.</a:t>
            </a:r>
            <a:endParaRPr lang="en-US" sz="1727" dirty="0"/>
          </a:p>
        </p:txBody>
      </p:sp>
      <p:pic>
        <p:nvPicPr>
          <p:cNvPr id="11" name="Image 2" descr="preencoded.png">    </p:cNvPr>
          <p:cNvPicPr>
            <a:picLocks noChangeAspect="1"/>
          </p:cNvPicPr>
          <p:nvPr/>
        </p:nvPicPr>
        <p:blipFill>
          <a:blip r:embed="rId3"/>
          <a:stretch>
            <a:fillRect/>
          </a:stretch>
        </p:blipFill>
        <p:spPr>
          <a:xfrm>
            <a:off x="9270921" y="2412683"/>
            <a:ext cx="3253859" cy="2010966"/>
          </a:xfrm>
          <a:prstGeom prst="rect">
            <a:avLst/>
          </a:prstGeom>
        </p:spPr>
      </p:pic>
      <p:sp>
        <p:nvSpPr>
          <p:cNvPr id="12" name="Text 7"/>
          <p:cNvSpPr/>
          <p:nvPr/>
        </p:nvSpPr>
        <p:spPr>
          <a:xfrm>
            <a:off x="9270921" y="4697730"/>
            <a:ext cx="2741890" cy="342662"/>
          </a:xfrm>
          <a:prstGeom prst="rect">
            <a:avLst/>
          </a:prstGeom>
          <a:noFill/>
          <a:ln/>
        </p:spPr>
        <p:txBody>
          <a:bodyPr wrap="none" rtlCol="0" anchor="t"/>
          <a:lstStyle/>
          <a:p>
            <a:pPr algn="l" indent="0" marL="0">
              <a:lnSpc>
                <a:spcPts val="2699"/>
              </a:lnSpc>
              <a:buNone/>
            </a:pPr>
            <a:r>
              <a:rPr lang="en-US" sz="2159" spc="-65" kern="0" dirty="0">
                <a:solidFill>
                  <a:srgbClr val="2B2E3C"/>
                </a:solidFill>
                <a:latin typeface="Bitter" pitchFamily="34" charset="0"/>
                <a:ea typeface="Bitter" pitchFamily="34" charset="-122"/>
                <a:cs typeface="Bitter" pitchFamily="34" charset="-120"/>
              </a:rPr>
              <a:t>Interactivity</a:t>
            </a:r>
            <a:endParaRPr lang="en-US" sz="2159" dirty="0"/>
          </a:p>
        </p:txBody>
      </p:sp>
      <p:sp>
        <p:nvSpPr>
          <p:cNvPr id="13" name="Text 8"/>
          <p:cNvSpPr/>
          <p:nvPr/>
        </p:nvSpPr>
        <p:spPr>
          <a:xfrm>
            <a:off x="9270921" y="5171956"/>
            <a:ext cx="3253859" cy="2456140"/>
          </a:xfrm>
          <a:prstGeom prst="rect">
            <a:avLst/>
          </a:prstGeom>
          <a:noFill/>
          <a:ln/>
        </p:spPr>
        <p:txBody>
          <a:bodyPr wrap="square" rtlCol="0" anchor="t"/>
          <a:lstStyle/>
          <a:p>
            <a:pPr algn="l" indent="0" marL="0">
              <a:lnSpc>
                <a:spcPts val="2764"/>
              </a:lnSpc>
              <a:buNone/>
            </a:pPr>
            <a:r>
              <a:rPr lang="en-US" sz="1727" spc="-35" kern="0" dirty="0">
                <a:solidFill>
                  <a:srgbClr val="2B2E3C"/>
                </a:solidFill>
                <a:latin typeface="Open Sans" pitchFamily="34" charset="0"/>
                <a:ea typeface="Open Sans" pitchFamily="34" charset="-122"/>
                <a:cs typeface="Open Sans" pitchFamily="34" charset="-120"/>
              </a:rPr>
              <a:t>Incorporating interactivity allows users to explore the data, uncover insights, and tailor the visualization to their needs. Well-designed interactions empower the audience and foster deeper engagement.</a:t>
            </a:r>
            <a:endParaRPr lang="en-US" sz="1727"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2024-05-20T16:26:22Z</dcterms:created>
  <dcterms:modified xsi:type="dcterms:W3CDTF">2024-05-20T16:26:22Z</dcterms:modified>
</cp:coreProperties>
</file>