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63" r:id="rId5"/>
    <p:sldId id="273" r:id="rId6"/>
    <p:sldId id="264" r:id="rId7"/>
    <p:sldId id="265" r:id="rId8"/>
    <p:sldId id="267" r:id="rId9"/>
    <p:sldId id="268" r:id="rId10"/>
    <p:sldId id="269" r:id="rId11"/>
    <p:sldId id="270" r:id="rId12"/>
    <p:sldId id="271" r:id="rId13"/>
    <p:sldId id="272" r:id="rId14"/>
    <p:sldId id="258"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43AA"/>
    <a:srgbClr val="DFD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3930F-2526-4CEF-838E-ECF8E06D7552}" v="12" dt="2024-05-13T05:16:38.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 s" userId="86100f384e8c8257" providerId="LiveId" clId="{5DA3930F-2526-4CEF-838E-ECF8E06D7552}"/>
    <pc:docChg chg="undo custSel addSld delSld modSld sldOrd">
      <pc:chgData name="mathi s" userId="86100f384e8c8257" providerId="LiveId" clId="{5DA3930F-2526-4CEF-838E-ECF8E06D7552}" dt="2024-05-13T05:17:25.423" v="94" actId="1076"/>
      <pc:docMkLst>
        <pc:docMk/>
      </pc:docMkLst>
      <pc:sldChg chg="delSp modSp mod">
        <pc:chgData name="mathi s" userId="86100f384e8c8257" providerId="LiveId" clId="{5DA3930F-2526-4CEF-838E-ECF8E06D7552}" dt="2024-05-12T18:16:54.946" v="24" actId="1076"/>
        <pc:sldMkLst>
          <pc:docMk/>
          <pc:sldMk cId="93560376" sldId="256"/>
        </pc:sldMkLst>
        <pc:spChg chg="mod">
          <ac:chgData name="mathi s" userId="86100f384e8c8257" providerId="LiveId" clId="{5DA3930F-2526-4CEF-838E-ECF8E06D7552}" dt="2024-05-12T18:16:38.683" v="20" actId="1076"/>
          <ac:spMkLst>
            <pc:docMk/>
            <pc:sldMk cId="93560376" sldId="256"/>
            <ac:spMk id="8" creationId="{442D1250-C76A-A6D5-F391-1ECD4B133DC8}"/>
          </ac:spMkLst>
        </pc:spChg>
        <pc:spChg chg="mod">
          <ac:chgData name="mathi s" userId="86100f384e8c8257" providerId="LiveId" clId="{5DA3930F-2526-4CEF-838E-ECF8E06D7552}" dt="2024-05-12T18:12:30.996" v="4" actId="207"/>
          <ac:spMkLst>
            <pc:docMk/>
            <pc:sldMk cId="93560376" sldId="256"/>
            <ac:spMk id="9" creationId="{0292FA4B-F117-DB14-4F4B-ED47DB1D516B}"/>
          </ac:spMkLst>
        </pc:spChg>
        <pc:spChg chg="del mod">
          <ac:chgData name="mathi s" userId="86100f384e8c8257" providerId="LiveId" clId="{5DA3930F-2526-4CEF-838E-ECF8E06D7552}" dt="2024-05-12T18:16:49.849" v="23" actId="478"/>
          <ac:spMkLst>
            <pc:docMk/>
            <pc:sldMk cId="93560376" sldId="256"/>
            <ac:spMk id="11" creationId="{2211A723-1201-BAB1-9000-6DAD916A5554}"/>
          </ac:spMkLst>
        </pc:spChg>
        <pc:picChg chg="mod">
          <ac:chgData name="mathi s" userId="86100f384e8c8257" providerId="LiveId" clId="{5DA3930F-2526-4CEF-838E-ECF8E06D7552}" dt="2024-05-12T18:16:54.946" v="24" actId="1076"/>
          <ac:picMkLst>
            <pc:docMk/>
            <pc:sldMk cId="93560376" sldId="256"/>
            <ac:picMk id="5" creationId="{88B80CF2-F571-AF2F-8BC0-7725B05E1D0E}"/>
          </ac:picMkLst>
        </pc:picChg>
        <pc:picChg chg="mod">
          <ac:chgData name="mathi s" userId="86100f384e8c8257" providerId="LiveId" clId="{5DA3930F-2526-4CEF-838E-ECF8E06D7552}" dt="2024-05-12T18:16:43.084" v="21" actId="1076"/>
          <ac:picMkLst>
            <pc:docMk/>
            <pc:sldMk cId="93560376" sldId="256"/>
            <ac:picMk id="10" creationId="{47D70339-15D2-647C-CACB-DF2A628A7277}"/>
          </ac:picMkLst>
        </pc:picChg>
      </pc:sldChg>
      <pc:sldChg chg="del">
        <pc:chgData name="mathi s" userId="86100f384e8c8257" providerId="LiveId" clId="{5DA3930F-2526-4CEF-838E-ECF8E06D7552}" dt="2024-05-12T18:11:46.368" v="0" actId="47"/>
        <pc:sldMkLst>
          <pc:docMk/>
          <pc:sldMk cId="2696165188" sldId="262"/>
        </pc:sldMkLst>
      </pc:sldChg>
      <pc:sldChg chg="addSp modSp mod">
        <pc:chgData name="mathi s" userId="86100f384e8c8257" providerId="LiveId" clId="{5DA3930F-2526-4CEF-838E-ECF8E06D7552}" dt="2024-05-12T18:22:24.734" v="56" actId="1076"/>
        <pc:sldMkLst>
          <pc:docMk/>
          <pc:sldMk cId="3288487425" sldId="263"/>
        </pc:sldMkLst>
        <pc:spChg chg="add mod">
          <ac:chgData name="mathi s" userId="86100f384e8c8257" providerId="LiveId" clId="{5DA3930F-2526-4CEF-838E-ECF8E06D7552}" dt="2024-05-12T18:18:00.098" v="30" actId="1076"/>
          <ac:spMkLst>
            <pc:docMk/>
            <pc:sldMk cId="3288487425" sldId="263"/>
            <ac:spMk id="3" creationId="{F3BFD3E3-6D44-7F49-EE5A-7A8E3CA7D7B5}"/>
          </ac:spMkLst>
        </pc:spChg>
        <pc:spChg chg="add mod">
          <ac:chgData name="mathi s" userId="86100f384e8c8257" providerId="LiveId" clId="{5DA3930F-2526-4CEF-838E-ECF8E06D7552}" dt="2024-05-12T18:22:00.083" v="54" actId="207"/>
          <ac:spMkLst>
            <pc:docMk/>
            <pc:sldMk cId="3288487425" sldId="263"/>
            <ac:spMk id="4" creationId="{FB7B3283-18C7-CF06-EDCB-8E9E459F125C}"/>
          </ac:spMkLst>
        </pc:spChg>
        <pc:picChg chg="add mod">
          <ac:chgData name="mathi s" userId="86100f384e8c8257" providerId="LiveId" clId="{5DA3930F-2526-4CEF-838E-ECF8E06D7552}" dt="2024-05-12T18:22:24.734" v="56" actId="1076"/>
          <ac:picMkLst>
            <pc:docMk/>
            <pc:sldMk cId="3288487425" sldId="263"/>
            <ac:picMk id="5" creationId="{99E9E9BC-181F-9058-4032-4A8F19BEA9D7}"/>
          </ac:picMkLst>
        </pc:picChg>
        <pc:picChg chg="mod">
          <ac:chgData name="mathi s" userId="86100f384e8c8257" providerId="LiveId" clId="{5DA3930F-2526-4CEF-838E-ECF8E06D7552}" dt="2024-05-12T18:15:29.358" v="17" actId="1076"/>
          <ac:picMkLst>
            <pc:docMk/>
            <pc:sldMk cId="3288487425" sldId="263"/>
            <ac:picMk id="16" creationId="{22254744-6675-F04C-E6F6-ADA707868399}"/>
          </ac:picMkLst>
        </pc:picChg>
      </pc:sldChg>
      <pc:sldChg chg="addSp modSp mod modTransition">
        <pc:chgData name="mathi s" userId="86100f384e8c8257" providerId="LiveId" clId="{5DA3930F-2526-4CEF-838E-ECF8E06D7552}" dt="2024-05-12T18:23:13.520" v="60" actId="1076"/>
        <pc:sldMkLst>
          <pc:docMk/>
          <pc:sldMk cId="3977661880" sldId="264"/>
        </pc:sldMkLst>
        <pc:spChg chg="add mod">
          <ac:chgData name="mathi s" userId="86100f384e8c8257" providerId="LiveId" clId="{5DA3930F-2526-4CEF-838E-ECF8E06D7552}" dt="2024-05-12T18:20:16.310" v="46" actId="1076"/>
          <ac:spMkLst>
            <pc:docMk/>
            <pc:sldMk cId="3977661880" sldId="264"/>
            <ac:spMk id="3" creationId="{ECA75835-A17D-6B82-838C-0605FB02E0AE}"/>
          </ac:spMkLst>
        </pc:spChg>
        <pc:spChg chg="add mod">
          <ac:chgData name="mathi s" userId="86100f384e8c8257" providerId="LiveId" clId="{5DA3930F-2526-4CEF-838E-ECF8E06D7552}" dt="2024-05-12T18:20:52.544" v="49" actId="207"/>
          <ac:spMkLst>
            <pc:docMk/>
            <pc:sldMk cId="3977661880" sldId="264"/>
            <ac:spMk id="5" creationId="{3017E61D-2F99-8A59-5AEB-99818435FE23}"/>
          </ac:spMkLst>
        </pc:spChg>
        <pc:spChg chg="mod ord">
          <ac:chgData name="mathi s" userId="86100f384e8c8257" providerId="LiveId" clId="{5DA3930F-2526-4CEF-838E-ECF8E06D7552}" dt="2024-05-12T18:23:06.304" v="59" actId="1076"/>
          <ac:spMkLst>
            <pc:docMk/>
            <pc:sldMk cId="3977661880" sldId="264"/>
            <ac:spMk id="10" creationId="{74EC905E-ED6A-AA82-794A-D92AE1C96909}"/>
          </ac:spMkLst>
        </pc:spChg>
        <pc:picChg chg="add mod">
          <ac:chgData name="mathi s" userId="86100f384e8c8257" providerId="LiveId" clId="{5DA3930F-2526-4CEF-838E-ECF8E06D7552}" dt="2024-05-12T18:23:13.520" v="60" actId="1076"/>
          <ac:picMkLst>
            <pc:docMk/>
            <pc:sldMk cId="3977661880" sldId="264"/>
            <ac:picMk id="8" creationId="{388B5B87-484A-552F-99C3-5389EC80D69C}"/>
          </ac:picMkLst>
        </pc:picChg>
        <pc:picChg chg="ord">
          <ac:chgData name="mathi s" userId="86100f384e8c8257" providerId="LiveId" clId="{5DA3930F-2526-4CEF-838E-ECF8E06D7552}" dt="2024-05-12T18:21:07.260" v="51" actId="166"/>
          <ac:picMkLst>
            <pc:docMk/>
            <pc:sldMk cId="3977661880" sldId="264"/>
            <ac:picMk id="12" creationId="{B5FB6D73-93A8-CA2E-79F2-0F486713BB83}"/>
          </ac:picMkLst>
        </pc:picChg>
      </pc:sldChg>
      <pc:sldChg chg="addSp modSp mod">
        <pc:chgData name="mathi s" userId="86100f384e8c8257" providerId="LiveId" clId="{5DA3930F-2526-4CEF-838E-ECF8E06D7552}" dt="2024-05-12T18:24:08.359" v="65" actId="207"/>
        <pc:sldMkLst>
          <pc:docMk/>
          <pc:sldMk cId="1588191956" sldId="265"/>
        </pc:sldMkLst>
        <pc:spChg chg="add mod">
          <ac:chgData name="mathi s" userId="86100f384e8c8257" providerId="LiveId" clId="{5DA3930F-2526-4CEF-838E-ECF8E06D7552}" dt="2024-05-12T18:24:08.359" v="65" actId="207"/>
          <ac:spMkLst>
            <pc:docMk/>
            <pc:sldMk cId="1588191956" sldId="265"/>
            <ac:spMk id="4" creationId="{F8118EDD-ECD2-AF14-59B6-3C7C2BD9C278}"/>
          </ac:spMkLst>
        </pc:spChg>
      </pc:sldChg>
      <pc:sldChg chg="addSp modSp mod">
        <pc:chgData name="mathi s" userId="86100f384e8c8257" providerId="LiveId" clId="{5DA3930F-2526-4CEF-838E-ECF8E06D7552}" dt="2024-05-12T18:26:25.620" v="74" actId="207"/>
        <pc:sldMkLst>
          <pc:docMk/>
          <pc:sldMk cId="4228798491" sldId="267"/>
        </pc:sldMkLst>
        <pc:spChg chg="add mod">
          <ac:chgData name="mathi s" userId="86100f384e8c8257" providerId="LiveId" clId="{5DA3930F-2526-4CEF-838E-ECF8E06D7552}" dt="2024-05-12T18:25:52.806" v="71" actId="207"/>
          <ac:spMkLst>
            <pc:docMk/>
            <pc:sldMk cId="4228798491" sldId="267"/>
            <ac:spMk id="5" creationId="{68A6F145-4069-10D3-ECAA-35A797F7814F}"/>
          </ac:spMkLst>
        </pc:spChg>
        <pc:spChg chg="mod">
          <ac:chgData name="mathi s" userId="86100f384e8c8257" providerId="LiveId" clId="{5DA3930F-2526-4CEF-838E-ECF8E06D7552}" dt="2024-05-12T18:23:46.850" v="62" actId="1076"/>
          <ac:spMkLst>
            <pc:docMk/>
            <pc:sldMk cId="4228798491" sldId="267"/>
            <ac:spMk id="6" creationId="{A4D20D93-803D-AF21-995C-F422F214458B}"/>
          </ac:spMkLst>
        </pc:spChg>
        <pc:spChg chg="mod">
          <ac:chgData name="mathi s" userId="86100f384e8c8257" providerId="LiveId" clId="{5DA3930F-2526-4CEF-838E-ECF8E06D7552}" dt="2024-05-12T18:23:35.968" v="61" actId="1076"/>
          <ac:spMkLst>
            <pc:docMk/>
            <pc:sldMk cId="4228798491" sldId="267"/>
            <ac:spMk id="7" creationId="{54F6D9E7-3E54-D087-0295-0557927E5FAD}"/>
          </ac:spMkLst>
        </pc:spChg>
        <pc:spChg chg="add mod">
          <ac:chgData name="mathi s" userId="86100f384e8c8257" providerId="LiveId" clId="{5DA3930F-2526-4CEF-838E-ECF8E06D7552}" dt="2024-05-12T18:26:25.620" v="74" actId="207"/>
          <ac:spMkLst>
            <pc:docMk/>
            <pc:sldMk cId="4228798491" sldId="267"/>
            <ac:spMk id="9" creationId="{EA2F9C0F-A159-61C0-F1A1-49A9EBA0CFB2}"/>
          </ac:spMkLst>
        </pc:spChg>
        <pc:picChg chg="add mod">
          <ac:chgData name="mathi s" userId="86100f384e8c8257" providerId="LiveId" clId="{5DA3930F-2526-4CEF-838E-ECF8E06D7552}" dt="2024-05-12T18:25:08.917" v="68" actId="1076"/>
          <ac:picMkLst>
            <pc:docMk/>
            <pc:sldMk cId="4228798491" sldId="267"/>
            <ac:picMk id="2" creationId="{3DC24261-8C0C-3075-63F0-C2A58B608ED7}"/>
          </ac:picMkLst>
        </pc:picChg>
      </pc:sldChg>
      <pc:sldChg chg="addSp modSp mod">
        <pc:chgData name="mathi s" userId="86100f384e8c8257" providerId="LiveId" clId="{5DA3930F-2526-4CEF-838E-ECF8E06D7552}" dt="2024-05-13T05:16:31.539" v="76" actId="14100"/>
        <pc:sldMkLst>
          <pc:docMk/>
          <pc:sldMk cId="2683861278" sldId="270"/>
        </pc:sldMkLst>
        <pc:picChg chg="add mod">
          <ac:chgData name="mathi s" userId="86100f384e8c8257" providerId="LiveId" clId="{5DA3930F-2526-4CEF-838E-ECF8E06D7552}" dt="2024-05-13T05:16:31.539" v="76" actId="14100"/>
          <ac:picMkLst>
            <pc:docMk/>
            <pc:sldMk cId="2683861278" sldId="270"/>
            <ac:picMk id="2" creationId="{7CE8AFC0-027B-671F-97E2-E9CC46764C08}"/>
          </ac:picMkLst>
        </pc:picChg>
      </pc:sldChg>
      <pc:sldChg chg="addSp modSp">
        <pc:chgData name="mathi s" userId="86100f384e8c8257" providerId="LiveId" clId="{5DA3930F-2526-4CEF-838E-ECF8E06D7552}" dt="2024-05-13T05:16:38.022" v="77"/>
        <pc:sldMkLst>
          <pc:docMk/>
          <pc:sldMk cId="772031384" sldId="271"/>
        </pc:sldMkLst>
        <pc:picChg chg="add mod">
          <ac:chgData name="mathi s" userId="86100f384e8c8257" providerId="LiveId" clId="{5DA3930F-2526-4CEF-838E-ECF8E06D7552}" dt="2024-05-13T05:16:38.022" v="77"/>
          <ac:picMkLst>
            <pc:docMk/>
            <pc:sldMk cId="772031384" sldId="271"/>
            <ac:picMk id="2" creationId="{02E3A19F-1317-0B5B-9083-17820B70267B}"/>
          </ac:picMkLst>
        </pc:picChg>
      </pc:sldChg>
      <pc:sldChg chg="addSp modSp mod ord modTransition">
        <pc:chgData name="mathi s" userId="86100f384e8c8257" providerId="LiveId" clId="{5DA3930F-2526-4CEF-838E-ECF8E06D7552}" dt="2024-05-12T18:19:01.670" v="38" actId="207"/>
        <pc:sldMkLst>
          <pc:docMk/>
          <pc:sldMk cId="905642432" sldId="273"/>
        </pc:sldMkLst>
        <pc:spChg chg="add mod">
          <ac:chgData name="mathi s" userId="86100f384e8c8257" providerId="LiveId" clId="{5DA3930F-2526-4CEF-838E-ECF8E06D7552}" dt="2024-05-12T18:19:01.670" v="38" actId="207"/>
          <ac:spMkLst>
            <pc:docMk/>
            <pc:sldMk cId="905642432" sldId="273"/>
            <ac:spMk id="4" creationId="{88D2F4C5-28F8-4505-E517-71E1659A2DD6}"/>
          </ac:spMkLst>
        </pc:spChg>
      </pc:sldChg>
      <pc:sldChg chg="addSp delSp modSp add mod">
        <pc:chgData name="mathi s" userId="86100f384e8c8257" providerId="LiveId" clId="{5DA3930F-2526-4CEF-838E-ECF8E06D7552}" dt="2024-05-13T05:17:25.423" v="94" actId="1076"/>
        <pc:sldMkLst>
          <pc:docMk/>
          <pc:sldMk cId="1331674026" sldId="274"/>
        </pc:sldMkLst>
        <pc:spChg chg="mod">
          <ac:chgData name="mathi s" userId="86100f384e8c8257" providerId="LiveId" clId="{5DA3930F-2526-4CEF-838E-ECF8E06D7552}" dt="2024-05-13T05:17:25.423" v="94" actId="1076"/>
          <ac:spMkLst>
            <pc:docMk/>
            <pc:sldMk cId="1331674026" sldId="274"/>
            <ac:spMk id="2" creationId="{8FA67B7C-D5C6-B515-DA6A-7DD3F12185E3}"/>
          </ac:spMkLst>
        </pc:spChg>
        <pc:spChg chg="del">
          <ac:chgData name="mathi s" userId="86100f384e8c8257" providerId="LiveId" clId="{5DA3930F-2526-4CEF-838E-ECF8E06D7552}" dt="2024-05-13T05:16:57.979" v="79" actId="478"/>
          <ac:spMkLst>
            <pc:docMk/>
            <pc:sldMk cId="1331674026" sldId="274"/>
            <ac:spMk id="3" creationId="{E957FABE-1337-3263-EDC9-5A016A8E1807}"/>
          </ac:spMkLst>
        </pc:spChg>
        <pc:spChg chg="add del mod">
          <ac:chgData name="mathi s" userId="86100f384e8c8257" providerId="LiveId" clId="{5DA3930F-2526-4CEF-838E-ECF8E06D7552}" dt="2024-05-13T05:17:01.351" v="80" actId="478"/>
          <ac:spMkLst>
            <pc:docMk/>
            <pc:sldMk cId="1331674026" sldId="274"/>
            <ac:spMk id="5" creationId="{6562E883-4360-8960-77C4-249C67A0B6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F53B-452D-4916-70CF-4CA84DB8E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A181B0-0399-8C40-B366-274998004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662844-D915-E97D-D0A6-D0EEC930965C}"/>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37CDD387-5F84-0DE9-2B86-2E18E0C5A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CD81B-F972-AA69-0756-37EDFF0AA079}"/>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70532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F7C3-0C96-365C-306B-3DE9C0983F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FE3462-6971-117D-B308-22A0AA8E6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82A10-5A85-9D6A-4C9B-01D58F4274A6}"/>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B62E61E8-D325-49C0-B48A-F7890E01B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1ED8A-5994-DE51-3CC8-C8EECFFB5326}"/>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80006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2B9CB-8975-A7F8-AD30-5B12866F4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83DF9F-AB46-A739-6BE3-862C083147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8AA2A-A534-6A60-6E7B-98B0A3C91AFE}"/>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847ACF60-5700-C59E-1D31-B5129CE9D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71752-B0DF-747C-CC9C-AB1068CFA6EE}"/>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211810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72AA-B8C8-8625-E579-6D33DAD2E3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B872C-7342-8B63-A752-6B4CCB833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29461-36E2-428A-E559-06FB839E7634}"/>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993EDB6C-06A9-87CF-0FDF-C72E115CF2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D98E9-5362-2531-1D69-7B56656FDFBF}"/>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65062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A0C8-9F52-4FB6-4DE5-7443903D6B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F3460A-10D2-EF70-E512-E8FA7D0E1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6B60D0-A6C9-CFB4-119C-A1C31FD4A82A}"/>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ECE922F4-83A0-59AC-01BE-3EE9D98EA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C471D-657F-9B0D-3287-7863705540B5}"/>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36255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B82-DB06-32A7-065F-9612835C9B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30774-113D-7F22-76E0-E4F91D350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AE8D4B-69CA-E9F8-1BD2-7E78383F47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1C83DD-FD78-7575-11ED-92B268D1D405}"/>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6" name="Footer Placeholder 5">
            <a:extLst>
              <a:ext uri="{FF2B5EF4-FFF2-40B4-BE49-F238E27FC236}">
                <a16:creationId xmlns:a16="http://schemas.microsoft.com/office/drawing/2014/main" id="{2869A28B-7540-E052-8605-307556905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743781-A092-C053-50AD-179B43BF2401}"/>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246178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206A-695F-04FF-F837-EAD3CEA63B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B0F92A-71FA-4C89-C78E-DE7C30554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D0E8A-CD9B-AD96-F459-2F6FEEE1B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CDA0CF-1F23-6E51-2972-D3D2C1E41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FF433-6338-78AB-9561-FDD2532E6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D70526-0368-A965-03B9-D107620B8A37}"/>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8" name="Footer Placeholder 7">
            <a:extLst>
              <a:ext uri="{FF2B5EF4-FFF2-40B4-BE49-F238E27FC236}">
                <a16:creationId xmlns:a16="http://schemas.microsoft.com/office/drawing/2014/main" id="{5292C936-CE8E-EC44-A06D-628C157A1B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7CB0A3-074A-6714-5C12-F13A25D3B876}"/>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356037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46CD-6811-A991-3C36-00D986646A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EB407-7685-13F7-C281-4E7E9FC133B5}"/>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4" name="Footer Placeholder 3">
            <a:extLst>
              <a:ext uri="{FF2B5EF4-FFF2-40B4-BE49-F238E27FC236}">
                <a16:creationId xmlns:a16="http://schemas.microsoft.com/office/drawing/2014/main" id="{D5461984-D697-E43A-584F-C5920209EB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817AC9-7151-5E62-D1C9-B9E55F059525}"/>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224591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88AA6-51CA-9172-229F-1D5F484D0A5C}"/>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3" name="Footer Placeholder 2">
            <a:extLst>
              <a:ext uri="{FF2B5EF4-FFF2-40B4-BE49-F238E27FC236}">
                <a16:creationId xmlns:a16="http://schemas.microsoft.com/office/drawing/2014/main" id="{4091725C-11AB-C5B7-A51D-517144D489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6D8E27-8DB7-2905-9A62-DFA1E48A12C5}"/>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167568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819F-4337-CAFB-65C9-DB286E66C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B41781-2EAF-B6D0-6C6B-EF4424B2C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BB6ADF-B06B-95A5-BB96-D57360660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48661-1D81-D4A7-21D3-7C60B342130A}"/>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6" name="Footer Placeholder 5">
            <a:extLst>
              <a:ext uri="{FF2B5EF4-FFF2-40B4-BE49-F238E27FC236}">
                <a16:creationId xmlns:a16="http://schemas.microsoft.com/office/drawing/2014/main" id="{3A65157D-DDC1-C994-3FD5-B16751BEEB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EF478-4E1E-0ADC-1A98-14FFD3E26C8F}"/>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258732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21DC-438F-0C45-6794-21B181795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E056FE-A8CE-6A42-A1D0-B63FC2410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88DE9E-9531-BFAE-065A-FB346EEE5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B8B17-D8E1-A7E3-6043-F38789CF8F4A}"/>
              </a:ext>
            </a:extLst>
          </p:cNvPr>
          <p:cNvSpPr>
            <a:spLocks noGrp="1"/>
          </p:cNvSpPr>
          <p:nvPr>
            <p:ph type="dt" sz="half" idx="10"/>
          </p:nvPr>
        </p:nvSpPr>
        <p:spPr/>
        <p:txBody>
          <a:bodyPr/>
          <a:lstStyle/>
          <a:p>
            <a:fld id="{16858BCB-ACE0-4184-85B8-23E9DAE7CF34}" type="datetimeFigureOut">
              <a:rPr lang="en-IN" smtClean="0"/>
              <a:t>13-05-2024</a:t>
            </a:fld>
            <a:endParaRPr lang="en-IN"/>
          </a:p>
        </p:txBody>
      </p:sp>
      <p:sp>
        <p:nvSpPr>
          <p:cNvPr id="6" name="Footer Placeholder 5">
            <a:extLst>
              <a:ext uri="{FF2B5EF4-FFF2-40B4-BE49-F238E27FC236}">
                <a16:creationId xmlns:a16="http://schemas.microsoft.com/office/drawing/2014/main" id="{99012625-FF6B-74AB-62D1-C9985F0E0A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B47DC7-1968-2877-3B7D-EE02175DD1C5}"/>
              </a:ext>
            </a:extLst>
          </p:cNvPr>
          <p:cNvSpPr>
            <a:spLocks noGrp="1"/>
          </p:cNvSpPr>
          <p:nvPr>
            <p:ph type="sldNum" sz="quarter" idx="12"/>
          </p:nvPr>
        </p:nvSpPr>
        <p:spPr/>
        <p:txBody>
          <a:bodyPr/>
          <a:lstStyle/>
          <a:p>
            <a:fld id="{B94E1950-E895-44E2-9ED3-BACB76221F63}" type="slidenum">
              <a:rPr lang="en-IN" smtClean="0"/>
              <a:t>‹#›</a:t>
            </a:fld>
            <a:endParaRPr lang="en-IN"/>
          </a:p>
        </p:txBody>
      </p:sp>
    </p:spTree>
    <p:extLst>
      <p:ext uri="{BB962C8B-B14F-4D97-AF65-F5344CB8AC3E}">
        <p14:creationId xmlns:p14="http://schemas.microsoft.com/office/powerpoint/2010/main" val="71907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E4982-1E82-AAFF-965A-8D48F4FA8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A71A76-494C-27CD-4778-053E27854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CF9FE-EABE-1376-5890-C79EC4290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58BCB-ACE0-4184-85B8-23E9DAE7CF34}" type="datetimeFigureOut">
              <a:rPr lang="en-IN" smtClean="0"/>
              <a:t>13-05-2024</a:t>
            </a:fld>
            <a:endParaRPr lang="en-IN"/>
          </a:p>
        </p:txBody>
      </p:sp>
      <p:sp>
        <p:nvSpPr>
          <p:cNvPr id="5" name="Footer Placeholder 4">
            <a:extLst>
              <a:ext uri="{FF2B5EF4-FFF2-40B4-BE49-F238E27FC236}">
                <a16:creationId xmlns:a16="http://schemas.microsoft.com/office/drawing/2014/main" id="{CC7A0B3A-CDEF-B5EB-CBBD-8556F0642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E6D18A-8803-97EC-ED04-6A591DE17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E1950-E895-44E2-9ED3-BACB76221F63}" type="slidenum">
              <a:rPr lang="en-IN" smtClean="0"/>
              <a:t>‹#›</a:t>
            </a:fld>
            <a:endParaRPr lang="en-IN"/>
          </a:p>
        </p:txBody>
      </p:sp>
    </p:spTree>
    <p:extLst>
      <p:ext uri="{BB962C8B-B14F-4D97-AF65-F5344CB8AC3E}">
        <p14:creationId xmlns:p14="http://schemas.microsoft.com/office/powerpoint/2010/main" val="847539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17B1E-4302-C2C1-804B-3DCDF1A0312A}"/>
              </a:ext>
            </a:extLst>
          </p:cNvPr>
          <p:cNvSpPr txBox="1"/>
          <p:nvPr/>
        </p:nvSpPr>
        <p:spPr>
          <a:xfrm>
            <a:off x="3444240" y="2470016"/>
            <a:ext cx="5303520" cy="2862322"/>
          </a:xfrm>
          <a:prstGeom prst="rect">
            <a:avLst/>
          </a:prstGeom>
          <a:noFill/>
        </p:spPr>
        <p:txBody>
          <a:bodyPr wrap="square" rtlCol="0">
            <a:spAutoFit/>
          </a:bodyPr>
          <a:lstStyle/>
          <a:p>
            <a:pPr algn="ctr"/>
            <a:r>
              <a:rPr lang="en-IN" sz="6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KEYLOGGER AND SECURITY</a:t>
            </a:r>
          </a:p>
        </p:txBody>
      </p:sp>
      <p:pic>
        <p:nvPicPr>
          <p:cNvPr id="5" name="Picture 4">
            <a:extLst>
              <a:ext uri="{FF2B5EF4-FFF2-40B4-BE49-F238E27FC236}">
                <a16:creationId xmlns:a16="http://schemas.microsoft.com/office/drawing/2014/main" id="{D645999D-D3CD-1390-7BDD-6AECEF3CAB84}"/>
              </a:ext>
            </a:extLst>
          </p:cNvPr>
          <p:cNvPicPr>
            <a:picLocks noChangeAspect="1"/>
          </p:cNvPicPr>
          <p:nvPr/>
        </p:nvPicPr>
        <p:blipFill rotWithShape="1">
          <a:blip r:embed="rId2">
            <a:extLst>
              <a:ext uri="{28A0092B-C50C-407E-A947-70E740481C1C}">
                <a14:useLocalDpi xmlns:a14="http://schemas.microsoft.com/office/drawing/2010/main" val="0"/>
              </a:ext>
            </a:extLst>
          </a:blip>
          <a:srcRect t="13394" b="12703"/>
          <a:stretch/>
        </p:blipFill>
        <p:spPr>
          <a:xfrm>
            <a:off x="1607820" y="89778"/>
            <a:ext cx="8976360" cy="6695654"/>
          </a:xfrm>
          <a:prstGeom prst="rect">
            <a:avLst/>
          </a:prstGeom>
        </p:spPr>
      </p:pic>
    </p:spTree>
    <p:extLst>
      <p:ext uri="{BB962C8B-B14F-4D97-AF65-F5344CB8AC3E}">
        <p14:creationId xmlns:p14="http://schemas.microsoft.com/office/powerpoint/2010/main" val="33472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694374" y="644481"/>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694374" y="1352367"/>
            <a:ext cx="8238838" cy="5324535"/>
          </a:xfrm>
          <a:prstGeom prst="rect">
            <a:avLst/>
          </a:prstGeom>
          <a:noFill/>
        </p:spPr>
        <p:txBody>
          <a:bodyPr wrap="square" rtlCol="0">
            <a:spAutoFit/>
          </a:bodyPr>
          <a:lstStyle/>
          <a:p>
            <a:endParaRPr lang="en-US" sz="1600" dirty="0">
              <a:ea typeface="Calibri Light" panose="020F0302020204030204" pitchFamily="34" charset="0"/>
              <a:cs typeface="Calibri Light" panose="020F0302020204030204" pitchFamily="34" charset="0"/>
            </a:endParaRPr>
          </a:p>
          <a:p>
            <a:r>
              <a:rPr lang="en-US" sz="2400" b="1" dirty="0">
                <a:ea typeface="Calibri Light" panose="020F0302020204030204" pitchFamily="34" charset="0"/>
                <a:cs typeface="Calibri Light" panose="020F0302020204030204" pitchFamily="34" charset="0"/>
              </a:rPr>
              <a:t>4. Implementation:</a:t>
            </a:r>
          </a:p>
          <a:p>
            <a:r>
              <a:rPr lang="en-US" sz="2400" dirty="0">
                <a:ea typeface="Calibri Light" panose="020F0302020204030204" pitchFamily="34" charset="0"/>
                <a:cs typeface="Calibri Light" panose="020F0302020204030204" pitchFamily="34" charset="0"/>
              </a:rPr>
              <a:t>   - Roll out the configured security solutions across all relevant endpoints, servers, and network devices.</a:t>
            </a:r>
          </a:p>
          <a:p>
            <a:r>
              <a:rPr lang="en-US" sz="2400" dirty="0">
                <a:ea typeface="Calibri Light" panose="020F0302020204030204" pitchFamily="34" charset="0"/>
                <a:cs typeface="Calibri Light" panose="020F0302020204030204" pitchFamily="34" charset="0"/>
              </a:rPr>
              <a:t>   - Ensure that all systems are properly updated and patched to mitigate known vulnerabilities.</a:t>
            </a:r>
          </a:p>
          <a:p>
            <a:endParaRPr lang="en-US" sz="2400" dirty="0">
              <a:ea typeface="Calibri Light" panose="020F0302020204030204" pitchFamily="34" charset="0"/>
              <a:cs typeface="Calibri Light" panose="020F0302020204030204" pitchFamily="34" charset="0"/>
            </a:endParaRPr>
          </a:p>
          <a:p>
            <a:r>
              <a:rPr lang="en-US" sz="2400" b="1" dirty="0">
                <a:ea typeface="Calibri Light" panose="020F0302020204030204" pitchFamily="34" charset="0"/>
                <a:cs typeface="Calibri Light" panose="020F0302020204030204" pitchFamily="34" charset="0"/>
              </a:rPr>
              <a:t>5. Training and Awareness:</a:t>
            </a:r>
          </a:p>
          <a:p>
            <a:r>
              <a:rPr lang="en-US" sz="2400" dirty="0">
                <a:ea typeface="Calibri Light" panose="020F0302020204030204" pitchFamily="34" charset="0"/>
                <a:cs typeface="Calibri Light" panose="020F0302020204030204" pitchFamily="34" charset="0"/>
              </a:rPr>
              <a:t>   - Provide training sessions for employees to raise awareness about keyloggers and other security threats.</a:t>
            </a:r>
          </a:p>
          <a:p>
            <a:r>
              <a:rPr lang="en-US" sz="2400" dirty="0">
                <a:ea typeface="Calibri Light" panose="020F0302020204030204" pitchFamily="34" charset="0"/>
                <a:cs typeface="Calibri Light" panose="020F0302020204030204" pitchFamily="34" charset="0"/>
              </a:rPr>
              <a:t>   - Educate users on how to recognize suspicious activities and report potential security incidents.</a:t>
            </a:r>
          </a:p>
          <a:p>
            <a:endParaRPr lang="en-US" sz="3600" dirty="0">
              <a:ea typeface="Calibri Light" panose="020F0302020204030204" pitchFamily="34" charset="0"/>
              <a:cs typeface="Calibri Light" panose="020F0302020204030204" pitchFamily="34" charset="0"/>
            </a:endParaRPr>
          </a:p>
          <a:p>
            <a:endParaRPr lang="en-US" sz="2400" dirty="0">
              <a:ea typeface="Calibri Light" panose="020F030202020403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2D77B211-6769-3AF1-E6C2-8D4360F57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9487" y="1809567"/>
            <a:ext cx="3321233" cy="3402513"/>
          </a:xfrm>
          <a:prstGeom prst="rect">
            <a:avLst/>
          </a:prstGeom>
        </p:spPr>
      </p:pic>
    </p:spTree>
    <p:extLst>
      <p:ext uri="{BB962C8B-B14F-4D97-AF65-F5344CB8AC3E}">
        <p14:creationId xmlns:p14="http://schemas.microsoft.com/office/powerpoint/2010/main" val="3696379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922085" y="640108"/>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922085" y="1544763"/>
            <a:ext cx="8238838" cy="5016758"/>
          </a:xfrm>
          <a:prstGeom prst="rect">
            <a:avLst/>
          </a:prstGeom>
          <a:noFill/>
        </p:spPr>
        <p:txBody>
          <a:bodyPr wrap="square" rtlCol="0">
            <a:spAutoFit/>
          </a:bodyPr>
          <a:lstStyle/>
          <a:p>
            <a:r>
              <a:rPr lang="en-US" sz="2000" b="1" dirty="0">
                <a:ea typeface="Calibri Light" panose="020F0302020204030204" pitchFamily="34" charset="0"/>
                <a:cs typeface="Calibri Light" panose="020F0302020204030204" pitchFamily="34" charset="0"/>
              </a:rPr>
              <a:t>6. Continuous Monitoring:</a:t>
            </a:r>
          </a:p>
          <a:p>
            <a:r>
              <a:rPr lang="en-US" sz="2000" dirty="0">
                <a:ea typeface="Calibri Light" panose="020F0302020204030204" pitchFamily="34" charset="0"/>
                <a:cs typeface="Calibri Light" panose="020F0302020204030204" pitchFamily="34" charset="0"/>
              </a:rPr>
              <a:t>   - Set up monitoring systems to track and analyze network traffic, system logs, and user activities.</a:t>
            </a:r>
          </a:p>
          <a:p>
            <a:r>
              <a:rPr lang="en-US" sz="2000" dirty="0">
                <a:ea typeface="Calibri Light" panose="020F0302020204030204" pitchFamily="34" charset="0"/>
                <a:cs typeface="Calibri Light" panose="020F0302020204030204" pitchFamily="34" charset="0"/>
              </a:rPr>
              <a:t>   - Configure alerts and notifications to promptly detect and respond to any signs of keylogger activity.</a:t>
            </a:r>
          </a:p>
          <a:p>
            <a:endParaRPr lang="en-US" sz="2000" dirty="0">
              <a:ea typeface="Calibri Light" panose="020F0302020204030204" pitchFamily="34" charset="0"/>
              <a:cs typeface="Calibri Light" panose="020F0302020204030204" pitchFamily="34" charset="0"/>
            </a:endParaRPr>
          </a:p>
          <a:p>
            <a:r>
              <a:rPr lang="en-US" sz="2000" b="1" dirty="0">
                <a:ea typeface="Calibri Light" panose="020F0302020204030204" pitchFamily="34" charset="0"/>
                <a:cs typeface="Calibri Light" panose="020F0302020204030204" pitchFamily="34" charset="0"/>
              </a:rPr>
              <a:t>7. Incident Response Planning:</a:t>
            </a:r>
          </a:p>
          <a:p>
            <a:r>
              <a:rPr lang="en-US" sz="2000" dirty="0">
                <a:ea typeface="Calibri Light" panose="020F0302020204030204" pitchFamily="34" charset="0"/>
                <a:cs typeface="Calibri Light" panose="020F0302020204030204" pitchFamily="34" charset="0"/>
              </a:rPr>
              <a:t>   - Develop and document an incident response plan outlining procedures for detecting, containing, and mitigating security incidents involving keyloggers.</a:t>
            </a:r>
          </a:p>
          <a:p>
            <a:r>
              <a:rPr lang="en-US" sz="2000" dirty="0">
                <a:ea typeface="Calibri Light" panose="020F0302020204030204" pitchFamily="34" charset="0"/>
                <a:cs typeface="Calibri Light" panose="020F0302020204030204" pitchFamily="34" charset="0"/>
              </a:rPr>
              <a:t>   - Define roles and responsibilities for incident response team members.</a:t>
            </a:r>
          </a:p>
          <a:p>
            <a:endParaRPr lang="en-US" sz="2000" dirty="0">
              <a:ea typeface="Calibri Light" panose="020F0302020204030204" pitchFamily="34" charset="0"/>
              <a:cs typeface="Calibri Light" panose="020F0302020204030204" pitchFamily="34" charset="0"/>
            </a:endParaRPr>
          </a:p>
          <a:p>
            <a:r>
              <a:rPr lang="en-US" sz="2000" b="1" dirty="0">
                <a:ea typeface="Calibri Light" panose="020F0302020204030204" pitchFamily="34" charset="0"/>
                <a:cs typeface="Calibri Light" panose="020F0302020204030204" pitchFamily="34" charset="0"/>
              </a:rPr>
              <a:t>8. Testing:</a:t>
            </a:r>
          </a:p>
          <a:p>
            <a:r>
              <a:rPr lang="en-US" sz="2000" dirty="0">
                <a:ea typeface="Calibri Light" panose="020F0302020204030204" pitchFamily="34" charset="0"/>
                <a:cs typeface="Calibri Light" panose="020F0302020204030204" pitchFamily="34" charset="0"/>
              </a:rPr>
              <a:t>   - Conduct thorough testing of deployed security measures to ensure they effectively detect and prevent keylogger attacks.</a:t>
            </a:r>
          </a:p>
          <a:p>
            <a:r>
              <a:rPr lang="en-US" sz="2000" dirty="0">
                <a:ea typeface="Calibri Light" panose="020F0302020204030204" pitchFamily="34" charset="0"/>
                <a:cs typeface="Calibri Light" panose="020F0302020204030204" pitchFamily="34" charset="0"/>
              </a:rPr>
              <a:t>   - Perform penetration testing and vulnerability assessments to identify any weaknesses in the security infrastructure.</a:t>
            </a:r>
          </a:p>
        </p:txBody>
      </p:sp>
      <p:pic>
        <p:nvPicPr>
          <p:cNvPr id="2" name="Picture 1">
            <a:extLst>
              <a:ext uri="{FF2B5EF4-FFF2-40B4-BE49-F238E27FC236}">
                <a16:creationId xmlns:a16="http://schemas.microsoft.com/office/drawing/2014/main" id="{7CE8AFC0-027B-671F-97E2-E9CC46764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8368" y="1809568"/>
            <a:ext cx="3032352" cy="3106562"/>
          </a:xfrm>
          <a:prstGeom prst="rect">
            <a:avLst/>
          </a:prstGeom>
        </p:spPr>
      </p:pic>
    </p:spTree>
    <p:extLst>
      <p:ext uri="{BB962C8B-B14F-4D97-AF65-F5344CB8AC3E}">
        <p14:creationId xmlns:p14="http://schemas.microsoft.com/office/powerpoint/2010/main" val="2683861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1009333" y="640914"/>
            <a:ext cx="3539518"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1009333" y="1348800"/>
            <a:ext cx="8238838" cy="4770537"/>
          </a:xfrm>
          <a:prstGeom prst="rect">
            <a:avLst/>
          </a:prstGeom>
          <a:noFill/>
        </p:spPr>
        <p:txBody>
          <a:bodyPr wrap="square" rtlCol="0">
            <a:spAutoFit/>
          </a:bodyPr>
          <a:lstStyle/>
          <a:p>
            <a:endParaRPr lang="en-US" sz="1600" dirty="0">
              <a:ea typeface="Calibri Light" panose="020F0302020204030204" pitchFamily="34" charset="0"/>
              <a:cs typeface="Calibri Light" panose="020F0302020204030204" pitchFamily="34" charset="0"/>
            </a:endParaRPr>
          </a:p>
          <a:p>
            <a:r>
              <a:rPr lang="en-US" sz="2400" b="1" dirty="0">
                <a:ea typeface="Calibri Light" panose="020F0302020204030204" pitchFamily="34" charset="0"/>
                <a:cs typeface="Calibri Light" panose="020F0302020204030204" pitchFamily="34" charset="0"/>
              </a:rPr>
              <a:t>9. Documentation and Compliance:</a:t>
            </a:r>
          </a:p>
          <a:p>
            <a:r>
              <a:rPr lang="en-US" sz="2400" dirty="0">
                <a:ea typeface="Calibri Light" panose="020F0302020204030204" pitchFamily="34" charset="0"/>
                <a:cs typeface="Calibri Light" panose="020F0302020204030204" pitchFamily="34" charset="0"/>
              </a:rPr>
              <a:t>   - Maintain detailed documentation of the deployed security measures, configurations, and incident response procedures.</a:t>
            </a:r>
          </a:p>
          <a:p>
            <a:r>
              <a:rPr lang="en-US" sz="2400" dirty="0">
                <a:ea typeface="Calibri Light" panose="020F0302020204030204" pitchFamily="34" charset="0"/>
                <a:cs typeface="Calibri Light" panose="020F0302020204030204" pitchFamily="34" charset="0"/>
              </a:rPr>
              <a:t>   - Ensure compliance with relevant regulations and industry standards related to data security and privacy.</a:t>
            </a:r>
          </a:p>
          <a:p>
            <a:endParaRPr lang="en-US" sz="2400" dirty="0">
              <a:ea typeface="Calibri Light" panose="020F0302020204030204" pitchFamily="34" charset="0"/>
              <a:cs typeface="Calibri Light" panose="020F0302020204030204" pitchFamily="34" charset="0"/>
            </a:endParaRPr>
          </a:p>
          <a:p>
            <a:r>
              <a:rPr lang="en-US" sz="2400" b="1" dirty="0">
                <a:ea typeface="Calibri Light" panose="020F0302020204030204" pitchFamily="34" charset="0"/>
                <a:cs typeface="Calibri Light" panose="020F0302020204030204" pitchFamily="34" charset="0"/>
              </a:rPr>
              <a:t>10. Regular Updates and Maintenance:</a:t>
            </a:r>
          </a:p>
          <a:p>
            <a:r>
              <a:rPr lang="en-US" sz="2400" dirty="0">
                <a:ea typeface="Calibri Light" panose="020F0302020204030204" pitchFamily="34" charset="0"/>
                <a:cs typeface="Calibri Light" panose="020F0302020204030204" pitchFamily="34" charset="0"/>
              </a:rPr>
              <a:t>    - Stay up to date with the latest security threats and vulnerabilities.</a:t>
            </a:r>
          </a:p>
          <a:p>
            <a:r>
              <a:rPr lang="en-US" sz="2400" dirty="0">
                <a:ea typeface="Calibri Light" panose="020F0302020204030204" pitchFamily="34" charset="0"/>
                <a:cs typeface="Calibri Light" panose="020F0302020204030204" pitchFamily="34" charset="0"/>
              </a:rPr>
              <a:t>    - Implement regular updates and patches for all security solutions to ensure they remain effective against evolving threats.</a:t>
            </a:r>
          </a:p>
        </p:txBody>
      </p:sp>
      <p:pic>
        <p:nvPicPr>
          <p:cNvPr id="2" name="Picture 1">
            <a:extLst>
              <a:ext uri="{FF2B5EF4-FFF2-40B4-BE49-F238E27FC236}">
                <a16:creationId xmlns:a16="http://schemas.microsoft.com/office/drawing/2014/main" id="{02E3A19F-1317-0B5B-9083-17820B702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9487" y="1809567"/>
            <a:ext cx="3321233" cy="3402513"/>
          </a:xfrm>
          <a:prstGeom prst="rect">
            <a:avLst/>
          </a:prstGeom>
        </p:spPr>
      </p:pic>
    </p:spTree>
    <p:extLst>
      <p:ext uri="{BB962C8B-B14F-4D97-AF65-F5344CB8AC3E}">
        <p14:creationId xmlns:p14="http://schemas.microsoft.com/office/powerpoint/2010/main" val="77203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965349" y="901236"/>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RESULT</a:t>
            </a:r>
          </a:p>
        </p:txBody>
      </p:sp>
      <p:sp>
        <p:nvSpPr>
          <p:cNvPr id="7" name="TextBox 6">
            <a:extLst>
              <a:ext uri="{FF2B5EF4-FFF2-40B4-BE49-F238E27FC236}">
                <a16:creationId xmlns:a16="http://schemas.microsoft.com/office/drawing/2014/main" id="{54F6D9E7-3E54-D087-0295-0557927E5FAD}"/>
              </a:ext>
            </a:extLst>
          </p:cNvPr>
          <p:cNvSpPr txBox="1"/>
          <p:nvPr/>
        </p:nvSpPr>
        <p:spPr>
          <a:xfrm>
            <a:off x="965348" y="1764681"/>
            <a:ext cx="9245451" cy="3785652"/>
          </a:xfrm>
          <a:prstGeom prst="rect">
            <a:avLst/>
          </a:prstGeom>
          <a:noFill/>
        </p:spPr>
        <p:txBody>
          <a:bodyPr wrap="square" rtlCol="0">
            <a:spAutoFit/>
          </a:bodyPr>
          <a:lstStyle/>
          <a:p>
            <a:r>
              <a:rPr lang="en-US" sz="2400" dirty="0">
                <a:ea typeface="Calibri Light" panose="020F0302020204030204" pitchFamily="34" charset="0"/>
                <a:cs typeface="Calibri Light" panose="020F0302020204030204" pitchFamily="34" charset="0"/>
              </a:rPr>
              <a:t>The result of deploying security measures to address keyloggers is an enhanced level of protection against unauthorized access to sensitive information. With the implementation of antivirus software, intrusion detection/prevention systems, and user awareness training, organizations can effectively detect, prevent, and respond to keylogger attacks. Continuous monitoring and regular updates ensure that security measures remain effective against evolving threats. Ultimately, the result is a more secure environment that safeguards confidential data and preserves the integrity of the organization's systems and infrastructure.</a:t>
            </a:r>
          </a:p>
          <a:p>
            <a:endParaRPr lang="en-US" sz="2400" dirty="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66742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7B7C-D5C6-B515-DA6A-7DD3F12185E3}"/>
              </a:ext>
            </a:extLst>
          </p:cNvPr>
          <p:cNvSpPr>
            <a:spLocks noGrp="1"/>
          </p:cNvSpPr>
          <p:nvPr>
            <p:ph type="title"/>
          </p:nvPr>
        </p:nvSpPr>
        <p:spPr>
          <a:xfrm>
            <a:off x="838200" y="754062"/>
            <a:ext cx="10515600" cy="1325563"/>
          </a:xfrm>
        </p:spPr>
        <p:txBody>
          <a:bodyPr/>
          <a:lstStyle/>
          <a:p>
            <a:r>
              <a:rPr lang="en-IN"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CONCLUSION</a:t>
            </a:r>
          </a:p>
        </p:txBody>
      </p:sp>
      <p:sp>
        <p:nvSpPr>
          <p:cNvPr id="3" name="Content Placeholder 2">
            <a:extLst>
              <a:ext uri="{FF2B5EF4-FFF2-40B4-BE49-F238E27FC236}">
                <a16:creationId xmlns:a16="http://schemas.microsoft.com/office/drawing/2014/main" id="{E957FABE-1337-3263-EDC9-5A016A8E1807}"/>
              </a:ext>
            </a:extLst>
          </p:cNvPr>
          <p:cNvSpPr>
            <a:spLocks noGrp="1"/>
          </p:cNvSpPr>
          <p:nvPr>
            <p:ph idx="1"/>
          </p:nvPr>
        </p:nvSpPr>
        <p:spPr>
          <a:xfrm>
            <a:off x="838200" y="2079625"/>
            <a:ext cx="8834120" cy="3701415"/>
          </a:xfrm>
        </p:spPr>
        <p:txBody>
          <a:bodyPr>
            <a:normAutofit/>
          </a:bodyPr>
          <a:lstStyle/>
          <a:p>
            <a:pPr marL="0" indent="0">
              <a:buNone/>
            </a:pPr>
            <a:r>
              <a:rPr lang="en-US" sz="2400" dirty="0"/>
              <a:t>In conclusion, deploying comprehensive security measures to combat keyloggers is essential for safeguarding sensitive information and maintaining the integrity of organizational systems. By implementing antivirus software, intrusion detection/prevention systems, and user awareness training, organizations can effectively detect, prevent, and respond to keylogger attacks. Continuous monitoring, regular updates, and incident response planning further enhance security resilience against evolving threats. Ultimately, these measures contribute to a safer environment, protecting confidential data and ensuring the smooth operation of business processes.</a:t>
            </a:r>
            <a:endParaRPr lang="en-IN" sz="2400" dirty="0"/>
          </a:p>
        </p:txBody>
      </p:sp>
    </p:spTree>
    <p:extLst>
      <p:ext uri="{BB962C8B-B14F-4D97-AF65-F5344CB8AC3E}">
        <p14:creationId xmlns:p14="http://schemas.microsoft.com/office/powerpoint/2010/main" val="7873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7B7C-D5C6-B515-DA6A-7DD3F12185E3}"/>
              </a:ext>
            </a:extLst>
          </p:cNvPr>
          <p:cNvSpPr>
            <a:spLocks noGrp="1"/>
          </p:cNvSpPr>
          <p:nvPr>
            <p:ph type="title"/>
          </p:nvPr>
        </p:nvSpPr>
        <p:spPr>
          <a:xfrm>
            <a:off x="838200" y="2766218"/>
            <a:ext cx="10515600" cy="1325563"/>
          </a:xfrm>
        </p:spPr>
        <p:txBody>
          <a:bodyPr>
            <a:normAutofit/>
          </a:bodyPr>
          <a:lstStyle/>
          <a:p>
            <a:pPr algn="ctr"/>
            <a:r>
              <a:rPr lang="en-IN" sz="6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THANK YOU</a:t>
            </a:r>
          </a:p>
        </p:txBody>
      </p:sp>
    </p:spTree>
    <p:extLst>
      <p:ext uri="{BB962C8B-B14F-4D97-AF65-F5344CB8AC3E}">
        <p14:creationId xmlns:p14="http://schemas.microsoft.com/office/powerpoint/2010/main" val="133167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45999D-D3CD-1390-7BDD-6AECEF3CAB84}"/>
              </a:ext>
            </a:extLst>
          </p:cNvPr>
          <p:cNvPicPr>
            <a:picLocks noChangeAspect="1"/>
          </p:cNvPicPr>
          <p:nvPr/>
        </p:nvPicPr>
        <p:blipFill rotWithShape="1">
          <a:blip r:embed="rId2">
            <a:extLst>
              <a:ext uri="{28A0092B-C50C-407E-A947-70E740481C1C}">
                <a14:useLocalDpi xmlns:a14="http://schemas.microsoft.com/office/drawing/2010/main" val="0"/>
              </a:ext>
            </a:extLst>
          </a:blip>
          <a:srcRect t="13394" b="12703"/>
          <a:stretch/>
        </p:blipFill>
        <p:spPr>
          <a:xfrm>
            <a:off x="3368040" y="2470016"/>
            <a:ext cx="5882640" cy="4387984"/>
          </a:xfrm>
          <a:prstGeom prst="rect">
            <a:avLst/>
          </a:prstGeom>
        </p:spPr>
      </p:pic>
      <p:sp>
        <p:nvSpPr>
          <p:cNvPr id="2" name="TextBox 1">
            <a:extLst>
              <a:ext uri="{FF2B5EF4-FFF2-40B4-BE49-F238E27FC236}">
                <a16:creationId xmlns:a16="http://schemas.microsoft.com/office/drawing/2014/main" id="{EA517B1E-4302-C2C1-804B-3DCDF1A0312A}"/>
              </a:ext>
            </a:extLst>
          </p:cNvPr>
          <p:cNvSpPr txBox="1"/>
          <p:nvPr/>
        </p:nvSpPr>
        <p:spPr>
          <a:xfrm>
            <a:off x="792480" y="1454353"/>
            <a:ext cx="10607040" cy="1015663"/>
          </a:xfrm>
          <a:prstGeom prst="rect">
            <a:avLst/>
          </a:prstGeom>
          <a:noFill/>
        </p:spPr>
        <p:txBody>
          <a:bodyPr wrap="square" rtlCol="0">
            <a:spAutoFit/>
          </a:bodyPr>
          <a:lstStyle/>
          <a:p>
            <a:pPr algn="ctr"/>
            <a:r>
              <a:rPr lang="en-IN" sz="6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KEYLOGGER AND SECURITY</a:t>
            </a:r>
          </a:p>
        </p:txBody>
      </p:sp>
    </p:spTree>
    <p:extLst>
      <p:ext uri="{BB962C8B-B14F-4D97-AF65-F5344CB8AC3E}">
        <p14:creationId xmlns:p14="http://schemas.microsoft.com/office/powerpoint/2010/main" val="816255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698090" y="1238864"/>
            <a:ext cx="5555226" cy="1323439"/>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KEYLOGGER AND SECURITY</a:t>
            </a:r>
          </a:p>
        </p:txBody>
      </p:sp>
      <p:sp>
        <p:nvSpPr>
          <p:cNvPr id="7" name="TextBox 6">
            <a:extLst>
              <a:ext uri="{FF2B5EF4-FFF2-40B4-BE49-F238E27FC236}">
                <a16:creationId xmlns:a16="http://schemas.microsoft.com/office/drawing/2014/main" id="{54F6D9E7-3E54-D087-0295-0557927E5FAD}"/>
              </a:ext>
            </a:extLst>
          </p:cNvPr>
          <p:cNvSpPr txBox="1"/>
          <p:nvPr/>
        </p:nvSpPr>
        <p:spPr>
          <a:xfrm>
            <a:off x="698090" y="2634181"/>
            <a:ext cx="5090653" cy="1754326"/>
          </a:xfrm>
          <a:prstGeom prst="rect">
            <a:avLst/>
          </a:prstGeom>
          <a:noFill/>
        </p:spPr>
        <p:txBody>
          <a:bodyPr wrap="square" rtlCol="0">
            <a:spAutoFit/>
          </a:bodyPr>
          <a:lstStyle/>
          <a:p>
            <a:r>
              <a:rPr lang="en-US" dirty="0">
                <a:ea typeface="Calibri Light" panose="020F0302020204030204" pitchFamily="34" charset="0"/>
                <a:cs typeface="Calibri Light" panose="020F0302020204030204" pitchFamily="34" charset="0"/>
              </a:rPr>
              <a:t>Keyloggers represent a significant security threat in today's digital landscape. These covert software tools silently capture keystrokes, compromising sensitive information. In this presentation, we'll explore the impact of keyloggers on security and strategies to mitigate this risk.</a:t>
            </a:r>
            <a:endParaRPr lang="en-IN" dirty="0">
              <a:ea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442D1250-C76A-A6D5-F391-1ECD4B133DC8}"/>
              </a:ext>
            </a:extLst>
          </p:cNvPr>
          <p:cNvSpPr txBox="1"/>
          <p:nvPr/>
        </p:nvSpPr>
        <p:spPr>
          <a:xfrm>
            <a:off x="1527523" y="-120514"/>
            <a:ext cx="3431786" cy="1323439"/>
          </a:xfrm>
          <a:prstGeom prst="rect">
            <a:avLst/>
          </a:prstGeom>
          <a:noFill/>
        </p:spPr>
        <p:txBody>
          <a:bodyPr wrap="square" rtlCol="0">
            <a:spAutoFit/>
          </a:bodyPr>
          <a:lstStyle/>
          <a:p>
            <a:r>
              <a:rPr lang="en-IN" sz="4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PROBLEM STATEMENT</a:t>
            </a:r>
          </a:p>
        </p:txBody>
      </p:sp>
      <p:sp>
        <p:nvSpPr>
          <p:cNvPr id="9" name="TextBox 8">
            <a:extLst>
              <a:ext uri="{FF2B5EF4-FFF2-40B4-BE49-F238E27FC236}">
                <a16:creationId xmlns:a16="http://schemas.microsoft.com/office/drawing/2014/main" id="{0292FA4B-F117-DB14-4F4B-ED47DB1D516B}"/>
              </a:ext>
            </a:extLst>
          </p:cNvPr>
          <p:cNvSpPr txBox="1"/>
          <p:nvPr/>
        </p:nvSpPr>
        <p:spPr>
          <a:xfrm>
            <a:off x="10275769" y="231385"/>
            <a:ext cx="1804927" cy="3970318"/>
          </a:xfrm>
          <a:prstGeom prst="rect">
            <a:avLst/>
          </a:prstGeom>
          <a:noFill/>
        </p:spPr>
        <p:txBody>
          <a:bodyPr wrap="square" rtlCol="0">
            <a:spAutoFit/>
          </a:bodyPr>
          <a:lstStyle/>
          <a:p>
            <a:r>
              <a:rPr lang="en-US" sz="1050" dirty="0">
                <a:solidFill>
                  <a:schemeClr val="bg1"/>
                </a:solidFill>
                <a:ea typeface="Calibri Light" panose="020F0302020204030204" pitchFamily="34" charset="0"/>
                <a:cs typeface="Calibri Light" panose="020F0302020204030204" pitchFamily="34" charset="0"/>
              </a:rPr>
              <a:t>The problem statement regarding keyloggers and security is that keyloggers, which record keystrokes on keyboards, pose a significant threat to cybersecurity by capturing sensitive information such as passwords and credit card numbers. This can lead to identity theft, financial fraud, and other malicious activities. Effective measures need to be implemented to detect and prevent keyloggers, including using antivirus software, keeping software updated, using firewalls, being cautious with downloads, using virtual keyboards, enabling two-factor authentication, and monitoring accounts for suspicious activity.</a:t>
            </a:r>
            <a:endParaRPr lang="en-IN" sz="1050" dirty="0">
              <a:solidFill>
                <a:schemeClr val="bg1"/>
              </a:solidFill>
              <a:ea typeface="Calibri Light" panose="020F0302020204030204" pitchFamily="34" charset="0"/>
              <a:cs typeface="Calibri Light" panose="020F0302020204030204" pitchFamily="34" charset="0"/>
            </a:endParaRPr>
          </a:p>
        </p:txBody>
      </p:sp>
      <p:pic>
        <p:nvPicPr>
          <p:cNvPr id="10" name="Graphic 9" descr="Head with gears with solid fill">
            <a:extLst>
              <a:ext uri="{FF2B5EF4-FFF2-40B4-BE49-F238E27FC236}">
                <a16:creationId xmlns:a16="http://schemas.microsoft.com/office/drawing/2014/main" id="{47D70339-15D2-647C-CACB-DF2A628A7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5960" y="4861780"/>
            <a:ext cx="1514712" cy="1514712"/>
          </a:xfrm>
          <a:prstGeom prst="rect">
            <a:avLst/>
          </a:prstGeom>
        </p:spPr>
      </p:pic>
      <p:pic>
        <p:nvPicPr>
          <p:cNvPr id="5" name="Picture 4">
            <a:extLst>
              <a:ext uri="{FF2B5EF4-FFF2-40B4-BE49-F238E27FC236}">
                <a16:creationId xmlns:a16="http://schemas.microsoft.com/office/drawing/2014/main" id="{88B80CF2-F571-AF2F-8BC0-7725B05E1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123" y="710379"/>
            <a:ext cx="5090653" cy="5090653"/>
          </a:xfrm>
          <a:prstGeom prst="rect">
            <a:avLst/>
          </a:prstGeom>
        </p:spPr>
      </p:pic>
    </p:spTree>
    <p:extLst>
      <p:ext uri="{BB962C8B-B14F-4D97-AF65-F5344CB8AC3E}">
        <p14:creationId xmlns:p14="http://schemas.microsoft.com/office/powerpoint/2010/main" val="93560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37EC86-DAB3-F473-9196-4511E2BB3A9E}"/>
              </a:ext>
            </a:extLst>
          </p:cNvPr>
          <p:cNvSpPr/>
          <p:nvPr/>
        </p:nvSpPr>
        <p:spPr>
          <a:xfrm>
            <a:off x="0" y="0"/>
            <a:ext cx="12192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4D20D93-803D-AF21-995C-F422F214458B}"/>
              </a:ext>
            </a:extLst>
          </p:cNvPr>
          <p:cNvSpPr txBox="1"/>
          <p:nvPr/>
        </p:nvSpPr>
        <p:spPr>
          <a:xfrm>
            <a:off x="741680" y="1405712"/>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PROBLEM STATEMENT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741680" y="2334180"/>
            <a:ext cx="9062720" cy="3416320"/>
          </a:xfrm>
          <a:prstGeom prst="rect">
            <a:avLst/>
          </a:prstGeom>
          <a:noFill/>
        </p:spPr>
        <p:txBody>
          <a:bodyPr wrap="square" rtlCol="0">
            <a:spAutoFit/>
          </a:bodyPr>
          <a:lstStyle/>
          <a:p>
            <a:r>
              <a:rPr lang="en-US" sz="2400" dirty="0">
                <a:ea typeface="Calibri Light" panose="020F0302020204030204" pitchFamily="34" charset="0"/>
                <a:cs typeface="Calibri Light" panose="020F0302020204030204" pitchFamily="34" charset="0"/>
              </a:rPr>
              <a:t>The problem statement regarding keyloggers and security is that keyloggers, which record keystrokes on keyboards, pose a significant threat to cybersecurity by capturing sensitive information such as passwords and credit card numbers. This can lead to identity theft, financial fraud, and other malicious activities. Effective measures need to be implemented to detect and prevent keyloggers, including using antivirus software, keeping software updated, using firewalls, being cautious with downloads, using virtual keyboards, enabling two-factor authentication, and monitoring accounts for suspicious activity.</a:t>
            </a:r>
            <a:endParaRPr lang="en-IN" sz="2400" dirty="0">
              <a:ea typeface="Calibri Light" panose="020F0302020204030204" pitchFamily="34" charset="0"/>
              <a:cs typeface="Calibri Light" panose="020F0302020204030204" pitchFamily="34" charset="0"/>
            </a:endParaRPr>
          </a:p>
        </p:txBody>
      </p:sp>
      <p:pic>
        <p:nvPicPr>
          <p:cNvPr id="16" name="Graphic 15" descr="Head with gears with solid fill">
            <a:extLst>
              <a:ext uri="{FF2B5EF4-FFF2-40B4-BE49-F238E27FC236}">
                <a16:creationId xmlns:a16="http://schemas.microsoft.com/office/drawing/2014/main" id="{22254744-6675-F04C-E6F6-ADA707868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5229" y="1081032"/>
            <a:ext cx="2437714" cy="2437714"/>
          </a:xfrm>
          <a:prstGeom prst="rect">
            <a:avLst/>
          </a:prstGeom>
        </p:spPr>
      </p:pic>
      <p:pic>
        <p:nvPicPr>
          <p:cNvPr id="18" name="Graphic 17" descr="Internet with solid fill">
            <a:extLst>
              <a:ext uri="{FF2B5EF4-FFF2-40B4-BE49-F238E27FC236}">
                <a16:creationId xmlns:a16="http://schemas.microsoft.com/office/drawing/2014/main" id="{2180F545-45A6-1F80-B678-C6D25C2546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78521" y="2113598"/>
            <a:ext cx="675901" cy="675901"/>
          </a:xfrm>
          <a:prstGeom prst="rect">
            <a:avLst/>
          </a:prstGeom>
        </p:spPr>
      </p:pic>
      <p:sp>
        <p:nvSpPr>
          <p:cNvPr id="20" name="TextBox 19">
            <a:extLst>
              <a:ext uri="{FF2B5EF4-FFF2-40B4-BE49-F238E27FC236}">
                <a16:creationId xmlns:a16="http://schemas.microsoft.com/office/drawing/2014/main" id="{08B52F32-23E3-6209-CFB1-B7951FC742F6}"/>
              </a:ext>
            </a:extLst>
          </p:cNvPr>
          <p:cNvSpPr txBox="1"/>
          <p:nvPr/>
        </p:nvSpPr>
        <p:spPr>
          <a:xfrm>
            <a:off x="10163440" y="3044246"/>
            <a:ext cx="830161" cy="246221"/>
          </a:xfrm>
          <a:prstGeom prst="rect">
            <a:avLst/>
          </a:prstGeom>
          <a:noFill/>
        </p:spPr>
        <p:txBody>
          <a:bodyPr wrap="square">
            <a:spAutoFit/>
          </a:bodyPr>
          <a:lstStyle/>
          <a:p>
            <a:r>
              <a:rPr lang="en-IN" sz="5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PROPOSED SOLUTIONS </a:t>
            </a:r>
          </a:p>
        </p:txBody>
      </p:sp>
      <p:sp>
        <p:nvSpPr>
          <p:cNvPr id="22" name="TextBox 21">
            <a:extLst>
              <a:ext uri="{FF2B5EF4-FFF2-40B4-BE49-F238E27FC236}">
                <a16:creationId xmlns:a16="http://schemas.microsoft.com/office/drawing/2014/main" id="{CC48B192-6B2F-1254-FF42-586C1DE7796D}"/>
              </a:ext>
            </a:extLst>
          </p:cNvPr>
          <p:cNvSpPr txBox="1"/>
          <p:nvPr/>
        </p:nvSpPr>
        <p:spPr>
          <a:xfrm>
            <a:off x="10161188" y="3333932"/>
            <a:ext cx="1595850" cy="923330"/>
          </a:xfrm>
          <a:prstGeom prst="rect">
            <a:avLst/>
          </a:prstGeom>
          <a:noFill/>
        </p:spPr>
        <p:txBody>
          <a:bodyPr wrap="square">
            <a:spAutoFit/>
          </a:bodyPr>
          <a:lstStyle/>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 Antivirus Software: Utilize robust antivirus software to detect and remove keyloggers from systems.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 Regular Updates: Keep operating systems, applications, and security software up to date to patch vulnerabilities exploited by keyloggers.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Firewalls: Implement firewalls to block unauthorized access and prevent keyloggers from transmitting captured data. </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Download Caution: Exercise caution when downloading software or files from untrusted sources to avoid inadvertently installing keyloggers.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Virtual Keyboards: Use virtual keyboards for entering sensitive information like passwords to thwart keyloggers from capturing keystrokes.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Two-Factor Authentication (2FA): Enable 2FA wherever possible to add an extra layer of security beyond passwords.</a:t>
            </a:r>
          </a:p>
          <a:p>
            <a:pPr marL="457200" indent="-457200">
              <a:buFont typeface="+mj-lt"/>
              <a:buAutoNum type="arabicPeriod"/>
            </a:pPr>
            <a:r>
              <a:rPr lang="en-US" sz="300" dirty="0">
                <a:solidFill>
                  <a:schemeClr val="bg1"/>
                </a:solidFill>
                <a:ea typeface="Calibri Light" panose="020F0302020204030204" pitchFamily="34" charset="0"/>
                <a:cs typeface="Calibri Light" panose="020F0302020204030204" pitchFamily="34" charset="0"/>
              </a:rPr>
              <a:t>Account Monitoring: Regularly monitor accounts for any suspicious activity, such as unauthorized transactions, which could indicate the presence of keyloggers or other malware.</a:t>
            </a:r>
          </a:p>
        </p:txBody>
      </p:sp>
      <p:sp>
        <p:nvSpPr>
          <p:cNvPr id="3" name="TextBox 2">
            <a:extLst>
              <a:ext uri="{FF2B5EF4-FFF2-40B4-BE49-F238E27FC236}">
                <a16:creationId xmlns:a16="http://schemas.microsoft.com/office/drawing/2014/main" id="{F3BFD3E3-6D44-7F49-EE5A-7A8E3CA7D7B5}"/>
              </a:ext>
            </a:extLst>
          </p:cNvPr>
          <p:cNvSpPr txBox="1"/>
          <p:nvPr/>
        </p:nvSpPr>
        <p:spPr>
          <a:xfrm>
            <a:off x="269057" y="-646826"/>
            <a:ext cx="8483600" cy="1754326"/>
          </a:xfrm>
          <a:prstGeom prst="rect">
            <a:avLst/>
          </a:prstGeom>
          <a:noFill/>
        </p:spPr>
        <p:txBody>
          <a:bodyPr wrap="square">
            <a:spAutoFit/>
          </a:bodyPr>
          <a:lstStyle/>
          <a:p>
            <a:pPr marL="457200" indent="-457200">
              <a:buFont typeface="Arial" panose="020B0604020202020204" pitchFamily="34" charset="0"/>
              <a:buChar char="•"/>
            </a:pPr>
            <a:r>
              <a:rPr lang="en-US" sz="1800" dirty="0">
                <a:solidFill>
                  <a:schemeClr val="bg1"/>
                </a:solidFill>
                <a:ea typeface="Calibri Light" panose="020F0302020204030204" pitchFamily="34" charset="0"/>
                <a:cs typeface="Calibri Light" panose="020F0302020204030204" pitchFamily="34" charset="0"/>
              </a:rPr>
              <a:t> </a:t>
            </a:r>
            <a:r>
              <a:rPr lang="en-US" sz="1800" b="1" dirty="0">
                <a:solidFill>
                  <a:schemeClr val="bg1"/>
                </a:solidFill>
                <a:ea typeface="Calibri Light" panose="020F0302020204030204" pitchFamily="34" charset="0"/>
                <a:cs typeface="Calibri Light" panose="020F0302020204030204" pitchFamily="34" charset="0"/>
              </a:rPr>
              <a:t>Antivirus Software: </a:t>
            </a:r>
            <a:r>
              <a:rPr lang="en-US" sz="1800" dirty="0">
                <a:solidFill>
                  <a:schemeClr val="bg1"/>
                </a:solidFill>
                <a:ea typeface="Calibri Light" panose="020F0302020204030204" pitchFamily="34" charset="0"/>
                <a:cs typeface="Calibri Light" panose="020F0302020204030204" pitchFamily="34" charset="0"/>
              </a:rPr>
              <a:t>Utilize robust antivirus software to detect and remove keyloggers from systems.</a:t>
            </a:r>
          </a:p>
          <a:p>
            <a:pPr marL="457200" indent="-457200">
              <a:buFont typeface="Arial" panose="020B0604020202020204" pitchFamily="34" charset="0"/>
              <a:buChar char="•"/>
            </a:pPr>
            <a:r>
              <a:rPr lang="en-US" sz="1800" dirty="0">
                <a:solidFill>
                  <a:schemeClr val="bg1"/>
                </a:solidFill>
                <a:ea typeface="Calibri Light" panose="020F0302020204030204" pitchFamily="34" charset="0"/>
                <a:cs typeface="Calibri Light" panose="020F0302020204030204" pitchFamily="34" charset="0"/>
              </a:rPr>
              <a:t> </a:t>
            </a:r>
            <a:r>
              <a:rPr lang="en-US" sz="1800" b="1" dirty="0">
                <a:solidFill>
                  <a:schemeClr val="bg1"/>
                </a:solidFill>
                <a:ea typeface="Calibri Light" panose="020F0302020204030204" pitchFamily="34" charset="0"/>
                <a:cs typeface="Calibri Light" panose="020F0302020204030204" pitchFamily="34" charset="0"/>
              </a:rPr>
              <a:t>Regular Updates: </a:t>
            </a:r>
            <a:r>
              <a:rPr lang="en-US" sz="1800" dirty="0">
                <a:solidFill>
                  <a:schemeClr val="bg1"/>
                </a:solidFill>
                <a:ea typeface="Calibri Light" panose="020F0302020204030204" pitchFamily="34" charset="0"/>
                <a:cs typeface="Calibri Light" panose="020F0302020204030204" pitchFamily="34" charset="0"/>
              </a:rPr>
              <a:t>Keep operating systems, applications, and security software up to date to patch vulnerabilities exploited by keyloggers.</a:t>
            </a:r>
          </a:p>
          <a:p>
            <a:pPr marL="457200" indent="-4572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Firewalls: </a:t>
            </a:r>
            <a:r>
              <a:rPr lang="en-US" sz="1800" dirty="0">
                <a:solidFill>
                  <a:schemeClr val="bg1"/>
                </a:solidFill>
                <a:ea typeface="Calibri Light" panose="020F0302020204030204" pitchFamily="34" charset="0"/>
                <a:cs typeface="Calibri Light" panose="020F0302020204030204" pitchFamily="34" charset="0"/>
              </a:rPr>
              <a:t>Implement firewalls to block unauthorized access and prevent keyloggers from transmitting captured data. </a:t>
            </a:r>
          </a:p>
        </p:txBody>
      </p:sp>
      <p:sp>
        <p:nvSpPr>
          <p:cNvPr id="4" name="Freeform: Shape 3">
            <a:extLst>
              <a:ext uri="{FF2B5EF4-FFF2-40B4-BE49-F238E27FC236}">
                <a16:creationId xmlns:a16="http://schemas.microsoft.com/office/drawing/2014/main" id="{FB7B3283-18C7-CF06-EDCB-8E9E459F125C}"/>
              </a:ext>
            </a:extLst>
          </p:cNvPr>
          <p:cNvSpPr/>
          <p:nvPr/>
        </p:nvSpPr>
        <p:spPr>
          <a:xfrm rot="6211464">
            <a:off x="11156022" y="2001315"/>
            <a:ext cx="6123007" cy="3588562"/>
          </a:xfrm>
          <a:custGeom>
            <a:avLst/>
            <a:gdLst>
              <a:gd name="connsiteX0" fmla="*/ 7901 w 6123007"/>
              <a:gd name="connsiteY0" fmla="*/ 3159382 h 3588562"/>
              <a:gd name="connsiteX1" fmla="*/ 0 w 6123007"/>
              <a:gd name="connsiteY1" fmla="*/ 3110528 h 3588562"/>
              <a:gd name="connsiteX2" fmla="*/ 0 w 6123007"/>
              <a:gd name="connsiteY2" fmla="*/ 1372843 h 3588562"/>
              <a:gd name="connsiteX3" fmla="*/ 5707596 w 6123007"/>
              <a:gd name="connsiteY3" fmla="*/ 0 h 3588562"/>
              <a:gd name="connsiteX4" fmla="*/ 6123007 w 6123007"/>
              <a:gd name="connsiteY4" fmla="*/ 1727072 h 3588562"/>
              <a:gd name="connsiteX5" fmla="*/ 6123007 w 6123007"/>
              <a:gd name="connsiteY5" fmla="*/ 3110528 h 3588562"/>
              <a:gd name="connsiteX6" fmla="*/ 4592255 w 6123007"/>
              <a:gd name="connsiteY6" fmla="*/ 2632493 h 3588562"/>
              <a:gd name="connsiteX7" fmla="*/ 3061503 w 6123007"/>
              <a:gd name="connsiteY7" fmla="*/ 3110527 h 3588562"/>
              <a:gd name="connsiteX8" fmla="*/ 1530752 w 6123007"/>
              <a:gd name="connsiteY8" fmla="*/ 3588562 h 3588562"/>
              <a:gd name="connsiteX9" fmla="*/ 7901 w 6123007"/>
              <a:gd name="connsiteY9" fmla="*/ 3159382 h 358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23007" h="3588562">
                <a:moveTo>
                  <a:pt x="7901" y="3159382"/>
                </a:moveTo>
                <a:cubicBezTo>
                  <a:pt x="2677" y="3143318"/>
                  <a:pt x="0" y="3127020"/>
                  <a:pt x="0" y="3110528"/>
                </a:cubicBezTo>
                <a:lnTo>
                  <a:pt x="0" y="1372843"/>
                </a:lnTo>
                <a:lnTo>
                  <a:pt x="5707596" y="0"/>
                </a:lnTo>
                <a:lnTo>
                  <a:pt x="6123007" y="1727072"/>
                </a:lnTo>
                <a:lnTo>
                  <a:pt x="6123007" y="3110528"/>
                </a:lnTo>
                <a:cubicBezTo>
                  <a:pt x="6123007" y="2846653"/>
                  <a:pt x="5437842" y="2632493"/>
                  <a:pt x="4592255" y="2632493"/>
                </a:cubicBezTo>
                <a:cubicBezTo>
                  <a:pt x="3746668" y="2632493"/>
                  <a:pt x="3061504" y="2846652"/>
                  <a:pt x="3061503" y="3110527"/>
                </a:cubicBezTo>
                <a:cubicBezTo>
                  <a:pt x="3061504" y="3374402"/>
                  <a:pt x="2376339" y="3588562"/>
                  <a:pt x="1530752" y="3588562"/>
                </a:cubicBezTo>
                <a:cubicBezTo>
                  <a:pt x="738014" y="3588562"/>
                  <a:pt x="86273" y="3400336"/>
                  <a:pt x="7901" y="3159382"/>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5" name="Graphic 4" descr="Lock with solid fill">
            <a:extLst>
              <a:ext uri="{FF2B5EF4-FFF2-40B4-BE49-F238E27FC236}">
                <a16:creationId xmlns:a16="http://schemas.microsoft.com/office/drawing/2014/main" id="{99E9E9BC-181F-9058-4032-4A8F19BEA9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48320" y="-3733366"/>
            <a:ext cx="3312160" cy="3312160"/>
          </a:xfrm>
          <a:prstGeom prst="rect">
            <a:avLst/>
          </a:prstGeom>
        </p:spPr>
      </p:pic>
    </p:spTree>
    <p:extLst>
      <p:ext uri="{BB962C8B-B14F-4D97-AF65-F5344CB8AC3E}">
        <p14:creationId xmlns:p14="http://schemas.microsoft.com/office/powerpoint/2010/main" val="328848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1242210" y="767814"/>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PROPOSED SOLUTIONS </a:t>
            </a:r>
          </a:p>
        </p:txBody>
      </p:sp>
      <p:sp>
        <p:nvSpPr>
          <p:cNvPr id="7" name="TextBox 6">
            <a:extLst>
              <a:ext uri="{FF2B5EF4-FFF2-40B4-BE49-F238E27FC236}">
                <a16:creationId xmlns:a16="http://schemas.microsoft.com/office/drawing/2014/main" id="{54F6D9E7-3E54-D087-0295-0557927E5FAD}"/>
              </a:ext>
            </a:extLst>
          </p:cNvPr>
          <p:cNvSpPr txBox="1"/>
          <p:nvPr/>
        </p:nvSpPr>
        <p:spPr>
          <a:xfrm>
            <a:off x="1308346" y="1396593"/>
            <a:ext cx="7632454" cy="4339650"/>
          </a:xfrm>
          <a:prstGeom prst="rect">
            <a:avLst/>
          </a:prstGeom>
          <a:noFill/>
        </p:spPr>
        <p:txBody>
          <a:bodyPr wrap="square" rtlCol="0">
            <a:spAutoFit/>
          </a:bodyPr>
          <a:lstStyle/>
          <a:p>
            <a:pPr marL="342900" indent="-342900">
              <a:buFont typeface="Arial" panose="020B0604020202020204" pitchFamily="34" charset="0"/>
              <a:buChar char="•"/>
            </a:pPr>
            <a:endParaRPr lang="en-US" sz="2400" dirty="0">
              <a:ea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800" dirty="0">
                <a:ea typeface="Calibri Light" panose="020F0302020204030204" pitchFamily="34" charset="0"/>
                <a:cs typeface="Calibri Light" panose="020F0302020204030204" pitchFamily="34" charset="0"/>
              </a:rPr>
              <a:t> </a:t>
            </a:r>
            <a:r>
              <a:rPr lang="en-US" sz="2800" b="1" dirty="0">
                <a:ea typeface="Calibri Light" panose="020F0302020204030204" pitchFamily="34" charset="0"/>
                <a:cs typeface="Calibri Light" panose="020F0302020204030204" pitchFamily="34" charset="0"/>
              </a:rPr>
              <a:t>Antivirus Software: </a:t>
            </a:r>
            <a:r>
              <a:rPr lang="en-US" sz="2800" dirty="0">
                <a:ea typeface="Calibri Light" panose="020F0302020204030204" pitchFamily="34" charset="0"/>
                <a:cs typeface="Calibri Light" panose="020F0302020204030204" pitchFamily="34" charset="0"/>
              </a:rPr>
              <a:t>Utilize robust antivirus software to detect and remove keyloggers from systems.</a:t>
            </a:r>
          </a:p>
          <a:p>
            <a:pPr marL="457200" indent="-457200">
              <a:buFont typeface="Arial" panose="020B0604020202020204" pitchFamily="34" charset="0"/>
              <a:buChar char="•"/>
            </a:pPr>
            <a:r>
              <a:rPr lang="en-US" sz="2800" dirty="0">
                <a:ea typeface="Calibri Light" panose="020F0302020204030204" pitchFamily="34" charset="0"/>
                <a:cs typeface="Calibri Light" panose="020F0302020204030204" pitchFamily="34" charset="0"/>
              </a:rPr>
              <a:t> </a:t>
            </a:r>
            <a:r>
              <a:rPr lang="en-US" sz="2800" b="1" dirty="0">
                <a:ea typeface="Calibri Light" panose="020F0302020204030204" pitchFamily="34" charset="0"/>
                <a:cs typeface="Calibri Light" panose="020F0302020204030204" pitchFamily="34" charset="0"/>
              </a:rPr>
              <a:t>Regular Updates: </a:t>
            </a:r>
            <a:r>
              <a:rPr lang="en-US" sz="2800" dirty="0">
                <a:ea typeface="Calibri Light" panose="020F0302020204030204" pitchFamily="34" charset="0"/>
                <a:cs typeface="Calibri Light" panose="020F0302020204030204" pitchFamily="34" charset="0"/>
              </a:rPr>
              <a:t>Keep operating systems, applications, and security software up to date to patch vulnerabilities exploited by keyloggers.</a:t>
            </a:r>
          </a:p>
          <a:p>
            <a:pPr marL="457200" indent="-457200">
              <a:buFont typeface="Arial" panose="020B0604020202020204" pitchFamily="34" charset="0"/>
              <a:buChar char="•"/>
            </a:pPr>
            <a:r>
              <a:rPr lang="en-US" sz="2800" b="1" dirty="0">
                <a:ea typeface="Calibri Light" panose="020F0302020204030204" pitchFamily="34" charset="0"/>
                <a:cs typeface="Calibri Light" panose="020F0302020204030204" pitchFamily="34" charset="0"/>
              </a:rPr>
              <a:t>Firewalls: </a:t>
            </a:r>
            <a:r>
              <a:rPr lang="en-US" sz="2800" dirty="0">
                <a:ea typeface="Calibri Light" panose="020F0302020204030204" pitchFamily="34" charset="0"/>
                <a:cs typeface="Calibri Light" panose="020F0302020204030204" pitchFamily="34" charset="0"/>
              </a:rPr>
              <a:t>Implement firewalls to block unauthorized access and prevent keyloggers from transmitting captured data. </a:t>
            </a:r>
          </a:p>
        </p:txBody>
      </p:sp>
      <p:sp>
        <p:nvSpPr>
          <p:cNvPr id="10" name="Freeform: Shape 9">
            <a:extLst>
              <a:ext uri="{FF2B5EF4-FFF2-40B4-BE49-F238E27FC236}">
                <a16:creationId xmlns:a16="http://schemas.microsoft.com/office/drawing/2014/main" id="{74EC905E-ED6A-AA82-794A-D92AE1C96909}"/>
              </a:ext>
            </a:extLst>
          </p:cNvPr>
          <p:cNvSpPr/>
          <p:nvPr/>
        </p:nvSpPr>
        <p:spPr>
          <a:xfrm rot="6211464">
            <a:off x="8004784" y="2071393"/>
            <a:ext cx="6123007" cy="3588562"/>
          </a:xfrm>
          <a:custGeom>
            <a:avLst/>
            <a:gdLst>
              <a:gd name="connsiteX0" fmla="*/ 7901 w 6123007"/>
              <a:gd name="connsiteY0" fmla="*/ 3159382 h 3588562"/>
              <a:gd name="connsiteX1" fmla="*/ 0 w 6123007"/>
              <a:gd name="connsiteY1" fmla="*/ 3110528 h 3588562"/>
              <a:gd name="connsiteX2" fmla="*/ 0 w 6123007"/>
              <a:gd name="connsiteY2" fmla="*/ 1372843 h 3588562"/>
              <a:gd name="connsiteX3" fmla="*/ 5707596 w 6123007"/>
              <a:gd name="connsiteY3" fmla="*/ 0 h 3588562"/>
              <a:gd name="connsiteX4" fmla="*/ 6123007 w 6123007"/>
              <a:gd name="connsiteY4" fmla="*/ 1727072 h 3588562"/>
              <a:gd name="connsiteX5" fmla="*/ 6123007 w 6123007"/>
              <a:gd name="connsiteY5" fmla="*/ 3110528 h 3588562"/>
              <a:gd name="connsiteX6" fmla="*/ 4592255 w 6123007"/>
              <a:gd name="connsiteY6" fmla="*/ 2632493 h 3588562"/>
              <a:gd name="connsiteX7" fmla="*/ 3061503 w 6123007"/>
              <a:gd name="connsiteY7" fmla="*/ 3110527 h 3588562"/>
              <a:gd name="connsiteX8" fmla="*/ 1530752 w 6123007"/>
              <a:gd name="connsiteY8" fmla="*/ 3588562 h 3588562"/>
              <a:gd name="connsiteX9" fmla="*/ 7901 w 6123007"/>
              <a:gd name="connsiteY9" fmla="*/ 3159382 h 358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23007" h="3588562">
                <a:moveTo>
                  <a:pt x="7901" y="3159382"/>
                </a:moveTo>
                <a:cubicBezTo>
                  <a:pt x="2677" y="3143318"/>
                  <a:pt x="0" y="3127020"/>
                  <a:pt x="0" y="3110528"/>
                </a:cubicBezTo>
                <a:lnTo>
                  <a:pt x="0" y="1372843"/>
                </a:lnTo>
                <a:lnTo>
                  <a:pt x="5707596" y="0"/>
                </a:lnTo>
                <a:lnTo>
                  <a:pt x="6123007" y="1727072"/>
                </a:lnTo>
                <a:lnTo>
                  <a:pt x="6123007" y="3110528"/>
                </a:lnTo>
                <a:cubicBezTo>
                  <a:pt x="6123007" y="2846653"/>
                  <a:pt x="5437842" y="2632493"/>
                  <a:pt x="4592255" y="2632493"/>
                </a:cubicBezTo>
                <a:cubicBezTo>
                  <a:pt x="3746668" y="2632493"/>
                  <a:pt x="3061504" y="2846652"/>
                  <a:pt x="3061503" y="3110527"/>
                </a:cubicBezTo>
                <a:cubicBezTo>
                  <a:pt x="3061504" y="3374402"/>
                  <a:pt x="2376339" y="3588562"/>
                  <a:pt x="1530752" y="3588562"/>
                </a:cubicBezTo>
                <a:cubicBezTo>
                  <a:pt x="738014" y="3588562"/>
                  <a:pt x="86273" y="3400336"/>
                  <a:pt x="7901" y="3159382"/>
                </a:cubicBezTo>
                <a:close/>
              </a:path>
            </a:pathLst>
          </a:custGeom>
          <a:solidFill>
            <a:srgbClr val="DFD3E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2" name="Graphic 1" descr="Lock with solid fill">
            <a:extLst>
              <a:ext uri="{FF2B5EF4-FFF2-40B4-BE49-F238E27FC236}">
                <a16:creationId xmlns:a16="http://schemas.microsoft.com/office/drawing/2014/main" id="{D25E5506-E5A2-E42C-9D23-FF79ED75F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1680" y="0"/>
            <a:ext cx="3312160" cy="3312160"/>
          </a:xfrm>
          <a:prstGeom prst="rect">
            <a:avLst/>
          </a:prstGeom>
        </p:spPr>
      </p:pic>
      <p:sp>
        <p:nvSpPr>
          <p:cNvPr id="4" name="TextBox 3">
            <a:extLst>
              <a:ext uri="{FF2B5EF4-FFF2-40B4-BE49-F238E27FC236}">
                <a16:creationId xmlns:a16="http://schemas.microsoft.com/office/drawing/2014/main" id="{88D2F4C5-28F8-4505-E517-71E1659A2DD6}"/>
              </a:ext>
            </a:extLst>
          </p:cNvPr>
          <p:cNvSpPr txBox="1"/>
          <p:nvPr/>
        </p:nvSpPr>
        <p:spPr>
          <a:xfrm>
            <a:off x="-1268828" y="5736243"/>
            <a:ext cx="9874627" cy="2616101"/>
          </a:xfrm>
          <a:prstGeom prst="rect">
            <a:avLst/>
          </a:prstGeom>
          <a:noFill/>
        </p:spPr>
        <p:txBody>
          <a:bodyPr wrap="square">
            <a:spAutoFit/>
          </a:bodyPr>
          <a:lstStyle/>
          <a:p>
            <a:pPr marL="342900" indent="-342900">
              <a:buFont typeface="Arial" panose="020B0604020202020204" pitchFamily="34" charset="0"/>
              <a:buChar char="•"/>
            </a:pPr>
            <a:endParaRPr lang="en-US" sz="2000" dirty="0">
              <a:solidFill>
                <a:schemeClr val="bg1"/>
              </a:solidFill>
              <a:ea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Download Caution: </a:t>
            </a:r>
            <a:r>
              <a:rPr lang="en-US" sz="1800" dirty="0">
                <a:solidFill>
                  <a:schemeClr val="bg1"/>
                </a:solidFill>
                <a:ea typeface="Calibri Light" panose="020F0302020204030204" pitchFamily="34" charset="0"/>
                <a:cs typeface="Calibri Light" panose="020F0302020204030204" pitchFamily="34" charset="0"/>
              </a:rPr>
              <a:t>Exercise caution when downloading software or files from untrusted sources to avoid inadvertently installing keyloggers.</a:t>
            </a:r>
          </a:p>
          <a:p>
            <a:pPr marL="457200" indent="-4572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Virtual Keyboards: </a:t>
            </a:r>
            <a:r>
              <a:rPr lang="en-US" sz="1800" dirty="0">
                <a:solidFill>
                  <a:schemeClr val="bg1"/>
                </a:solidFill>
                <a:ea typeface="Calibri Light" panose="020F0302020204030204" pitchFamily="34" charset="0"/>
                <a:cs typeface="Calibri Light" panose="020F0302020204030204" pitchFamily="34" charset="0"/>
              </a:rPr>
              <a:t>Use virtual keyboards for entering sensitive information like passwords to thwart keyloggers from capturing keystrokes.</a:t>
            </a:r>
          </a:p>
          <a:p>
            <a:pPr marL="457200" indent="-4572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Two-Factor Authentication (2FA): </a:t>
            </a:r>
            <a:r>
              <a:rPr lang="en-US" sz="1800" dirty="0">
                <a:solidFill>
                  <a:schemeClr val="bg1"/>
                </a:solidFill>
                <a:ea typeface="Calibri Light" panose="020F0302020204030204" pitchFamily="34" charset="0"/>
                <a:cs typeface="Calibri Light" panose="020F0302020204030204" pitchFamily="34" charset="0"/>
              </a:rPr>
              <a:t>Enable 2FA wherever possible to add an extra layer of security beyond passwords.</a:t>
            </a:r>
          </a:p>
          <a:p>
            <a:pPr marL="457200" indent="-4572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Account Monitoring: </a:t>
            </a:r>
            <a:r>
              <a:rPr lang="en-US" sz="1800" dirty="0">
                <a:solidFill>
                  <a:schemeClr val="bg1"/>
                </a:solidFill>
                <a:ea typeface="Calibri Light" panose="020F0302020204030204" pitchFamily="34" charset="0"/>
                <a:cs typeface="Calibri Light" panose="020F0302020204030204" pitchFamily="34" charset="0"/>
              </a:rPr>
              <a:t>Regularly monitor accounts for any suspicious activity, such as unauthorized transactions, which could indicate the presence of keyloggers or other malware.</a:t>
            </a:r>
          </a:p>
        </p:txBody>
      </p:sp>
    </p:spTree>
    <p:extLst>
      <p:ext uri="{BB962C8B-B14F-4D97-AF65-F5344CB8AC3E}">
        <p14:creationId xmlns:p14="http://schemas.microsoft.com/office/powerpoint/2010/main" val="905642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1186426" y="632263"/>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PROPOSED SOLUTIONS </a:t>
            </a:r>
          </a:p>
        </p:txBody>
      </p:sp>
      <p:sp>
        <p:nvSpPr>
          <p:cNvPr id="7" name="TextBox 6">
            <a:extLst>
              <a:ext uri="{FF2B5EF4-FFF2-40B4-BE49-F238E27FC236}">
                <a16:creationId xmlns:a16="http://schemas.microsoft.com/office/drawing/2014/main" id="{54F6D9E7-3E54-D087-0295-0557927E5FAD}"/>
              </a:ext>
            </a:extLst>
          </p:cNvPr>
          <p:cNvSpPr txBox="1"/>
          <p:nvPr/>
        </p:nvSpPr>
        <p:spPr>
          <a:xfrm>
            <a:off x="1186426" y="1179246"/>
            <a:ext cx="8059453" cy="5324535"/>
          </a:xfrm>
          <a:prstGeom prst="rect">
            <a:avLst/>
          </a:prstGeom>
          <a:noFill/>
        </p:spPr>
        <p:txBody>
          <a:bodyPr wrap="square" rtlCol="0">
            <a:spAutoFit/>
          </a:bodyPr>
          <a:lstStyle/>
          <a:p>
            <a:pPr marL="342900" indent="-342900">
              <a:buFont typeface="Arial" panose="020B0604020202020204" pitchFamily="34" charset="0"/>
              <a:buChar char="•"/>
            </a:pPr>
            <a:endParaRPr lang="en-US" sz="2800" dirty="0">
              <a:ea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Download Caution: </a:t>
            </a:r>
            <a:r>
              <a:rPr lang="en-US" sz="2400" dirty="0">
                <a:ea typeface="Calibri Light" panose="020F0302020204030204" pitchFamily="34" charset="0"/>
                <a:cs typeface="Calibri Light" panose="020F0302020204030204" pitchFamily="34" charset="0"/>
              </a:rPr>
              <a:t>Exercise caution when downloading software or files from untrusted sources to avoid inadvertently installing keyloggers.</a:t>
            </a:r>
          </a:p>
          <a:p>
            <a:pPr marL="457200" indent="-4572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Virtual Keyboards: </a:t>
            </a:r>
            <a:r>
              <a:rPr lang="en-US" sz="2400" dirty="0">
                <a:ea typeface="Calibri Light" panose="020F0302020204030204" pitchFamily="34" charset="0"/>
                <a:cs typeface="Calibri Light" panose="020F0302020204030204" pitchFamily="34" charset="0"/>
              </a:rPr>
              <a:t>Use virtual keyboards for entering sensitive information like passwords to thwart keyloggers from capturing keystrokes.</a:t>
            </a:r>
          </a:p>
          <a:p>
            <a:pPr marL="457200" indent="-4572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Two-Factor Authentication (2FA): </a:t>
            </a:r>
            <a:r>
              <a:rPr lang="en-US" sz="2400" dirty="0">
                <a:ea typeface="Calibri Light" panose="020F0302020204030204" pitchFamily="34" charset="0"/>
                <a:cs typeface="Calibri Light" panose="020F0302020204030204" pitchFamily="34" charset="0"/>
              </a:rPr>
              <a:t>Enable 2FA wherever possible to add an extra layer of security beyond passwords.</a:t>
            </a:r>
          </a:p>
          <a:p>
            <a:pPr marL="457200" indent="-4572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Account Monitoring: </a:t>
            </a:r>
            <a:r>
              <a:rPr lang="en-US" sz="2400" dirty="0">
                <a:ea typeface="Calibri Light" panose="020F0302020204030204" pitchFamily="34" charset="0"/>
                <a:cs typeface="Calibri Light" panose="020F0302020204030204" pitchFamily="34" charset="0"/>
              </a:rPr>
              <a:t>Regularly monitor accounts for any suspicious activity, such as unauthorized transactions, which could indicate the presence of keyloggers or other malware.</a:t>
            </a:r>
          </a:p>
        </p:txBody>
      </p:sp>
      <p:sp>
        <p:nvSpPr>
          <p:cNvPr id="3" name="TextBox 2">
            <a:extLst>
              <a:ext uri="{FF2B5EF4-FFF2-40B4-BE49-F238E27FC236}">
                <a16:creationId xmlns:a16="http://schemas.microsoft.com/office/drawing/2014/main" id="{ECA75835-A17D-6B82-838C-0605FB02E0AE}"/>
              </a:ext>
            </a:extLst>
          </p:cNvPr>
          <p:cNvSpPr txBox="1"/>
          <p:nvPr/>
        </p:nvSpPr>
        <p:spPr>
          <a:xfrm>
            <a:off x="-879848" y="92702"/>
            <a:ext cx="6096000" cy="369332"/>
          </a:xfrm>
          <a:prstGeom prst="rect">
            <a:avLst/>
          </a:prstGeom>
          <a:noFill/>
        </p:spPr>
        <p:txBody>
          <a:bodyPr wrap="square">
            <a:spAutoFit/>
          </a:bodyPr>
          <a:lstStyle/>
          <a:p>
            <a:r>
              <a:rPr lang="en-IN" sz="18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SYSTEM APPROACH</a:t>
            </a:r>
          </a:p>
        </p:txBody>
      </p:sp>
      <p:sp>
        <p:nvSpPr>
          <p:cNvPr id="5" name="TextBox 4">
            <a:extLst>
              <a:ext uri="{FF2B5EF4-FFF2-40B4-BE49-F238E27FC236}">
                <a16:creationId xmlns:a16="http://schemas.microsoft.com/office/drawing/2014/main" id="{3017E61D-2F99-8A59-5AEB-99818435FE23}"/>
              </a:ext>
            </a:extLst>
          </p:cNvPr>
          <p:cNvSpPr txBox="1"/>
          <p:nvPr/>
        </p:nvSpPr>
        <p:spPr>
          <a:xfrm>
            <a:off x="10244315" y="2810462"/>
            <a:ext cx="6564922" cy="3693319"/>
          </a:xfrm>
          <a:prstGeom prst="rect">
            <a:avLst/>
          </a:prstGeom>
          <a:noFill/>
        </p:spPr>
        <p:txBody>
          <a:bodyPr wrap="square">
            <a:spAutoFit/>
          </a:bodyPr>
          <a:lstStyle/>
          <a:p>
            <a:pPr marL="342900" indent="-3429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Risk Assessment</a:t>
            </a:r>
            <a:r>
              <a:rPr lang="en-US" sz="1800" dirty="0">
                <a:solidFill>
                  <a:schemeClr val="bg1"/>
                </a:solidFill>
                <a:ea typeface="Calibri Light" panose="020F0302020204030204" pitchFamily="34" charset="0"/>
                <a:cs typeface="Calibri Light" panose="020F0302020204030204" pitchFamily="34" charset="0"/>
              </a:rPr>
              <a:t>: Conduct a thorough assessment to identify potential vulnerabilities within the system, including entry points for keyloggers and the potential impact of a security breach.</a:t>
            </a:r>
          </a:p>
          <a:p>
            <a:pPr marL="342900" indent="-3429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Policy Development: </a:t>
            </a:r>
            <a:r>
              <a:rPr lang="en-US" sz="1800" dirty="0">
                <a:solidFill>
                  <a:schemeClr val="bg1"/>
                </a:solidFill>
                <a:ea typeface="Calibri Light" panose="020F0302020204030204" pitchFamily="34" charset="0"/>
                <a:cs typeface="Calibri Light" panose="020F0302020204030204" pitchFamily="34" charset="0"/>
              </a:rPr>
              <a:t>Develop and implement policies and procedures governing security practices, including guidelines for software usage, access control, and data protection.</a:t>
            </a:r>
          </a:p>
          <a:p>
            <a:pPr marL="342900" indent="-3429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Education and Training: </a:t>
            </a:r>
            <a:r>
              <a:rPr lang="en-US" sz="1800" dirty="0">
                <a:solidFill>
                  <a:schemeClr val="bg1"/>
                </a:solidFill>
                <a:ea typeface="Calibri Light" panose="020F0302020204030204" pitchFamily="34" charset="0"/>
                <a:cs typeface="Calibri Light" panose="020F0302020204030204" pitchFamily="34" charset="0"/>
              </a:rPr>
              <a:t>Provide education and training to users to raise awareness about the risks associated with keyloggers and teach best practices for preventing and detecting them.</a:t>
            </a:r>
          </a:p>
          <a:p>
            <a:pPr marL="342900" indent="-34290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Technology Solutions: </a:t>
            </a:r>
            <a:r>
              <a:rPr lang="en-US" sz="1800" dirty="0">
                <a:solidFill>
                  <a:schemeClr val="bg1"/>
                </a:solidFill>
                <a:ea typeface="Calibri Light" panose="020F0302020204030204" pitchFamily="34" charset="0"/>
                <a:cs typeface="Calibri Light" panose="020F0302020204030204" pitchFamily="34" charset="0"/>
              </a:rPr>
              <a:t>Implement a combination of technological solutions such as antivirus software, firewalls, intrusion detection systems, and encryption to protect against keyloggers and other threats.</a:t>
            </a:r>
          </a:p>
        </p:txBody>
      </p:sp>
      <p:sp>
        <p:nvSpPr>
          <p:cNvPr id="10" name="Freeform: Shape 9">
            <a:extLst>
              <a:ext uri="{FF2B5EF4-FFF2-40B4-BE49-F238E27FC236}">
                <a16:creationId xmlns:a16="http://schemas.microsoft.com/office/drawing/2014/main" id="{74EC905E-ED6A-AA82-794A-D92AE1C96909}"/>
              </a:ext>
            </a:extLst>
          </p:cNvPr>
          <p:cNvSpPr/>
          <p:nvPr/>
        </p:nvSpPr>
        <p:spPr>
          <a:xfrm rot="6211464">
            <a:off x="8004784" y="2071393"/>
            <a:ext cx="6123007" cy="3588562"/>
          </a:xfrm>
          <a:custGeom>
            <a:avLst/>
            <a:gdLst>
              <a:gd name="connsiteX0" fmla="*/ 7901 w 6123007"/>
              <a:gd name="connsiteY0" fmla="*/ 3159382 h 3588562"/>
              <a:gd name="connsiteX1" fmla="*/ 0 w 6123007"/>
              <a:gd name="connsiteY1" fmla="*/ 3110528 h 3588562"/>
              <a:gd name="connsiteX2" fmla="*/ 0 w 6123007"/>
              <a:gd name="connsiteY2" fmla="*/ 1372843 h 3588562"/>
              <a:gd name="connsiteX3" fmla="*/ 5707596 w 6123007"/>
              <a:gd name="connsiteY3" fmla="*/ 0 h 3588562"/>
              <a:gd name="connsiteX4" fmla="*/ 6123007 w 6123007"/>
              <a:gd name="connsiteY4" fmla="*/ 1727072 h 3588562"/>
              <a:gd name="connsiteX5" fmla="*/ 6123007 w 6123007"/>
              <a:gd name="connsiteY5" fmla="*/ 3110528 h 3588562"/>
              <a:gd name="connsiteX6" fmla="*/ 4592255 w 6123007"/>
              <a:gd name="connsiteY6" fmla="*/ 2632493 h 3588562"/>
              <a:gd name="connsiteX7" fmla="*/ 3061503 w 6123007"/>
              <a:gd name="connsiteY7" fmla="*/ 3110527 h 3588562"/>
              <a:gd name="connsiteX8" fmla="*/ 1530752 w 6123007"/>
              <a:gd name="connsiteY8" fmla="*/ 3588562 h 3588562"/>
              <a:gd name="connsiteX9" fmla="*/ 7901 w 6123007"/>
              <a:gd name="connsiteY9" fmla="*/ 3159382 h 358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23007" h="3588562">
                <a:moveTo>
                  <a:pt x="7901" y="3159382"/>
                </a:moveTo>
                <a:cubicBezTo>
                  <a:pt x="2677" y="3143318"/>
                  <a:pt x="0" y="3127020"/>
                  <a:pt x="0" y="3110528"/>
                </a:cubicBezTo>
                <a:lnTo>
                  <a:pt x="0" y="1372843"/>
                </a:lnTo>
                <a:lnTo>
                  <a:pt x="5707596" y="0"/>
                </a:lnTo>
                <a:lnTo>
                  <a:pt x="6123007" y="1727072"/>
                </a:lnTo>
                <a:lnTo>
                  <a:pt x="6123007" y="3110528"/>
                </a:lnTo>
                <a:cubicBezTo>
                  <a:pt x="6123007" y="2846653"/>
                  <a:pt x="5437842" y="2632493"/>
                  <a:pt x="4592255" y="2632493"/>
                </a:cubicBezTo>
                <a:cubicBezTo>
                  <a:pt x="3746668" y="2632493"/>
                  <a:pt x="3061504" y="2846652"/>
                  <a:pt x="3061503" y="3110527"/>
                </a:cubicBezTo>
                <a:cubicBezTo>
                  <a:pt x="3061504" y="3374402"/>
                  <a:pt x="2376339" y="3588562"/>
                  <a:pt x="1530752" y="3588562"/>
                </a:cubicBezTo>
                <a:cubicBezTo>
                  <a:pt x="738014" y="3588562"/>
                  <a:pt x="86273" y="3400336"/>
                  <a:pt x="7901" y="3159382"/>
                </a:cubicBezTo>
                <a:close/>
              </a:path>
            </a:pathLst>
          </a:custGeom>
          <a:solidFill>
            <a:srgbClr val="DFD3E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2" name="Graphic 11" descr="Lock with solid fill">
            <a:extLst>
              <a:ext uri="{FF2B5EF4-FFF2-40B4-BE49-F238E27FC236}">
                <a16:creationId xmlns:a16="http://schemas.microsoft.com/office/drawing/2014/main" id="{B5FB6D73-93A8-CA2E-79F2-0F486713B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1680" y="0"/>
            <a:ext cx="3312160" cy="3312160"/>
          </a:xfrm>
          <a:prstGeom prst="rect">
            <a:avLst/>
          </a:prstGeom>
        </p:spPr>
      </p:pic>
      <p:pic>
        <p:nvPicPr>
          <p:cNvPr id="8" name="Graphic 7" descr="Internet with solid fill">
            <a:extLst>
              <a:ext uri="{FF2B5EF4-FFF2-40B4-BE49-F238E27FC236}">
                <a16:creationId xmlns:a16="http://schemas.microsoft.com/office/drawing/2014/main" id="{388B5B87-484A-552F-99C3-5389EC80D6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77566" y="-2811241"/>
            <a:ext cx="2537750" cy="2537750"/>
          </a:xfrm>
          <a:prstGeom prst="rect">
            <a:avLst/>
          </a:prstGeom>
        </p:spPr>
      </p:pic>
    </p:spTree>
    <p:extLst>
      <p:ext uri="{BB962C8B-B14F-4D97-AF65-F5344CB8AC3E}">
        <p14:creationId xmlns:p14="http://schemas.microsoft.com/office/powerpoint/2010/main" val="3977661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719966" y="743680"/>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SYSTEM APPROACH</a:t>
            </a:r>
          </a:p>
        </p:txBody>
      </p:sp>
      <p:sp>
        <p:nvSpPr>
          <p:cNvPr id="7" name="TextBox 6">
            <a:extLst>
              <a:ext uri="{FF2B5EF4-FFF2-40B4-BE49-F238E27FC236}">
                <a16:creationId xmlns:a16="http://schemas.microsoft.com/office/drawing/2014/main" id="{54F6D9E7-3E54-D087-0295-0557927E5FAD}"/>
              </a:ext>
            </a:extLst>
          </p:cNvPr>
          <p:cNvSpPr txBox="1"/>
          <p:nvPr/>
        </p:nvSpPr>
        <p:spPr>
          <a:xfrm>
            <a:off x="473040" y="1451566"/>
            <a:ext cx="8659385"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Risk Assessment</a:t>
            </a:r>
            <a:r>
              <a:rPr lang="en-US" sz="2400" dirty="0">
                <a:ea typeface="Calibri Light" panose="020F0302020204030204" pitchFamily="34" charset="0"/>
                <a:cs typeface="Calibri Light" panose="020F0302020204030204" pitchFamily="34" charset="0"/>
              </a:rPr>
              <a:t>: Conduct a thorough assessment to identify potential vulnerabilities within the system, including entry points for keyloggers and the potential impact of a security breach.</a:t>
            </a:r>
          </a:p>
          <a:p>
            <a:pPr marL="342900" indent="-3429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Policy Development: </a:t>
            </a:r>
            <a:r>
              <a:rPr lang="en-US" sz="2400" dirty="0">
                <a:ea typeface="Calibri Light" panose="020F0302020204030204" pitchFamily="34" charset="0"/>
                <a:cs typeface="Calibri Light" panose="020F0302020204030204" pitchFamily="34" charset="0"/>
              </a:rPr>
              <a:t>Develop and implement policies and procedures governing security practices, including guidelines for software usage, access control, and data protection.</a:t>
            </a:r>
          </a:p>
          <a:p>
            <a:pPr marL="342900" indent="-3429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Education and Training: </a:t>
            </a:r>
            <a:r>
              <a:rPr lang="en-US" sz="2400" dirty="0">
                <a:ea typeface="Calibri Light" panose="020F0302020204030204" pitchFamily="34" charset="0"/>
                <a:cs typeface="Calibri Light" panose="020F0302020204030204" pitchFamily="34" charset="0"/>
              </a:rPr>
              <a:t>Provide education and training to users to raise awareness about the risks associated with keyloggers and teach best practices for preventing and detecting them.</a:t>
            </a:r>
          </a:p>
          <a:p>
            <a:pPr marL="342900" indent="-34290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Technology Solutions: </a:t>
            </a:r>
            <a:r>
              <a:rPr lang="en-US" sz="2400" dirty="0">
                <a:ea typeface="Calibri Light" panose="020F0302020204030204" pitchFamily="34" charset="0"/>
                <a:cs typeface="Calibri Light" panose="020F0302020204030204" pitchFamily="34" charset="0"/>
              </a:rPr>
              <a:t>Implement a combination of technological solutions such as antivirus software, firewalls, intrusion detection systems, and encryption to protect against keyloggers and other threats.</a:t>
            </a:r>
          </a:p>
        </p:txBody>
      </p:sp>
      <p:pic>
        <p:nvPicPr>
          <p:cNvPr id="3" name="Graphic 2" descr="Internet with solid fill">
            <a:extLst>
              <a:ext uri="{FF2B5EF4-FFF2-40B4-BE49-F238E27FC236}">
                <a16:creationId xmlns:a16="http://schemas.microsoft.com/office/drawing/2014/main" id="{C0EF2D96-062B-50BD-1F77-566C1298D9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42699" y="2160125"/>
            <a:ext cx="2537750" cy="2537750"/>
          </a:xfrm>
          <a:prstGeom prst="rect">
            <a:avLst/>
          </a:prstGeom>
        </p:spPr>
      </p:pic>
      <p:sp>
        <p:nvSpPr>
          <p:cNvPr id="4" name="TextBox 3">
            <a:extLst>
              <a:ext uri="{FF2B5EF4-FFF2-40B4-BE49-F238E27FC236}">
                <a16:creationId xmlns:a16="http://schemas.microsoft.com/office/drawing/2014/main" id="{F8118EDD-ECD2-AF14-59B6-3C7C2BD9C278}"/>
              </a:ext>
            </a:extLst>
          </p:cNvPr>
          <p:cNvSpPr txBox="1"/>
          <p:nvPr/>
        </p:nvSpPr>
        <p:spPr>
          <a:xfrm>
            <a:off x="473040" y="7038297"/>
            <a:ext cx="6096000"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Continuous Monitoring: </a:t>
            </a:r>
            <a:r>
              <a:rPr lang="en-US" sz="1800" dirty="0">
                <a:solidFill>
                  <a:schemeClr val="bg1"/>
                </a:solidFill>
                <a:ea typeface="Calibri Light" panose="020F0302020204030204" pitchFamily="34" charset="0"/>
                <a:cs typeface="Calibri Light" panose="020F0302020204030204" pitchFamily="34" charset="0"/>
              </a:rPr>
              <a:t>Establish mechanisms for continuous monitoring and surveillance of the system to detect and respond to security incidents in real-time.</a:t>
            </a:r>
          </a:p>
          <a:p>
            <a:pPr marL="285750" indent="-28575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Incident Response: </a:t>
            </a:r>
            <a:r>
              <a:rPr lang="en-US" sz="1800" dirty="0">
                <a:solidFill>
                  <a:schemeClr val="bg1"/>
                </a:solidFill>
                <a:ea typeface="Calibri Light" panose="020F0302020204030204" pitchFamily="34" charset="0"/>
                <a:cs typeface="Calibri Light" panose="020F0302020204030204" pitchFamily="34" charset="0"/>
              </a:rPr>
              <a:t>Develop and document an incident response plan outlining procedures for responding to security incidents, including containment, mitigation, and recovery efforts.</a:t>
            </a:r>
          </a:p>
          <a:p>
            <a:pPr marL="285750" indent="-285750">
              <a:buFont typeface="Arial" panose="020B0604020202020204" pitchFamily="34" charset="0"/>
              <a:buChar char="•"/>
            </a:pPr>
            <a:r>
              <a:rPr lang="en-US" sz="1800" b="1" dirty="0">
                <a:solidFill>
                  <a:schemeClr val="bg1"/>
                </a:solidFill>
                <a:ea typeface="Calibri Light" panose="020F0302020204030204" pitchFamily="34" charset="0"/>
                <a:cs typeface="Calibri Light" panose="020F0302020204030204" pitchFamily="34" charset="0"/>
              </a:rPr>
              <a:t>Regular Evaluation and Improvement: </a:t>
            </a:r>
            <a:r>
              <a:rPr lang="en-US" sz="1800" dirty="0">
                <a:solidFill>
                  <a:schemeClr val="bg1"/>
                </a:solidFill>
                <a:ea typeface="Calibri Light" panose="020F0302020204030204" pitchFamily="34" charset="0"/>
                <a:cs typeface="Calibri Light" panose="020F0302020204030204" pitchFamily="34" charset="0"/>
              </a:rPr>
              <a:t>Continuously evaluate the effectiveness of security measures through regular audits, assessments, and testing, and make adjustments as necessary to improve the overall security posture.</a:t>
            </a:r>
          </a:p>
        </p:txBody>
      </p:sp>
    </p:spTree>
    <p:extLst>
      <p:ext uri="{BB962C8B-B14F-4D97-AF65-F5344CB8AC3E}">
        <p14:creationId xmlns:p14="http://schemas.microsoft.com/office/powerpoint/2010/main" val="1588191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871780" y="1135594"/>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SYSTEM APPROACH</a:t>
            </a:r>
          </a:p>
        </p:txBody>
      </p:sp>
      <p:sp>
        <p:nvSpPr>
          <p:cNvPr id="7" name="TextBox 6">
            <a:extLst>
              <a:ext uri="{FF2B5EF4-FFF2-40B4-BE49-F238E27FC236}">
                <a16:creationId xmlns:a16="http://schemas.microsoft.com/office/drawing/2014/main" id="{54F6D9E7-3E54-D087-0295-0557927E5FAD}"/>
              </a:ext>
            </a:extLst>
          </p:cNvPr>
          <p:cNvSpPr txBox="1"/>
          <p:nvPr/>
        </p:nvSpPr>
        <p:spPr>
          <a:xfrm>
            <a:off x="827700" y="1843480"/>
            <a:ext cx="8238838"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Continuous Monitoring: </a:t>
            </a:r>
            <a:r>
              <a:rPr lang="en-US" sz="2400" dirty="0">
                <a:ea typeface="Calibri Light" panose="020F0302020204030204" pitchFamily="34" charset="0"/>
                <a:cs typeface="Calibri Light" panose="020F0302020204030204" pitchFamily="34" charset="0"/>
              </a:rPr>
              <a:t>Establish mechanisms for continuous monitoring and surveillance of the system to detect and respond to security incidents in real-time.</a:t>
            </a:r>
          </a:p>
          <a:p>
            <a:pPr marL="285750" indent="-28575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Incident Response: </a:t>
            </a:r>
            <a:r>
              <a:rPr lang="en-US" sz="2400" dirty="0">
                <a:ea typeface="Calibri Light" panose="020F0302020204030204" pitchFamily="34" charset="0"/>
                <a:cs typeface="Calibri Light" panose="020F0302020204030204" pitchFamily="34" charset="0"/>
              </a:rPr>
              <a:t>Develop and document an incident response plan outlining procedures for responding to security incidents, including containment, mitigation, and recovery efforts.</a:t>
            </a:r>
          </a:p>
          <a:p>
            <a:pPr marL="285750" indent="-285750">
              <a:buFont typeface="Arial" panose="020B0604020202020204" pitchFamily="34" charset="0"/>
              <a:buChar char="•"/>
            </a:pPr>
            <a:r>
              <a:rPr lang="en-US" sz="2400" b="1" dirty="0">
                <a:ea typeface="Calibri Light" panose="020F0302020204030204" pitchFamily="34" charset="0"/>
                <a:cs typeface="Calibri Light" panose="020F0302020204030204" pitchFamily="34" charset="0"/>
              </a:rPr>
              <a:t>Regular Evaluation and Improvement: </a:t>
            </a:r>
            <a:r>
              <a:rPr lang="en-US" sz="2400" dirty="0">
                <a:ea typeface="Calibri Light" panose="020F0302020204030204" pitchFamily="34" charset="0"/>
                <a:cs typeface="Calibri Light" panose="020F0302020204030204" pitchFamily="34" charset="0"/>
              </a:rPr>
              <a:t>Continuously evaluate the effectiveness of security measures through regular audits, assessments, and testing, and make adjustments as necessary to improve the overall security posture.</a:t>
            </a:r>
          </a:p>
        </p:txBody>
      </p:sp>
      <p:pic>
        <p:nvPicPr>
          <p:cNvPr id="3" name="Graphic 2" descr="Internet with solid fill">
            <a:extLst>
              <a:ext uri="{FF2B5EF4-FFF2-40B4-BE49-F238E27FC236}">
                <a16:creationId xmlns:a16="http://schemas.microsoft.com/office/drawing/2014/main" id="{C0EF2D96-062B-50BD-1F77-566C1298D9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42699" y="2160125"/>
            <a:ext cx="2537750" cy="2537750"/>
          </a:xfrm>
          <a:prstGeom prst="rect">
            <a:avLst/>
          </a:prstGeom>
        </p:spPr>
      </p:pic>
      <p:pic>
        <p:nvPicPr>
          <p:cNvPr id="2" name="Picture 1">
            <a:extLst>
              <a:ext uri="{FF2B5EF4-FFF2-40B4-BE49-F238E27FC236}">
                <a16:creationId xmlns:a16="http://schemas.microsoft.com/office/drawing/2014/main" id="{3DC24261-8C0C-3075-63F0-C2A58B608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47852" y="-3055620"/>
            <a:ext cx="3619889" cy="3619889"/>
          </a:xfrm>
          <a:prstGeom prst="rect">
            <a:avLst/>
          </a:prstGeom>
        </p:spPr>
      </p:pic>
      <p:sp>
        <p:nvSpPr>
          <p:cNvPr id="5" name="TextBox 4">
            <a:extLst>
              <a:ext uri="{FF2B5EF4-FFF2-40B4-BE49-F238E27FC236}">
                <a16:creationId xmlns:a16="http://schemas.microsoft.com/office/drawing/2014/main" id="{68A6F145-4069-10D3-ECAA-35A797F7814F}"/>
              </a:ext>
            </a:extLst>
          </p:cNvPr>
          <p:cNvSpPr txBox="1"/>
          <p:nvPr/>
        </p:nvSpPr>
        <p:spPr>
          <a:xfrm>
            <a:off x="-8118230" y="2160125"/>
            <a:ext cx="7631722" cy="4247317"/>
          </a:xfrm>
          <a:prstGeom prst="rect">
            <a:avLst/>
          </a:prstGeom>
          <a:noFill/>
        </p:spPr>
        <p:txBody>
          <a:bodyPr wrap="square">
            <a:spAutoFit/>
          </a:bodyPr>
          <a:lstStyle/>
          <a:p>
            <a:r>
              <a:rPr lang="en-US" sz="1800" b="1" dirty="0">
                <a:solidFill>
                  <a:schemeClr val="bg1"/>
                </a:solidFill>
                <a:ea typeface="Calibri Light" panose="020F0302020204030204" pitchFamily="34" charset="0"/>
                <a:cs typeface="Calibri Light" panose="020F0302020204030204" pitchFamily="34" charset="0"/>
              </a:rPr>
              <a:t>1. Assessment:</a:t>
            </a:r>
          </a:p>
          <a:p>
            <a:r>
              <a:rPr lang="en-US" sz="1800" dirty="0">
                <a:solidFill>
                  <a:schemeClr val="bg1"/>
                </a:solidFill>
                <a:ea typeface="Calibri Light" panose="020F0302020204030204" pitchFamily="34" charset="0"/>
                <a:cs typeface="Calibri Light" panose="020F0302020204030204" pitchFamily="34" charset="0"/>
              </a:rPr>
              <a:t>   - Evaluate the existing infrastructure, including hardware, software, and network configurations.</a:t>
            </a:r>
          </a:p>
          <a:p>
            <a:r>
              <a:rPr lang="en-US" sz="1800" dirty="0">
                <a:solidFill>
                  <a:schemeClr val="bg1"/>
                </a:solidFill>
                <a:ea typeface="Calibri Light" panose="020F0302020204030204" pitchFamily="34" charset="0"/>
                <a:cs typeface="Calibri Light" panose="020F0302020204030204" pitchFamily="34" charset="0"/>
              </a:rPr>
              <a:t>   - Identify potential vulnerabilities and entry points for keyloggers.</a:t>
            </a:r>
          </a:p>
          <a:p>
            <a:endParaRPr lang="en-US" sz="1800" dirty="0">
              <a:solidFill>
                <a:schemeClr val="bg1"/>
              </a:solidFill>
              <a:ea typeface="Calibri Light" panose="020F0302020204030204" pitchFamily="34" charset="0"/>
              <a:cs typeface="Calibri Light" panose="020F0302020204030204" pitchFamily="34" charset="0"/>
            </a:endParaRPr>
          </a:p>
          <a:p>
            <a:r>
              <a:rPr lang="en-US" sz="1800" b="1" dirty="0">
                <a:solidFill>
                  <a:schemeClr val="bg1"/>
                </a:solidFill>
                <a:ea typeface="Calibri Light" panose="020F0302020204030204" pitchFamily="34" charset="0"/>
                <a:cs typeface="Calibri Light" panose="020F0302020204030204" pitchFamily="34" charset="0"/>
              </a:rPr>
              <a:t>2. Selection of Security Solutions:</a:t>
            </a:r>
          </a:p>
          <a:p>
            <a:r>
              <a:rPr lang="en-US" sz="1800" dirty="0">
                <a:solidFill>
                  <a:schemeClr val="bg1"/>
                </a:solidFill>
                <a:ea typeface="Calibri Light" panose="020F0302020204030204" pitchFamily="34" charset="0"/>
                <a:cs typeface="Calibri Light" panose="020F0302020204030204" pitchFamily="34" charset="0"/>
              </a:rPr>
              <a:t>   - Choose appropriate security solutions based on the assessment, such as antivirus software, endpoint detection and response (EDR) tools, and intrusion detection/prevention systems (IDS/IPS).</a:t>
            </a:r>
          </a:p>
          <a:p>
            <a:endParaRPr lang="en-US" sz="1800" dirty="0">
              <a:solidFill>
                <a:schemeClr val="bg1"/>
              </a:solidFill>
              <a:ea typeface="Calibri Light" panose="020F0302020204030204" pitchFamily="34" charset="0"/>
              <a:cs typeface="Calibri Light" panose="020F0302020204030204" pitchFamily="34" charset="0"/>
            </a:endParaRPr>
          </a:p>
          <a:p>
            <a:r>
              <a:rPr lang="en-US" sz="1800" b="1" dirty="0">
                <a:solidFill>
                  <a:schemeClr val="bg1"/>
                </a:solidFill>
                <a:ea typeface="Calibri Light" panose="020F0302020204030204" pitchFamily="34" charset="0"/>
                <a:cs typeface="Calibri Light" panose="020F0302020204030204" pitchFamily="34" charset="0"/>
              </a:rPr>
              <a:t>3. Configuration:</a:t>
            </a:r>
          </a:p>
          <a:p>
            <a:r>
              <a:rPr lang="en-US" sz="1800" dirty="0">
                <a:solidFill>
                  <a:schemeClr val="bg1"/>
                </a:solidFill>
                <a:ea typeface="Calibri Light" panose="020F0302020204030204" pitchFamily="34" charset="0"/>
                <a:cs typeface="Calibri Light" panose="020F0302020204030204" pitchFamily="34" charset="0"/>
              </a:rPr>
              <a:t>   - Configure selected security tools to suit the organization's specific needs and environment.</a:t>
            </a:r>
          </a:p>
          <a:p>
            <a:r>
              <a:rPr lang="en-US" sz="1800" dirty="0">
                <a:solidFill>
                  <a:schemeClr val="bg1"/>
                </a:solidFill>
                <a:ea typeface="Calibri Light" panose="020F0302020204030204" pitchFamily="34" charset="0"/>
                <a:cs typeface="Calibri Light" panose="020F0302020204030204" pitchFamily="34" charset="0"/>
              </a:rPr>
              <a:t>   - Customize settings for optimal performance and compatibility with existing systems.</a:t>
            </a:r>
          </a:p>
        </p:txBody>
      </p:sp>
      <p:sp>
        <p:nvSpPr>
          <p:cNvPr id="9" name="TextBox 8">
            <a:extLst>
              <a:ext uri="{FF2B5EF4-FFF2-40B4-BE49-F238E27FC236}">
                <a16:creationId xmlns:a16="http://schemas.microsoft.com/office/drawing/2014/main" id="{EA2F9C0F-A159-61C0-F1A1-49A9EBA0CFB2}"/>
              </a:ext>
            </a:extLst>
          </p:cNvPr>
          <p:cNvSpPr txBox="1"/>
          <p:nvPr/>
        </p:nvSpPr>
        <p:spPr>
          <a:xfrm>
            <a:off x="468924" y="-1615008"/>
            <a:ext cx="11723076" cy="369332"/>
          </a:xfrm>
          <a:prstGeom prst="rect">
            <a:avLst/>
          </a:prstGeom>
          <a:noFill/>
        </p:spPr>
        <p:txBody>
          <a:bodyPr wrap="square">
            <a:spAutoFit/>
          </a:bodyPr>
          <a:lstStyle/>
          <a:p>
            <a:r>
              <a:rPr lang="en-IN" sz="18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Tree>
    <p:extLst>
      <p:ext uri="{BB962C8B-B14F-4D97-AF65-F5344CB8AC3E}">
        <p14:creationId xmlns:p14="http://schemas.microsoft.com/office/powerpoint/2010/main" val="4228798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D20D93-803D-AF21-995C-F422F214458B}"/>
              </a:ext>
            </a:extLst>
          </p:cNvPr>
          <p:cNvSpPr txBox="1"/>
          <p:nvPr/>
        </p:nvSpPr>
        <p:spPr>
          <a:xfrm>
            <a:off x="648718" y="607056"/>
            <a:ext cx="5555226" cy="707886"/>
          </a:xfrm>
          <a:prstGeom prst="rect">
            <a:avLst/>
          </a:prstGeom>
          <a:noFill/>
        </p:spPr>
        <p:txBody>
          <a:bodyPr wrap="square" rtlCol="0">
            <a:spAutoFit/>
          </a:bodyPr>
          <a:lstStyle/>
          <a:p>
            <a:r>
              <a:rPr lang="en-IN" sz="4000" b="1" dirty="0">
                <a:solidFill>
                  <a:srgbClr val="6E43AA"/>
                </a:solidFill>
                <a:latin typeface="Cascadia Code" panose="020B0609020000020004" pitchFamily="49" charset="0"/>
                <a:ea typeface="Cascadia Code" panose="020B0609020000020004" pitchFamily="49" charset="0"/>
                <a:cs typeface="Cascadia Code" panose="020B0609020000020004" pitchFamily="49" charset="0"/>
              </a:rPr>
              <a:t>DEPLOYMENT</a:t>
            </a:r>
          </a:p>
        </p:txBody>
      </p:sp>
      <p:sp>
        <p:nvSpPr>
          <p:cNvPr id="7" name="TextBox 6">
            <a:extLst>
              <a:ext uri="{FF2B5EF4-FFF2-40B4-BE49-F238E27FC236}">
                <a16:creationId xmlns:a16="http://schemas.microsoft.com/office/drawing/2014/main" id="{54F6D9E7-3E54-D087-0295-0557927E5FAD}"/>
              </a:ext>
            </a:extLst>
          </p:cNvPr>
          <p:cNvSpPr txBox="1"/>
          <p:nvPr/>
        </p:nvSpPr>
        <p:spPr>
          <a:xfrm>
            <a:off x="648718" y="1419114"/>
            <a:ext cx="7914748" cy="5693866"/>
          </a:xfrm>
          <a:prstGeom prst="rect">
            <a:avLst/>
          </a:prstGeom>
          <a:noFill/>
        </p:spPr>
        <p:txBody>
          <a:bodyPr wrap="square" rtlCol="0">
            <a:spAutoFit/>
          </a:bodyPr>
          <a:lstStyle/>
          <a:p>
            <a:r>
              <a:rPr lang="en-US" sz="2000" b="1" dirty="0">
                <a:ea typeface="Calibri Light" panose="020F0302020204030204" pitchFamily="34" charset="0"/>
                <a:cs typeface="Calibri Light" panose="020F0302020204030204" pitchFamily="34" charset="0"/>
              </a:rPr>
              <a:t>1. Assessment:</a:t>
            </a:r>
          </a:p>
          <a:p>
            <a:r>
              <a:rPr lang="en-US" sz="2000" dirty="0">
                <a:ea typeface="Calibri Light" panose="020F0302020204030204" pitchFamily="34" charset="0"/>
                <a:cs typeface="Calibri Light" panose="020F0302020204030204" pitchFamily="34" charset="0"/>
              </a:rPr>
              <a:t>   - Evaluate the existing infrastructure, including hardware, software, and network configurations.</a:t>
            </a:r>
          </a:p>
          <a:p>
            <a:r>
              <a:rPr lang="en-US" sz="2000" dirty="0">
                <a:ea typeface="Calibri Light" panose="020F0302020204030204" pitchFamily="34" charset="0"/>
                <a:cs typeface="Calibri Light" panose="020F0302020204030204" pitchFamily="34" charset="0"/>
              </a:rPr>
              <a:t>   - Identify potential vulnerabilities and entry points for keyloggers.</a:t>
            </a:r>
          </a:p>
          <a:p>
            <a:endParaRPr lang="en-US" sz="2000" dirty="0">
              <a:ea typeface="Calibri Light" panose="020F0302020204030204" pitchFamily="34" charset="0"/>
              <a:cs typeface="Calibri Light" panose="020F0302020204030204" pitchFamily="34" charset="0"/>
            </a:endParaRPr>
          </a:p>
          <a:p>
            <a:r>
              <a:rPr lang="en-US" sz="2000" b="1" dirty="0">
                <a:ea typeface="Calibri Light" panose="020F0302020204030204" pitchFamily="34" charset="0"/>
                <a:cs typeface="Calibri Light" panose="020F0302020204030204" pitchFamily="34" charset="0"/>
              </a:rPr>
              <a:t>2. Selection of Security Solutions:</a:t>
            </a:r>
          </a:p>
          <a:p>
            <a:r>
              <a:rPr lang="en-US" sz="2000" dirty="0">
                <a:ea typeface="Calibri Light" panose="020F0302020204030204" pitchFamily="34" charset="0"/>
                <a:cs typeface="Calibri Light" panose="020F0302020204030204" pitchFamily="34" charset="0"/>
              </a:rPr>
              <a:t>   - Choose appropriate security solutions based on the assessment, such as antivirus software, endpoint detection and response (EDR) tools, and intrusion detection/prevention systems (IDS/IPS).</a:t>
            </a:r>
          </a:p>
          <a:p>
            <a:endParaRPr lang="en-US" sz="2000" dirty="0">
              <a:ea typeface="Calibri Light" panose="020F0302020204030204" pitchFamily="34" charset="0"/>
              <a:cs typeface="Calibri Light" panose="020F0302020204030204" pitchFamily="34" charset="0"/>
            </a:endParaRPr>
          </a:p>
          <a:p>
            <a:r>
              <a:rPr lang="en-US" sz="2000" b="1" dirty="0">
                <a:ea typeface="Calibri Light" panose="020F0302020204030204" pitchFamily="34" charset="0"/>
                <a:cs typeface="Calibri Light" panose="020F0302020204030204" pitchFamily="34" charset="0"/>
              </a:rPr>
              <a:t>3. Configuration:</a:t>
            </a:r>
          </a:p>
          <a:p>
            <a:r>
              <a:rPr lang="en-US" sz="2000" dirty="0">
                <a:ea typeface="Calibri Light" panose="020F0302020204030204" pitchFamily="34" charset="0"/>
                <a:cs typeface="Calibri Light" panose="020F0302020204030204" pitchFamily="34" charset="0"/>
              </a:rPr>
              <a:t>   - Configure selected security tools to suit the organization's specific needs and environment.</a:t>
            </a:r>
          </a:p>
          <a:p>
            <a:r>
              <a:rPr lang="en-US" sz="2000" dirty="0">
                <a:ea typeface="Calibri Light" panose="020F0302020204030204" pitchFamily="34" charset="0"/>
                <a:cs typeface="Calibri Light" panose="020F0302020204030204" pitchFamily="34" charset="0"/>
              </a:rPr>
              <a:t>   - Customize settings for optimal performance and compatibility with existing systems.</a:t>
            </a:r>
          </a:p>
          <a:p>
            <a:endParaRPr lang="en-US" sz="1600" dirty="0">
              <a:ea typeface="Calibri Light" panose="020F0302020204030204" pitchFamily="34" charset="0"/>
              <a:cs typeface="Calibri Light" panose="020F0302020204030204" pitchFamily="34" charset="0"/>
            </a:endParaRPr>
          </a:p>
          <a:p>
            <a:endParaRPr lang="en-US" sz="2400" dirty="0">
              <a:ea typeface="Calibri Light" panose="020F0302020204030204" pitchFamily="34" charset="0"/>
              <a:cs typeface="Calibri Light" panose="020F0302020204030204" pitchFamily="34" charset="0"/>
            </a:endParaRPr>
          </a:p>
          <a:p>
            <a:endParaRPr lang="en-US" sz="2400" dirty="0">
              <a:ea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9A1BE6DA-23DA-A509-68FC-70BCCE598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729" y="1703950"/>
            <a:ext cx="3619889" cy="3619889"/>
          </a:xfrm>
          <a:prstGeom prst="rect">
            <a:avLst/>
          </a:prstGeom>
        </p:spPr>
      </p:pic>
    </p:spTree>
    <p:extLst>
      <p:ext uri="{BB962C8B-B14F-4D97-AF65-F5344CB8AC3E}">
        <p14:creationId xmlns:p14="http://schemas.microsoft.com/office/powerpoint/2010/main" val="597302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1756</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Cascadia 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 s</dc:creator>
  <cp:lastModifiedBy>mathi s</cp:lastModifiedBy>
  <cp:revision>1</cp:revision>
  <dcterms:created xsi:type="dcterms:W3CDTF">2024-05-12T16:25:02Z</dcterms:created>
  <dcterms:modified xsi:type="dcterms:W3CDTF">2024-05-13T05:17:30Z</dcterms:modified>
</cp:coreProperties>
</file>