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3" roundtripDataSignature="AMtx7mhUGUaIGuc7cNsC9rcVkn5X+gCD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6A9A66-BBF9-4D9B-80F0-EE614473C3F1}">
  <a:tblStyle styleId="{A16A9A66-BBF9-4D9B-80F0-EE614473C3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C42B567-ED5D-473B-AD9F-498316E85D3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087AF40-2D15-4C37-87FD-E306F0967905}"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1043a0592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61043a0592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1043a0592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61043a0592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1043a0592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61043a0592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1043a0592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1043a0592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61043a0592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063dc8c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1063dc8c2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61063dc8c2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0d0defd5f_3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60d0defd5f_3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1043a059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61043a059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ci-hub.se/https://www.sciencedirect.com/science/article/abs/pii/S0305048317313063" TargetMode="External"/><Relationship Id="rId4" Type="http://schemas.openxmlformats.org/officeDocument/2006/relationships/hyperlink" Target="https://sci-hub.se/https://ieeexplore.ieee.org/abstract/document/5561337" TargetMode="External"/><Relationship Id="rId11" Type="http://schemas.openxmlformats.org/officeDocument/2006/relationships/hyperlink" Target="https://sci-hub.se/https://ieeexplore.ieee.org/document/5561291/" TargetMode="External"/><Relationship Id="rId10" Type="http://schemas.openxmlformats.org/officeDocument/2006/relationships/hyperlink" Target="https://sci-hub.se/https://ieeexplore.ieee.org/document/5937600/" TargetMode="External"/><Relationship Id="rId9" Type="http://schemas.openxmlformats.org/officeDocument/2006/relationships/hyperlink" Target="https://sci-hub.se/https://ieeexplore.ieee.org/document/8446719" TargetMode="External"/><Relationship Id="rId5" Type="http://schemas.openxmlformats.org/officeDocument/2006/relationships/hyperlink" Target="https://sci-hub.se/https://ieeexplore.ieee.org/abstract/document/6395858/references#references" TargetMode="External"/><Relationship Id="rId6" Type="http://schemas.openxmlformats.org/officeDocument/2006/relationships/hyperlink" Target="https://ieeexplore.ieee.org/stamp/stamp.jsp?arnumber=9099293" TargetMode="External"/><Relationship Id="rId7" Type="http://schemas.openxmlformats.org/officeDocument/2006/relationships/hyperlink" Target="https://ijrp.org/filePermission/fileDownlaod/4/a9503f77c7fede8f2d2d9335a1e87b39/1" TargetMode="External"/><Relationship Id="rId8" Type="http://schemas.openxmlformats.org/officeDocument/2006/relationships/hyperlink" Target="https://www.scribd.com/document/216789038/Multi-Banking-System-Document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770250" y="1409350"/>
            <a:ext cx="7772400" cy="180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33333"/>
              </a:buClr>
              <a:buSzPts val="4400"/>
              <a:buFont typeface="Arial"/>
              <a:buNone/>
            </a:pPr>
            <a:r>
              <a:rPr b="1" lang="en-US">
                <a:solidFill>
                  <a:srgbClr val="333333"/>
                </a:solidFill>
                <a:latin typeface="Arial"/>
                <a:ea typeface="Arial"/>
                <a:cs typeface="Arial"/>
                <a:sym typeface="Arial"/>
              </a:rPr>
              <a:t>Java-based Multi-Banking System Project</a:t>
            </a:r>
            <a:endParaRPr b="1"/>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 name="Google Shape;90;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91" name="Google Shape;91;p1"/>
          <p:cNvSpPr txBox="1"/>
          <p:nvPr/>
        </p:nvSpPr>
        <p:spPr>
          <a:xfrm>
            <a:off x="1787000" y="3836975"/>
            <a:ext cx="5340600" cy="25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Submitted By: </a:t>
            </a:r>
            <a:endParaRPr sz="1600">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Deepashri Dabhade- 21BAI10325</a:t>
            </a:r>
            <a:endParaRPr sz="1600">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Ashmit Pandey- 21BAI10338</a:t>
            </a:r>
            <a:endParaRPr sz="1600">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Harsh Chaturvedi- 21BAI10324</a:t>
            </a:r>
            <a:endParaRPr sz="16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Guided By: </a:t>
            </a:r>
            <a:endParaRPr sz="1600">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Dr. Komarasamy G.</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61043a0592_0_52"/>
          <p:cNvSpPr txBox="1"/>
          <p:nvPr>
            <p:ph type="title"/>
          </p:nvPr>
        </p:nvSpPr>
        <p:spPr>
          <a:xfrm>
            <a:off x="457200" y="228600"/>
            <a:ext cx="8229600" cy="56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Literature Work</a:t>
            </a:r>
            <a:endParaRPr/>
          </a:p>
        </p:txBody>
      </p:sp>
      <p:sp>
        <p:nvSpPr>
          <p:cNvPr id="168" name="Google Shape;168;g261043a0592_0_52"/>
          <p:cNvSpPr txBox="1"/>
          <p:nvPr>
            <p:ph idx="1" type="body"/>
          </p:nvPr>
        </p:nvSpPr>
        <p:spPr>
          <a:xfrm>
            <a:off x="-2501775" y="3270525"/>
            <a:ext cx="1417500" cy="1239300"/>
          </a:xfrm>
          <a:prstGeom prst="rect">
            <a:avLst/>
          </a:prstGeom>
          <a:noFill/>
          <a:ln>
            <a:noFill/>
          </a:ln>
        </p:spPr>
        <p:txBody>
          <a:bodyPr anchorCtr="0" anchor="t" bIns="45700" lIns="91425" spcFirstLastPara="1" rIns="91425" wrap="square" tIns="45700">
            <a:normAutofit/>
          </a:bodyPr>
          <a:lstStyle/>
          <a:p>
            <a:pPr indent="0" lvl="0" marL="742950" rtl="0" algn="l">
              <a:spcBef>
                <a:spcPts val="480"/>
              </a:spcBef>
              <a:spcAft>
                <a:spcPts val="0"/>
              </a:spcAft>
              <a:buNone/>
            </a:pPr>
            <a:r>
              <a:t/>
            </a:r>
            <a:endParaRPr/>
          </a:p>
        </p:txBody>
      </p:sp>
      <p:sp>
        <p:nvSpPr>
          <p:cNvPr id="169" name="Google Shape;169;g261043a0592_0_5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70" name="Google Shape;170;g261043a0592_0_52"/>
          <p:cNvSpPr txBox="1"/>
          <p:nvPr>
            <p:ph idx="12" type="sldNum"/>
          </p:nvPr>
        </p:nvSpPr>
        <p:spPr>
          <a:xfrm>
            <a:off x="-4795875" y="38276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1" name="Google Shape;171;g261043a0592_0_52"/>
          <p:cNvGraphicFramePr/>
          <p:nvPr/>
        </p:nvGraphicFramePr>
        <p:xfrm>
          <a:off x="25" y="914400"/>
          <a:ext cx="3000000" cy="3000000"/>
        </p:xfrm>
        <a:graphic>
          <a:graphicData uri="http://schemas.openxmlformats.org/drawingml/2006/table">
            <a:tbl>
              <a:tblPr>
                <a:noFill/>
                <a:tableStyleId>{0C42B567-ED5D-473B-AD9F-498316E85D31}</a:tableStyleId>
              </a:tblPr>
              <a:tblGrid>
                <a:gridCol w="601650"/>
                <a:gridCol w="1145100"/>
                <a:gridCol w="1678550"/>
                <a:gridCol w="873150"/>
                <a:gridCol w="1011850"/>
                <a:gridCol w="1159950"/>
                <a:gridCol w="1126525"/>
                <a:gridCol w="1547200"/>
              </a:tblGrid>
              <a:tr h="1280150">
                <a:tc>
                  <a:txBody>
                    <a:bodyPr/>
                    <a:lstStyle/>
                    <a:p>
                      <a:pPr indent="0" lvl="0" marL="0" marR="0" rtl="0" algn="l">
                        <a:spcBef>
                          <a:spcPts val="0"/>
                        </a:spcBef>
                        <a:spcAft>
                          <a:spcPts val="0"/>
                        </a:spcAft>
                        <a:buNone/>
                      </a:pPr>
                      <a:r>
                        <a:rPr b="1" lang="en-US" sz="1400" u="none" cap="none" strike="noStrike">
                          <a:latin typeface="Calibri"/>
                          <a:ea typeface="Calibri"/>
                          <a:cs typeface="Calibri"/>
                          <a:sym typeface="Calibri"/>
                        </a:rPr>
                        <a:t>Sl. No.</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Title</a:t>
                      </a:r>
                      <a:endParaRPr sz="1600" u="none" cap="none" strike="noStrike">
                        <a:latin typeface="Calibri"/>
                        <a:ea typeface="Calibri"/>
                        <a:cs typeface="Calibri"/>
                        <a:sym typeface="Calibri"/>
                      </a:endParaRPr>
                    </a:p>
                    <a:p>
                      <a:pPr indent="0" lvl="0" marL="0" marR="0" rtl="0" algn="ctr">
                        <a:spcBef>
                          <a:spcPts val="0"/>
                        </a:spcBef>
                        <a:spcAft>
                          <a:spcPts val="0"/>
                        </a:spcAft>
                        <a:buNone/>
                      </a:pPr>
                      <a:r>
                        <a:rPr b="1" lang="en-US" sz="1400" u="none" cap="none" strike="noStrike">
                          <a:latin typeface="Calibri"/>
                          <a:ea typeface="Calibri"/>
                          <a:cs typeface="Calibri"/>
                          <a:sym typeface="Calibri"/>
                        </a:rPr>
                        <a:t>of the Paper</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Journal Name, Publisher Name, Year of Publication and Volume &amp; Issue Number (Only SCI)</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Name</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Problem Addressed / Problem Statement</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Methods/ Technologies    Used</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Contribution</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Shortcomings/ Deficiency / Assumption Made (Research Gap)</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2438400">
                <a:tc>
                  <a:txBody>
                    <a:bodyPr/>
                    <a:lstStyle/>
                    <a:p>
                      <a:pPr indent="0" lvl="0" marL="0" rtl="0" algn="l">
                        <a:spcBef>
                          <a:spcPts val="0"/>
                        </a:spcBef>
                        <a:spcAft>
                          <a:spcPts val="0"/>
                        </a:spcAft>
                        <a:buNone/>
                      </a:pPr>
                      <a:r>
                        <a:rPr lang="en-US"/>
                        <a:t>7.</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SzPts val="1100"/>
                        <a:buNone/>
                      </a:pPr>
                      <a:r>
                        <a:rPr lang="en-US" sz="1600">
                          <a:latin typeface="Calibri"/>
                          <a:ea typeface="Calibri"/>
                          <a:cs typeface="Calibri"/>
                          <a:sym typeface="Calibri"/>
                        </a:rPr>
                        <a:t>Scurity challenges in designing an integrated web app. for online banking</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SzPts val="1100"/>
                        <a:buNone/>
                      </a:pPr>
                      <a:r>
                        <a:t/>
                      </a:r>
                      <a:endParaRPr>
                        <a:solidFill>
                          <a:schemeClr val="dk1"/>
                        </a:solidFill>
                      </a:endParaRPr>
                    </a:p>
                    <a:p>
                      <a:pPr indent="0" lvl="0" marL="0" marR="0" rtl="0" algn="l">
                        <a:spcBef>
                          <a:spcPts val="0"/>
                        </a:spcBef>
                        <a:spcAft>
                          <a:spcPts val="0"/>
                        </a:spcAft>
                        <a:buNone/>
                      </a:pPr>
                      <a:r>
                        <a:rPr lang="en-US" sz="1600">
                          <a:latin typeface="Calibri"/>
                          <a:ea typeface="Calibri"/>
                          <a:cs typeface="Calibri"/>
                          <a:sym typeface="Calibri"/>
                        </a:rPr>
                        <a:t>IEEE,2010</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https://sci-hub.se/https://ieeexplore.ieee.org/document/5561291/</a:t>
                      </a:r>
                      <a:endParaRPr sz="1600">
                        <a:latin typeface="Calibri"/>
                        <a:ea typeface="Calibri"/>
                        <a:cs typeface="Calibri"/>
                        <a:sym typeface="Calibri"/>
                      </a:endParaRPr>
                    </a:p>
                    <a:p>
                      <a:pPr indent="0" lvl="0" marL="0" marR="0" rtl="0" algn="l">
                        <a:spcBef>
                          <a:spcPts val="0"/>
                        </a:spcBef>
                        <a:spcAft>
                          <a:spcPts val="0"/>
                        </a:spcAft>
                        <a:buNone/>
                      </a:pPr>
                      <a:r>
                        <a:rPr lang="en-US" sz="1350">
                          <a:solidFill>
                            <a:schemeClr val="dk1"/>
                          </a:solidFill>
                          <a:highlight>
                            <a:srgbClr val="FFFFFF"/>
                          </a:highlight>
                          <a:latin typeface="Calibri"/>
                          <a:ea typeface="Calibri"/>
                          <a:cs typeface="Calibri"/>
                          <a:sym typeface="Calibri"/>
                        </a:rPr>
                        <a:t>doi: 10.1109/itsim.2010.5561291 </a:t>
                      </a:r>
                      <a:endParaRPr sz="20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SzPts val="1100"/>
                        <a:buNone/>
                      </a:pPr>
                      <a:r>
                        <a:rPr lang="en-US" sz="1600">
                          <a:latin typeface="Calibri"/>
                          <a:ea typeface="Calibri"/>
                          <a:cs typeface="Calibri"/>
                          <a:sym typeface="Calibri"/>
                        </a:rPr>
                        <a:t>Annie Ai Nee Ng , Nasuha Lee Abdullah</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SzPts val="1100"/>
                        <a:buNone/>
                      </a:pPr>
                      <a:r>
                        <a:rPr lang="en-US" sz="1600">
                          <a:latin typeface="Calibri"/>
                          <a:ea typeface="Calibri"/>
                          <a:cs typeface="Calibri"/>
                          <a:sym typeface="Calibri"/>
                        </a:rPr>
                        <a:t>Current online banking only allows payment to be paid from single account</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SzPts val="1100"/>
                        <a:buNone/>
                      </a:pPr>
                      <a:r>
                        <a:rPr lang="en-US" sz="1600">
                          <a:latin typeface="Calibri"/>
                          <a:ea typeface="Calibri"/>
                          <a:cs typeface="Calibri"/>
                          <a:sym typeface="Calibri"/>
                        </a:rPr>
                        <a:t>Integrated web </a:t>
                      </a:r>
                      <a:r>
                        <a:rPr lang="en-US" sz="1600">
                          <a:latin typeface="Calibri"/>
                          <a:ea typeface="Calibri"/>
                          <a:cs typeface="Calibri"/>
                          <a:sym typeface="Calibri"/>
                        </a:rPr>
                        <a:t>application</a:t>
                      </a:r>
                      <a:r>
                        <a:rPr lang="en-US" sz="1600">
                          <a:latin typeface="Calibri"/>
                          <a:ea typeface="Calibri"/>
                          <a:cs typeface="Calibri"/>
                          <a:sym typeface="Calibri"/>
                        </a:rPr>
                        <a:t> , security solution</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SzPts val="1100"/>
                        <a:buNone/>
                      </a:pPr>
                      <a:r>
                        <a:rPr lang="en-US" sz="1600">
                          <a:latin typeface="Calibri"/>
                          <a:ea typeface="Calibri"/>
                          <a:cs typeface="Calibri"/>
                          <a:sym typeface="Calibri"/>
                        </a:rPr>
                        <a:t>Secured integrated web applications for multiple online banking service</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600"/>
                        <a:buFont typeface="Calibri"/>
                        <a:buNone/>
                      </a:pPr>
                      <a:r>
                        <a:rPr lang="en-US" sz="1600">
                          <a:latin typeface="Calibri"/>
                          <a:ea typeface="Calibri"/>
                          <a:cs typeface="Calibri"/>
                          <a:sym typeface="Calibri"/>
                        </a:rPr>
                        <a:t>It is not properly secured</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72" name="Google Shape;172;g261043a0592_0_52"/>
          <p:cNvGraphicFramePr/>
          <p:nvPr/>
        </p:nvGraphicFramePr>
        <p:xfrm>
          <a:off x="-25" y="4632950"/>
          <a:ext cx="3000000" cy="3000000"/>
        </p:xfrm>
        <a:graphic>
          <a:graphicData uri="http://schemas.openxmlformats.org/drawingml/2006/table">
            <a:tbl>
              <a:tblPr>
                <a:noFill/>
                <a:tableStyleId>{A16A9A66-BBF9-4D9B-80F0-EE614473C3F1}</a:tableStyleId>
              </a:tblPr>
              <a:tblGrid>
                <a:gridCol w="601700"/>
                <a:gridCol w="1145100"/>
                <a:gridCol w="1678550"/>
                <a:gridCol w="873150"/>
                <a:gridCol w="1011850"/>
                <a:gridCol w="1159950"/>
                <a:gridCol w="1126525"/>
                <a:gridCol w="1547150"/>
              </a:tblGrid>
              <a:tr h="2225050">
                <a:tc>
                  <a:txBody>
                    <a:bodyPr/>
                    <a:lstStyle/>
                    <a:p>
                      <a:pPr indent="0" lvl="0" marL="0" rtl="0" algn="l">
                        <a:spcBef>
                          <a:spcPts val="0"/>
                        </a:spcBef>
                        <a:spcAft>
                          <a:spcPts val="0"/>
                        </a:spcAft>
                        <a:buNone/>
                      </a:pPr>
                      <a:r>
                        <a:rPr lang="en-US">
                          <a:solidFill>
                            <a:schemeClr val="dk1"/>
                          </a:solidFill>
                        </a:rPr>
                        <a:t>.8. .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MDFT filter  bank multicarrier systems with multiple transmission zeros</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IEEE 2011,</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https://sci-hub.se/https://ieeexplore.ieee.org/document/5937600/</a:t>
                      </a:r>
                      <a:endParaRPr>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350">
                          <a:solidFill>
                            <a:schemeClr val="dk1"/>
                          </a:solidFill>
                          <a:highlight>
                            <a:srgbClr val="FFFFFF"/>
                          </a:highlight>
                          <a:latin typeface="Calibri"/>
                          <a:ea typeface="Calibri"/>
                          <a:cs typeface="Calibri"/>
                          <a:sym typeface="Calibri"/>
                        </a:rPr>
                        <a:t>doi:10.1109/iscas.2011.5937600</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Fernando cruz roldan , juan I. godino</a:t>
                      </a:r>
                      <a:endParaRPr/>
                    </a:p>
                  </a:txBody>
                  <a:tcPr marT="91425" marB="91425" marR="91425" marL="91425"/>
                </a:tc>
                <a:tc>
                  <a:txBody>
                    <a:bodyPr/>
                    <a:lstStyle/>
                    <a:p>
                      <a:pPr indent="0" lvl="0" marL="0" rtl="0" algn="l">
                        <a:spcBef>
                          <a:spcPts val="0"/>
                        </a:spcBef>
                        <a:spcAft>
                          <a:spcPts val="0"/>
                        </a:spcAft>
                        <a:buNone/>
                      </a:pPr>
                      <a:r>
                        <a:rPr lang="en-US"/>
                        <a:t>focused on nearly perfect reconstruction systems</a:t>
                      </a:r>
                      <a:endParaRPr/>
                    </a:p>
                  </a:txBody>
                  <a:tcPr marT="91425" marB="91425" marR="91425" marL="91425"/>
                </a:tc>
                <a:tc>
                  <a:txBody>
                    <a:bodyPr/>
                    <a:lstStyle/>
                    <a:p>
                      <a:pPr indent="0" lvl="0" marL="0" rtl="0" algn="l">
                        <a:spcBef>
                          <a:spcPts val="0"/>
                        </a:spcBef>
                        <a:spcAft>
                          <a:spcPts val="0"/>
                        </a:spcAft>
                        <a:buNone/>
                      </a:pPr>
                      <a:r>
                        <a:rPr lang="en-US"/>
                        <a:t>Filter bank multicarrier systems , nearly perfect reconstruction</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A new scheme embedding MDFT FBMC into DFT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performance of proposed systems compared to conventional OFDM</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Existing work</a:t>
            </a:r>
            <a:endParaRPr/>
          </a:p>
        </p:txBody>
      </p:sp>
      <p:sp>
        <p:nvSpPr>
          <p:cNvPr id="178" name="Google Shape;178;p8"/>
          <p:cNvSpPr txBox="1"/>
          <p:nvPr>
            <p:ph idx="1" type="body"/>
          </p:nvPr>
        </p:nvSpPr>
        <p:spPr>
          <a:xfrm>
            <a:off x="381000" y="1126149"/>
            <a:ext cx="8458200" cy="4314300"/>
          </a:xfrm>
          <a:prstGeom prst="rect">
            <a:avLst/>
          </a:prstGeom>
          <a:noFill/>
          <a:ln>
            <a:noFill/>
          </a:ln>
        </p:spPr>
        <p:txBody>
          <a:bodyPr anchorCtr="0" anchor="t" bIns="45700" lIns="91425" spcFirstLastPara="1" rIns="91425" wrap="square" tIns="45700">
            <a:normAutofit/>
          </a:bodyPr>
          <a:lstStyle/>
          <a:p>
            <a:pPr indent="-330200" lvl="0" marL="457200" rtl="0" algn="l">
              <a:spcBef>
                <a:spcPts val="0"/>
              </a:spcBef>
              <a:spcAft>
                <a:spcPts val="0"/>
              </a:spcAft>
              <a:buClr>
                <a:srgbClr val="374151"/>
              </a:buClr>
              <a:buSzPts val="1600"/>
              <a:buFont typeface="Calibri"/>
              <a:buChar char="•"/>
            </a:pPr>
            <a:r>
              <a:rPr i="0" lang="en-US" sz="1600">
                <a:solidFill>
                  <a:srgbClr val="374151"/>
                </a:solidFill>
              </a:rPr>
              <a:t>The existing banking system lacks a unified solution for managing multiple bank accounts. Customers are required to manage various accounts separately, both online and offline.</a:t>
            </a:r>
            <a:endParaRPr i="0" sz="1600">
              <a:solidFill>
                <a:srgbClr val="374151"/>
              </a:solidFill>
            </a:endParaRPr>
          </a:p>
          <a:p>
            <a:pPr indent="0" lvl="0" marL="457200" rtl="0" algn="l">
              <a:spcBef>
                <a:spcPts val="0"/>
              </a:spcBef>
              <a:spcAft>
                <a:spcPts val="0"/>
              </a:spcAft>
              <a:buNone/>
            </a:pPr>
            <a:r>
              <a:t/>
            </a:r>
            <a:endParaRPr sz="1600">
              <a:solidFill>
                <a:srgbClr val="374151"/>
              </a:solidFill>
            </a:endParaRPr>
          </a:p>
          <a:p>
            <a:pPr indent="-330200" lvl="0" marL="457200" rtl="0" algn="l">
              <a:spcBef>
                <a:spcPts val="0"/>
              </a:spcBef>
              <a:spcAft>
                <a:spcPts val="0"/>
              </a:spcAft>
              <a:buClr>
                <a:srgbClr val="374151"/>
              </a:buClr>
              <a:buSzPts val="1600"/>
              <a:buFont typeface="Calibri"/>
              <a:buChar char="•"/>
            </a:pPr>
            <a:r>
              <a:rPr i="0" lang="en-US" sz="1600">
                <a:solidFill>
                  <a:srgbClr val="374151"/>
                </a:solidFill>
              </a:rPr>
              <a:t> This fragmented approach necessitates remembering different account details for each bank. This lack of integration leads to inefficiencies and user inconvenience.</a:t>
            </a:r>
            <a:endParaRPr sz="1600"/>
          </a:p>
          <a:p>
            <a:pPr indent="0" lvl="0" marL="0" rtl="0" algn="l">
              <a:spcBef>
                <a:spcPts val="640"/>
              </a:spcBef>
              <a:spcAft>
                <a:spcPts val="0"/>
              </a:spcAft>
              <a:buClr>
                <a:schemeClr val="dk1"/>
              </a:buClr>
              <a:buSzPts val="3200"/>
              <a:buNone/>
            </a:pPr>
            <a:r>
              <a:t/>
            </a:r>
            <a:endParaRPr sz="1600"/>
          </a:p>
          <a:p>
            <a:pPr indent="-330200" lvl="0" marL="457200" rtl="0" algn="l">
              <a:spcBef>
                <a:spcPts val="400"/>
              </a:spcBef>
              <a:spcAft>
                <a:spcPts val="0"/>
              </a:spcAft>
              <a:buClr>
                <a:srgbClr val="374151"/>
              </a:buClr>
              <a:buSzPts val="1600"/>
              <a:buChar char="•"/>
            </a:pPr>
            <a:r>
              <a:rPr i="0" lang="en-US" sz="1600">
                <a:solidFill>
                  <a:srgbClr val="374151"/>
                </a:solidFill>
              </a:rPr>
              <a:t>The proposed Banking System Project aims to address these issues by creating a comprehensive multi-banking platform. This system will offer users a single interface to access and manage all their bank accounts, streamlining their financial interactions. </a:t>
            </a:r>
            <a:endParaRPr i="0" sz="1600">
              <a:solidFill>
                <a:srgbClr val="374151"/>
              </a:solidFill>
            </a:endParaRPr>
          </a:p>
          <a:p>
            <a:pPr indent="0" lvl="0" marL="457200" rtl="0" algn="l">
              <a:spcBef>
                <a:spcPts val="400"/>
              </a:spcBef>
              <a:spcAft>
                <a:spcPts val="0"/>
              </a:spcAft>
              <a:buNone/>
            </a:pPr>
            <a:r>
              <a:t/>
            </a:r>
            <a:endParaRPr sz="1600">
              <a:solidFill>
                <a:srgbClr val="374151"/>
              </a:solidFill>
            </a:endParaRPr>
          </a:p>
          <a:p>
            <a:pPr indent="-330200" lvl="0" marL="457200" rtl="0" algn="l">
              <a:spcBef>
                <a:spcPts val="400"/>
              </a:spcBef>
              <a:spcAft>
                <a:spcPts val="0"/>
              </a:spcAft>
              <a:buClr>
                <a:srgbClr val="374151"/>
              </a:buClr>
              <a:buSzPts val="1600"/>
              <a:buChar char="•"/>
            </a:pPr>
            <a:r>
              <a:rPr i="0" lang="en-US" sz="1600">
                <a:solidFill>
                  <a:srgbClr val="374151"/>
                </a:solidFill>
              </a:rPr>
              <a:t>The project includes modules for banks to manage customer details and transactions, a customer module for accessing and conducting transactions across multiple accounts, an admin module for system control, and a report module for generating system metrics.</a:t>
            </a:r>
            <a:endParaRPr sz="1600"/>
          </a:p>
        </p:txBody>
      </p:sp>
      <p:sp>
        <p:nvSpPr>
          <p:cNvPr id="179" name="Google Shape;17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80" name="Google Shape;18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61043a0592_0_14"/>
          <p:cNvSpPr txBox="1"/>
          <p:nvPr>
            <p:ph type="title"/>
          </p:nvPr>
        </p:nvSpPr>
        <p:spPr>
          <a:xfrm>
            <a:off x="457200" y="228600"/>
            <a:ext cx="8229600" cy="56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Proposed work</a:t>
            </a:r>
            <a:endParaRPr/>
          </a:p>
        </p:txBody>
      </p:sp>
      <p:sp>
        <p:nvSpPr>
          <p:cNvPr id="186" name="Google Shape;186;g261043a0592_0_14"/>
          <p:cNvSpPr txBox="1"/>
          <p:nvPr>
            <p:ph idx="1" type="body"/>
          </p:nvPr>
        </p:nvSpPr>
        <p:spPr>
          <a:xfrm>
            <a:off x="675900" y="1490275"/>
            <a:ext cx="7792200" cy="2751300"/>
          </a:xfrm>
          <a:prstGeom prst="rect">
            <a:avLst/>
          </a:prstGeom>
          <a:noFill/>
          <a:ln>
            <a:noFill/>
          </a:ln>
        </p:spPr>
        <p:txBody>
          <a:bodyPr anchorCtr="0" anchor="t" bIns="45700" lIns="91425" spcFirstLastPara="1" rIns="91425" wrap="square" tIns="45700">
            <a:noAutofit/>
          </a:bodyPr>
          <a:lstStyle/>
          <a:p>
            <a:pPr indent="-415290" lvl="0" marL="342900" rtl="0" algn="l">
              <a:spcBef>
                <a:spcPts val="152"/>
              </a:spcBef>
              <a:spcAft>
                <a:spcPts val="0"/>
              </a:spcAft>
              <a:buClr>
                <a:srgbClr val="374151"/>
              </a:buClr>
              <a:buSzPts val="1900"/>
              <a:buFont typeface="Calibri"/>
              <a:buAutoNum type="arabicPeriod"/>
            </a:pPr>
            <a:r>
              <a:rPr i="0" lang="en-US" sz="1900">
                <a:solidFill>
                  <a:srgbClr val="374151"/>
                </a:solidFill>
              </a:rPr>
              <a:t>Initiation: Define project scope, stakeholders, and create a plan.</a:t>
            </a:r>
            <a:endParaRPr i="0" sz="1900">
              <a:solidFill>
                <a:srgbClr val="374151"/>
              </a:solidFill>
            </a:endParaRPr>
          </a:p>
          <a:p>
            <a:pPr indent="0" lvl="0" marL="342900" rtl="0" algn="l">
              <a:spcBef>
                <a:spcPts val="152"/>
              </a:spcBef>
              <a:spcAft>
                <a:spcPts val="0"/>
              </a:spcAft>
              <a:buNone/>
            </a:pPr>
            <a:r>
              <a:t/>
            </a:r>
            <a:endParaRPr sz="1900">
              <a:solidFill>
                <a:srgbClr val="374151"/>
              </a:solidFill>
            </a:endParaRPr>
          </a:p>
          <a:p>
            <a:pPr indent="-415290" lvl="0" marL="342900" rtl="0" algn="l">
              <a:spcBef>
                <a:spcPts val="152"/>
              </a:spcBef>
              <a:spcAft>
                <a:spcPts val="0"/>
              </a:spcAft>
              <a:buClr>
                <a:srgbClr val="374151"/>
              </a:buClr>
              <a:buSzPts val="1900"/>
              <a:buFont typeface="Calibri"/>
              <a:buAutoNum type="arabicPeriod"/>
            </a:pPr>
            <a:r>
              <a:rPr i="0" lang="en-US" sz="1900">
                <a:solidFill>
                  <a:srgbClr val="374151"/>
                </a:solidFill>
              </a:rPr>
              <a:t>Requirement Gathering: Understand user needs and bank requirements.</a:t>
            </a:r>
            <a:endParaRPr i="0" sz="1900">
              <a:solidFill>
                <a:srgbClr val="374151"/>
              </a:solidFill>
            </a:endParaRPr>
          </a:p>
          <a:p>
            <a:pPr indent="0" lvl="0" marL="342900" rtl="0" algn="l">
              <a:spcBef>
                <a:spcPts val="152"/>
              </a:spcBef>
              <a:spcAft>
                <a:spcPts val="0"/>
              </a:spcAft>
              <a:buNone/>
            </a:pPr>
            <a:r>
              <a:t/>
            </a:r>
            <a:endParaRPr sz="1900">
              <a:solidFill>
                <a:srgbClr val="374151"/>
              </a:solidFill>
            </a:endParaRPr>
          </a:p>
          <a:p>
            <a:pPr indent="-415290" lvl="0" marL="342900" rtl="0" algn="l">
              <a:spcBef>
                <a:spcPts val="152"/>
              </a:spcBef>
              <a:spcAft>
                <a:spcPts val="0"/>
              </a:spcAft>
              <a:buClr>
                <a:srgbClr val="374151"/>
              </a:buClr>
              <a:buSzPts val="1900"/>
              <a:buFont typeface="Calibri"/>
              <a:buAutoNum type="arabicPeriod"/>
            </a:pPr>
            <a:r>
              <a:rPr i="0" lang="en-US" sz="1900">
                <a:solidFill>
                  <a:srgbClr val="374151"/>
                </a:solidFill>
              </a:rPr>
              <a:t>System Design: Create an architecture and design UI and database.</a:t>
            </a:r>
            <a:endParaRPr i="0" sz="1900">
              <a:solidFill>
                <a:srgbClr val="374151"/>
              </a:solidFill>
            </a:endParaRPr>
          </a:p>
          <a:p>
            <a:pPr indent="0" lvl="0" marL="342900" rtl="0" algn="l">
              <a:spcBef>
                <a:spcPts val="152"/>
              </a:spcBef>
              <a:spcAft>
                <a:spcPts val="0"/>
              </a:spcAft>
              <a:buNone/>
            </a:pPr>
            <a:r>
              <a:t/>
            </a:r>
            <a:endParaRPr sz="1900">
              <a:solidFill>
                <a:srgbClr val="374151"/>
              </a:solidFill>
            </a:endParaRPr>
          </a:p>
          <a:p>
            <a:pPr indent="-415290" lvl="0" marL="342900" rtl="0" algn="l">
              <a:spcBef>
                <a:spcPts val="152"/>
              </a:spcBef>
              <a:spcAft>
                <a:spcPts val="0"/>
              </a:spcAft>
              <a:buClr>
                <a:srgbClr val="374151"/>
              </a:buClr>
              <a:buSzPts val="1900"/>
              <a:buFont typeface="Calibri"/>
              <a:buAutoNum type="arabicPeriod"/>
            </a:pPr>
            <a:r>
              <a:rPr i="0" lang="en-US" sz="1900">
                <a:solidFill>
                  <a:srgbClr val="374151"/>
                </a:solidFill>
              </a:rPr>
              <a:t>Technology Selection: Choose suitable technologies and tools.</a:t>
            </a:r>
            <a:endParaRPr i="0" sz="1900">
              <a:solidFill>
                <a:srgbClr val="374151"/>
              </a:solidFill>
            </a:endParaRPr>
          </a:p>
          <a:p>
            <a:pPr indent="0" lvl="0" marL="342900" rtl="0" algn="l">
              <a:spcBef>
                <a:spcPts val="152"/>
              </a:spcBef>
              <a:spcAft>
                <a:spcPts val="0"/>
              </a:spcAft>
              <a:buNone/>
            </a:pPr>
            <a:r>
              <a:t/>
            </a:r>
            <a:endParaRPr sz="1900">
              <a:solidFill>
                <a:srgbClr val="374151"/>
              </a:solidFill>
            </a:endParaRPr>
          </a:p>
          <a:p>
            <a:pPr indent="-415290" lvl="0" marL="342900" rtl="0" algn="l">
              <a:spcBef>
                <a:spcPts val="152"/>
              </a:spcBef>
              <a:spcAft>
                <a:spcPts val="0"/>
              </a:spcAft>
              <a:buClr>
                <a:srgbClr val="374151"/>
              </a:buClr>
              <a:buSzPts val="1900"/>
              <a:buFont typeface="Calibri"/>
              <a:buAutoNum type="arabicPeriod"/>
            </a:pPr>
            <a:r>
              <a:rPr i="0" lang="en-US" sz="1900">
                <a:solidFill>
                  <a:srgbClr val="374151"/>
                </a:solidFill>
              </a:rPr>
              <a:t>Development: Build bank, customer, admin, and report modules.</a:t>
            </a:r>
            <a:endParaRPr i="0" sz="1900">
              <a:solidFill>
                <a:srgbClr val="374151"/>
              </a:solidFill>
            </a:endParaRPr>
          </a:p>
          <a:p>
            <a:pPr indent="0" lvl="0" marL="342900" rtl="0" algn="l">
              <a:spcBef>
                <a:spcPts val="152"/>
              </a:spcBef>
              <a:spcAft>
                <a:spcPts val="0"/>
              </a:spcAft>
              <a:buNone/>
            </a:pPr>
            <a:r>
              <a:t/>
            </a:r>
            <a:endParaRPr sz="1900">
              <a:solidFill>
                <a:srgbClr val="374151"/>
              </a:solidFill>
            </a:endParaRPr>
          </a:p>
          <a:p>
            <a:pPr indent="-415290" lvl="0" marL="342900" rtl="0" algn="l">
              <a:spcBef>
                <a:spcPts val="152"/>
              </a:spcBef>
              <a:spcAft>
                <a:spcPts val="0"/>
              </a:spcAft>
              <a:buClr>
                <a:srgbClr val="374151"/>
              </a:buClr>
              <a:buSzPts val="1900"/>
              <a:buFont typeface="Calibri"/>
              <a:buAutoNum type="arabicPeriod"/>
            </a:pPr>
            <a:r>
              <a:rPr i="0" lang="en-US" sz="1900">
                <a:solidFill>
                  <a:srgbClr val="374151"/>
                </a:solidFill>
              </a:rPr>
              <a:t>Integration and Testing: Integrate modules, perform testing, and validate with users</a:t>
            </a:r>
            <a:endParaRPr sz="1900"/>
          </a:p>
          <a:p>
            <a:pPr indent="0" lvl="0" marL="0" rtl="0" algn="l">
              <a:spcBef>
                <a:spcPts val="152"/>
              </a:spcBef>
              <a:spcAft>
                <a:spcPts val="0"/>
              </a:spcAft>
              <a:buNone/>
            </a:pPr>
            <a:r>
              <a:t/>
            </a:r>
            <a:endParaRPr b="1" sz="2200"/>
          </a:p>
        </p:txBody>
      </p:sp>
      <p:sp>
        <p:nvSpPr>
          <p:cNvPr id="187" name="Google Shape;187;g261043a0592_0_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88" name="Google Shape;188;g261043a0592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Proposed work</a:t>
            </a:r>
            <a:endParaRPr/>
          </a:p>
        </p:txBody>
      </p:sp>
      <p:sp>
        <p:nvSpPr>
          <p:cNvPr id="194" name="Google Shape;194;p7"/>
          <p:cNvSpPr txBox="1"/>
          <p:nvPr>
            <p:ph idx="1" type="body"/>
          </p:nvPr>
        </p:nvSpPr>
        <p:spPr>
          <a:xfrm>
            <a:off x="613650" y="1389125"/>
            <a:ext cx="7873200" cy="4208100"/>
          </a:xfrm>
          <a:prstGeom prst="rect">
            <a:avLst/>
          </a:prstGeom>
          <a:noFill/>
          <a:ln>
            <a:noFill/>
          </a:ln>
        </p:spPr>
        <p:txBody>
          <a:bodyPr anchorCtr="0" anchor="t" bIns="45700" lIns="91425" spcFirstLastPara="1" rIns="91425" wrap="square" tIns="45700">
            <a:noAutofit/>
          </a:bodyPr>
          <a:lstStyle/>
          <a:p>
            <a:pPr indent="0" lvl="0" marL="0" rtl="0" algn="l">
              <a:spcBef>
                <a:spcPts val="152"/>
              </a:spcBef>
              <a:spcAft>
                <a:spcPts val="0"/>
              </a:spcAft>
              <a:buNone/>
            </a:pPr>
            <a:r>
              <a:rPr lang="en-US" sz="1600">
                <a:solidFill>
                  <a:srgbClr val="374151"/>
                </a:solidFill>
              </a:rPr>
              <a:t>7.    </a:t>
            </a:r>
            <a:r>
              <a:rPr i="0" lang="en-US" sz="1900">
                <a:solidFill>
                  <a:srgbClr val="374151"/>
                </a:solidFill>
              </a:rPr>
              <a:t>Security and Data Privacy: Implement security measures and comply with regulations.</a:t>
            </a:r>
            <a:endParaRPr i="0" sz="1900">
              <a:solidFill>
                <a:srgbClr val="374151"/>
              </a:solidFill>
            </a:endParaRPr>
          </a:p>
          <a:p>
            <a:pPr indent="0" lvl="0" marL="0" rtl="0" algn="l">
              <a:spcBef>
                <a:spcPts val="152"/>
              </a:spcBef>
              <a:spcAft>
                <a:spcPts val="0"/>
              </a:spcAft>
              <a:buNone/>
            </a:pPr>
            <a:r>
              <a:t/>
            </a:r>
            <a:endParaRPr sz="1900">
              <a:solidFill>
                <a:srgbClr val="374151"/>
              </a:solidFill>
            </a:endParaRPr>
          </a:p>
          <a:p>
            <a:pPr indent="0" lvl="0" marL="0" rtl="0" algn="l">
              <a:spcBef>
                <a:spcPts val="152"/>
              </a:spcBef>
              <a:spcAft>
                <a:spcPts val="0"/>
              </a:spcAft>
              <a:buNone/>
            </a:pPr>
            <a:r>
              <a:rPr lang="en-US" sz="1900">
                <a:solidFill>
                  <a:srgbClr val="374151"/>
                </a:solidFill>
              </a:rPr>
              <a:t>8.    </a:t>
            </a:r>
            <a:r>
              <a:rPr i="0" lang="en-US" sz="1900">
                <a:solidFill>
                  <a:srgbClr val="374151"/>
                </a:solidFill>
              </a:rPr>
              <a:t>Deployment: Launch the system on a server, ensuring scalability.</a:t>
            </a:r>
            <a:endParaRPr i="0" sz="1900">
              <a:solidFill>
                <a:srgbClr val="374151"/>
              </a:solidFill>
            </a:endParaRPr>
          </a:p>
          <a:p>
            <a:pPr indent="0" lvl="0" marL="0" rtl="0" algn="l">
              <a:spcBef>
                <a:spcPts val="152"/>
              </a:spcBef>
              <a:spcAft>
                <a:spcPts val="0"/>
              </a:spcAft>
              <a:buNone/>
            </a:pPr>
            <a:r>
              <a:t/>
            </a:r>
            <a:endParaRPr sz="1900">
              <a:solidFill>
                <a:srgbClr val="374151"/>
              </a:solidFill>
            </a:endParaRPr>
          </a:p>
          <a:p>
            <a:pPr indent="0" lvl="0" marL="0" rtl="0" algn="l">
              <a:spcBef>
                <a:spcPts val="152"/>
              </a:spcBef>
              <a:spcAft>
                <a:spcPts val="0"/>
              </a:spcAft>
              <a:buNone/>
            </a:pPr>
            <a:r>
              <a:rPr lang="en-US" sz="1900">
                <a:solidFill>
                  <a:srgbClr val="374151"/>
                </a:solidFill>
              </a:rPr>
              <a:t>9.    </a:t>
            </a:r>
            <a:r>
              <a:rPr i="0" lang="en-US" sz="1900">
                <a:solidFill>
                  <a:srgbClr val="374151"/>
                </a:solidFill>
              </a:rPr>
              <a:t>User Training and Documentation: Train users and create user manuals.</a:t>
            </a:r>
            <a:endParaRPr i="0" sz="1900">
              <a:solidFill>
                <a:srgbClr val="374151"/>
              </a:solidFill>
            </a:endParaRPr>
          </a:p>
          <a:p>
            <a:pPr indent="0" lvl="0" marL="0" rtl="0" algn="l">
              <a:spcBef>
                <a:spcPts val="152"/>
              </a:spcBef>
              <a:spcAft>
                <a:spcPts val="0"/>
              </a:spcAft>
              <a:buNone/>
            </a:pPr>
            <a:r>
              <a:t/>
            </a:r>
            <a:endParaRPr sz="1900">
              <a:solidFill>
                <a:srgbClr val="374151"/>
              </a:solidFill>
            </a:endParaRPr>
          </a:p>
          <a:p>
            <a:pPr indent="0" lvl="0" marL="0" rtl="0" algn="l">
              <a:spcBef>
                <a:spcPts val="152"/>
              </a:spcBef>
              <a:spcAft>
                <a:spcPts val="0"/>
              </a:spcAft>
              <a:buNone/>
            </a:pPr>
            <a:r>
              <a:rPr lang="en-US" sz="1900">
                <a:solidFill>
                  <a:srgbClr val="374151"/>
                </a:solidFill>
              </a:rPr>
              <a:t>10.  </a:t>
            </a:r>
            <a:r>
              <a:rPr i="0" lang="en-US" sz="1900">
                <a:solidFill>
                  <a:srgbClr val="374151"/>
                </a:solidFill>
              </a:rPr>
              <a:t>Launch and Maintenance: Roll out the system, monitor, and address issues.</a:t>
            </a:r>
            <a:endParaRPr i="0" sz="1900">
              <a:solidFill>
                <a:srgbClr val="374151"/>
              </a:solidFill>
            </a:endParaRPr>
          </a:p>
          <a:p>
            <a:pPr indent="0" lvl="0" marL="0" rtl="0" algn="l">
              <a:spcBef>
                <a:spcPts val="152"/>
              </a:spcBef>
              <a:spcAft>
                <a:spcPts val="0"/>
              </a:spcAft>
              <a:buNone/>
            </a:pPr>
            <a:r>
              <a:t/>
            </a:r>
            <a:endParaRPr sz="1900">
              <a:solidFill>
                <a:srgbClr val="374151"/>
              </a:solidFill>
            </a:endParaRPr>
          </a:p>
          <a:p>
            <a:pPr indent="0" lvl="0" marL="0" rtl="0" algn="l">
              <a:spcBef>
                <a:spcPts val="152"/>
              </a:spcBef>
              <a:spcAft>
                <a:spcPts val="0"/>
              </a:spcAft>
              <a:buNone/>
            </a:pPr>
            <a:r>
              <a:rPr lang="en-US" sz="1900">
                <a:solidFill>
                  <a:srgbClr val="374151"/>
                </a:solidFill>
              </a:rPr>
              <a:t>11.  </a:t>
            </a:r>
            <a:r>
              <a:rPr i="0" lang="en-US" sz="1900">
                <a:solidFill>
                  <a:srgbClr val="374151"/>
                </a:solidFill>
              </a:rPr>
              <a:t>Continuous Improvement: Gather feedback, make updates, and enhance the system over time.</a:t>
            </a:r>
            <a:endParaRPr sz="1900"/>
          </a:p>
          <a:p>
            <a:pPr indent="-294640" lvl="0" marL="342900" rtl="0" algn="l">
              <a:spcBef>
                <a:spcPts val="152"/>
              </a:spcBef>
              <a:spcAft>
                <a:spcPts val="0"/>
              </a:spcAft>
              <a:buClr>
                <a:schemeClr val="dk1"/>
              </a:buClr>
              <a:buSzPts val="1600"/>
              <a:buNone/>
            </a:pPr>
            <a:r>
              <a:t/>
            </a:r>
            <a:endParaRPr b="1" sz="1900">
              <a:solidFill>
                <a:srgbClr val="000000"/>
              </a:solidFill>
              <a:latin typeface="Helvetica Neue"/>
              <a:ea typeface="Helvetica Neue"/>
              <a:cs typeface="Helvetica Neue"/>
              <a:sym typeface="Helvetica Neue"/>
            </a:endParaRPr>
          </a:p>
          <a:p>
            <a:pPr indent="-294640" lvl="0" marL="342900" rtl="0" algn="l">
              <a:spcBef>
                <a:spcPts val="152"/>
              </a:spcBef>
              <a:spcAft>
                <a:spcPts val="0"/>
              </a:spcAft>
              <a:buClr>
                <a:schemeClr val="dk1"/>
              </a:buClr>
              <a:buSzPts val="1600"/>
              <a:buNone/>
            </a:pPr>
            <a:r>
              <a:t/>
            </a:r>
            <a:endParaRPr b="1" sz="1900"/>
          </a:p>
        </p:txBody>
      </p:sp>
      <p:sp>
        <p:nvSpPr>
          <p:cNvPr id="195" name="Google Shape;19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96" name="Google Shape;19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61043a0592_0_21"/>
          <p:cNvSpPr txBox="1"/>
          <p:nvPr>
            <p:ph type="title"/>
          </p:nvPr>
        </p:nvSpPr>
        <p:spPr>
          <a:xfrm>
            <a:off x="457200" y="228600"/>
            <a:ext cx="8229600" cy="56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Calibri"/>
              <a:buNone/>
            </a:pPr>
            <a:r>
              <a:rPr b="1" lang="en-US" sz="3200">
                <a:solidFill>
                  <a:srgbClr val="FF0000"/>
                </a:solidFill>
              </a:rPr>
              <a:t>Overall Architecture diagram and flow diagram</a:t>
            </a:r>
            <a:endParaRPr/>
          </a:p>
        </p:txBody>
      </p:sp>
      <p:sp>
        <p:nvSpPr>
          <p:cNvPr id="202" name="Google Shape;202;g261043a0592_0_21"/>
          <p:cNvSpPr txBox="1"/>
          <p:nvPr>
            <p:ph idx="1" type="body"/>
          </p:nvPr>
        </p:nvSpPr>
        <p:spPr>
          <a:xfrm flipH="1">
            <a:off x="8601298" y="2339953"/>
            <a:ext cx="85500" cy="4703100"/>
          </a:xfrm>
          <a:prstGeom prst="rect">
            <a:avLst/>
          </a:prstGeom>
          <a:noFill/>
          <a:ln>
            <a:noFill/>
          </a:ln>
        </p:spPr>
        <p:txBody>
          <a:bodyPr anchorCtr="0" anchor="t" bIns="45700" lIns="91425" spcFirstLastPara="1" rIns="91425" wrap="square" tIns="45700">
            <a:normAutofit/>
          </a:bodyPr>
          <a:lstStyle/>
          <a:p>
            <a:pPr indent="0" lvl="1" marL="228600" rtl="0" algn="l">
              <a:spcBef>
                <a:spcPts val="0"/>
              </a:spcBef>
              <a:spcAft>
                <a:spcPts val="0"/>
              </a:spcAft>
              <a:buClr>
                <a:schemeClr val="dk1"/>
              </a:buClr>
              <a:buSzPts val="2400"/>
              <a:buNone/>
            </a:pPr>
            <a:r>
              <a:t/>
            </a:r>
            <a:endParaRPr b="1" sz="2400">
              <a:solidFill>
                <a:srgbClr val="FF0000"/>
              </a:solidFill>
            </a:endParaRPr>
          </a:p>
          <a:p>
            <a:pPr indent="-301307" lvl="1" marL="579437" rtl="0" algn="l">
              <a:spcBef>
                <a:spcPts val="156"/>
              </a:spcBef>
              <a:spcAft>
                <a:spcPts val="0"/>
              </a:spcAft>
              <a:buClr>
                <a:schemeClr val="dk1"/>
              </a:buClr>
              <a:buSzPts val="2400"/>
              <a:buFont typeface="Arial"/>
              <a:buNone/>
            </a:pPr>
            <a:r>
              <a:t/>
            </a:r>
            <a:endParaRPr b="1" sz="2400">
              <a:solidFill>
                <a:srgbClr val="FF0000"/>
              </a:solidFill>
            </a:endParaRPr>
          </a:p>
        </p:txBody>
      </p:sp>
      <p:sp>
        <p:nvSpPr>
          <p:cNvPr id="203" name="Google Shape;203;g261043a0592_0_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04" name="Google Shape;204;g261043a0592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g261043a0592_0_21"/>
          <p:cNvPicPr preferRelativeResize="0"/>
          <p:nvPr/>
        </p:nvPicPr>
        <p:blipFill>
          <a:blip r:embed="rId3">
            <a:alphaModFix/>
          </a:blip>
          <a:stretch>
            <a:fillRect/>
          </a:stretch>
        </p:blipFill>
        <p:spPr>
          <a:xfrm>
            <a:off x="229275" y="1167225"/>
            <a:ext cx="8229600" cy="518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Software used</a:t>
            </a:r>
            <a:endParaRPr/>
          </a:p>
        </p:txBody>
      </p:sp>
      <p:sp>
        <p:nvSpPr>
          <p:cNvPr id="211" name="Google Shape;211;p10"/>
          <p:cNvSpPr txBox="1"/>
          <p:nvPr>
            <p:ph idx="1" type="body"/>
          </p:nvPr>
        </p:nvSpPr>
        <p:spPr>
          <a:xfrm>
            <a:off x="381000" y="914400"/>
            <a:ext cx="8458200" cy="4525963"/>
          </a:xfrm>
          <a:prstGeom prst="rect">
            <a:avLst/>
          </a:prstGeom>
          <a:noFill/>
          <a:ln>
            <a:noFill/>
          </a:ln>
        </p:spPr>
        <p:txBody>
          <a:bodyPr anchorCtr="0" anchor="t" bIns="45700" lIns="91425" spcFirstLastPara="1" rIns="91425" wrap="square" tIns="45700">
            <a:normAutofit/>
          </a:bodyPr>
          <a:lstStyle/>
          <a:p>
            <a:pPr indent="-350838" lvl="1" marL="579438" rtl="0" algn="l">
              <a:spcBef>
                <a:spcPts val="0"/>
              </a:spcBef>
              <a:spcAft>
                <a:spcPts val="0"/>
              </a:spcAft>
              <a:buClr>
                <a:schemeClr val="dk1"/>
              </a:buClr>
              <a:buSzPts val="2400"/>
              <a:buFont typeface="Arial"/>
              <a:buChar char="•"/>
            </a:pPr>
            <a:r>
              <a:rPr b="1" lang="en-US" sz="2400"/>
              <a:t>Software and Hardware details with Justification</a:t>
            </a:r>
            <a:endParaRPr/>
          </a:p>
        </p:txBody>
      </p:sp>
      <p:sp>
        <p:nvSpPr>
          <p:cNvPr id="212" name="Google Shape;21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13" name="Google Shape;21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4" name="Google Shape;214;p10"/>
          <p:cNvGraphicFramePr/>
          <p:nvPr/>
        </p:nvGraphicFramePr>
        <p:xfrm>
          <a:off x="197964" y="1442049"/>
          <a:ext cx="3000000" cy="3000000"/>
        </p:xfrm>
        <a:graphic>
          <a:graphicData uri="http://schemas.openxmlformats.org/drawingml/2006/table">
            <a:tbl>
              <a:tblPr bandRow="1" firstRow="1">
                <a:noFill/>
                <a:tableStyleId>{5087AF40-2D15-4C37-87FD-E306F0967905}</a:tableStyleId>
              </a:tblPr>
              <a:tblGrid>
                <a:gridCol w="1121200"/>
                <a:gridCol w="3363600"/>
                <a:gridCol w="3669375"/>
              </a:tblGrid>
              <a:tr h="262850">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US" sz="1800"/>
                        <a:t>Software used </a:t>
                      </a:r>
                      <a:endParaRPr/>
                    </a:p>
                  </a:txBody>
                  <a:tcPr marT="45725" marB="45725" marR="91450" marL="91450"/>
                </a:tc>
                <a:tc>
                  <a:txBody>
                    <a:bodyPr/>
                    <a:lstStyle/>
                    <a:p>
                      <a:pPr indent="0" lvl="0" marL="0" marR="0" rtl="0" algn="l">
                        <a:spcBef>
                          <a:spcPts val="0"/>
                        </a:spcBef>
                        <a:spcAft>
                          <a:spcPts val="0"/>
                        </a:spcAft>
                        <a:buNone/>
                      </a:pPr>
                      <a:r>
                        <a:rPr lang="en-US" sz="1800"/>
                        <a:t>Justification</a:t>
                      </a:r>
                      <a:endParaRPr/>
                    </a:p>
                  </a:txBody>
                  <a:tcPr marT="45725" marB="45725" marR="91450" marL="91450"/>
                </a:tc>
              </a:tr>
              <a:tr h="668100">
                <a:tc>
                  <a:txBody>
                    <a:bodyPr/>
                    <a:lstStyle/>
                    <a:p>
                      <a:pPr indent="-317500" lvl="0" marL="457200" marR="0" rtl="0" algn="l">
                        <a:spcBef>
                          <a:spcPts val="0"/>
                        </a:spcBef>
                        <a:spcAft>
                          <a:spcPts val="0"/>
                        </a:spcAft>
                        <a:buSzPts val="1400"/>
                        <a:buAutoNum type="arabicPeriod"/>
                      </a:pPr>
                      <a:r>
                        <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b="1" lang="en-US" sz="1800"/>
                        <a:t>Java Programming Language: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300"/>
                        <a:t>Java is a versatile and widely-used programming language that offers platform independence and strong support for building robust, scalable applications. Its object-oriented nature and extensive libraries make it suitable for developing complex software systems like the multi-banking system</a:t>
                      </a:r>
                      <a:r>
                        <a:rPr lang="en-US" sz="1100"/>
                        <a:t>.</a:t>
                      </a:r>
                      <a:endParaRPr sz="1100"/>
                    </a:p>
                    <a:p>
                      <a:pPr indent="0" lvl="0" marL="0" marR="0" rtl="0" algn="l">
                        <a:spcBef>
                          <a:spcPts val="0"/>
                        </a:spcBef>
                        <a:spcAft>
                          <a:spcPts val="0"/>
                        </a:spcAft>
                        <a:buNone/>
                      </a:pPr>
                      <a:r>
                        <a:t/>
                      </a:r>
                      <a:endParaRPr sz="1100"/>
                    </a:p>
                  </a:txBody>
                  <a:tcPr marT="45725" marB="45725" marR="91450" marL="91450"/>
                </a:tc>
              </a:tr>
            </a:tbl>
          </a:graphicData>
        </a:graphic>
      </p:graphicFrame>
      <p:graphicFrame>
        <p:nvGraphicFramePr>
          <p:cNvPr id="215" name="Google Shape;215;p10"/>
          <p:cNvGraphicFramePr/>
          <p:nvPr/>
        </p:nvGraphicFramePr>
        <p:xfrm>
          <a:off x="197965" y="4209645"/>
          <a:ext cx="3000000" cy="3000000"/>
        </p:xfrm>
        <a:graphic>
          <a:graphicData uri="http://schemas.openxmlformats.org/drawingml/2006/table">
            <a:tbl>
              <a:tblPr bandRow="1" firstRow="1">
                <a:noFill/>
                <a:tableStyleId>{5087AF40-2D15-4C37-87FD-E306F0967905}</a:tableStyleId>
              </a:tblPr>
              <a:tblGrid>
                <a:gridCol w="1019275"/>
                <a:gridCol w="3465525"/>
                <a:gridCol w="3669375"/>
              </a:tblGrid>
              <a:tr h="627075">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spcBef>
                          <a:spcPts val="0"/>
                        </a:spcBef>
                        <a:spcAft>
                          <a:spcPts val="0"/>
                        </a:spcAft>
                        <a:buNone/>
                      </a:pPr>
                      <a:r>
                        <a:rPr lang="en-US" sz="1800"/>
                        <a:t>Hardware used </a:t>
                      </a:r>
                      <a:endParaRPr/>
                    </a:p>
                  </a:txBody>
                  <a:tcPr marT="45725" marB="45725" marR="91450" marL="91450"/>
                </a:tc>
                <a:tc>
                  <a:txBody>
                    <a:bodyPr/>
                    <a:lstStyle/>
                    <a:p>
                      <a:pPr indent="0" lvl="0" marL="0" marR="0" rtl="0" algn="l">
                        <a:spcBef>
                          <a:spcPts val="0"/>
                        </a:spcBef>
                        <a:spcAft>
                          <a:spcPts val="0"/>
                        </a:spcAft>
                        <a:buNone/>
                      </a:pPr>
                      <a:r>
                        <a:rPr lang="en-US" sz="1800"/>
                        <a:t>Justification</a:t>
                      </a:r>
                      <a:endParaRPr/>
                    </a:p>
                  </a:txBody>
                  <a:tcPr marT="45725" marB="45725" marR="91450" marL="91450"/>
                </a:tc>
              </a:tr>
              <a:tr h="627075">
                <a:tc>
                  <a:txBody>
                    <a:bodyPr/>
                    <a:lstStyle/>
                    <a:p>
                      <a:pPr indent="-342900" lvl="0" marL="457200" marR="0" rtl="0" algn="l">
                        <a:spcBef>
                          <a:spcPts val="0"/>
                        </a:spcBef>
                        <a:spcAft>
                          <a:spcPts val="0"/>
                        </a:spcAft>
                        <a:buSzPts val="1800"/>
                        <a:buAutoNum type="arabicPeriod"/>
                      </a:pPr>
                      <a:r>
                        <a:t/>
                      </a:r>
                      <a:endParaRPr sz="1800"/>
                    </a:p>
                    <a:p>
                      <a:pPr indent="-342900" lvl="0" marL="457200" marR="0" rtl="0" algn="l">
                        <a:spcBef>
                          <a:spcPts val="0"/>
                        </a:spcBef>
                        <a:spcAft>
                          <a:spcPts val="0"/>
                        </a:spcAft>
                        <a:buSzPts val="1800"/>
                        <a:buAutoNum type="arabicPeriod"/>
                      </a:pPr>
                      <a:r>
                        <a:t/>
                      </a:r>
                      <a:endParaRPr sz="1800"/>
                    </a:p>
                  </a:txBody>
                  <a:tcPr marT="45725" marB="45725" marR="91450" marL="91450"/>
                </a:tc>
                <a:tc>
                  <a:txBody>
                    <a:bodyPr/>
                    <a:lstStyle/>
                    <a:p>
                      <a:pPr indent="0" lvl="0" marL="0" marR="0" rtl="0" algn="l">
                        <a:spcBef>
                          <a:spcPts val="0"/>
                        </a:spcBef>
                        <a:spcAft>
                          <a:spcPts val="0"/>
                        </a:spcAft>
                        <a:buNone/>
                      </a:pPr>
                      <a:r>
                        <a:rPr b="1" lang="en-US" sz="1800"/>
                        <a:t>RAM 128 MB</a:t>
                      </a:r>
                      <a:endParaRPr b="1" sz="1800"/>
                    </a:p>
                    <a:p>
                      <a:pPr indent="0" lvl="0" marL="0" marR="0" rtl="0" algn="l">
                        <a:spcBef>
                          <a:spcPts val="0"/>
                        </a:spcBef>
                        <a:spcAft>
                          <a:spcPts val="0"/>
                        </a:spcAft>
                        <a:buNone/>
                      </a:pPr>
                      <a:r>
                        <a:rPr b="1" lang="en-US" sz="1800"/>
                        <a:t>Disk Space 124 MB for JRE, 2 MB for JAVA update</a:t>
                      </a:r>
                      <a:endParaRPr b="1" sz="1800"/>
                    </a:p>
                    <a:p>
                      <a:pPr indent="0" lvl="0" marL="0" marR="0" rtl="0" algn="l">
                        <a:spcBef>
                          <a:spcPts val="0"/>
                        </a:spcBef>
                        <a:spcAft>
                          <a:spcPts val="0"/>
                        </a:spcAft>
                        <a:buNone/>
                      </a:pPr>
                      <a:r>
                        <a:t/>
                      </a:r>
                      <a:endParaRPr b="1"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300"/>
                        <a:t>RAM is a short-term memory pool where your computer keeps information it needs to access fast. RAM keeps data readily available so your processor can process tasks right away without having to search for it in long-term storage.</a:t>
                      </a:r>
                      <a:endParaRPr sz="1300"/>
                    </a:p>
                    <a:p>
                      <a:pPr indent="0" lvl="0" marL="0" marR="0" rtl="0" algn="l">
                        <a:spcBef>
                          <a:spcPts val="0"/>
                        </a:spcBef>
                        <a:spcAft>
                          <a:spcPts val="0"/>
                        </a:spcAft>
                        <a:buClr>
                          <a:schemeClr val="dk1"/>
                        </a:buClr>
                        <a:buSzPts val="1100"/>
                        <a:buFont typeface="Arial"/>
                        <a:buNone/>
                      </a:pPr>
                      <a:r>
                        <a:t/>
                      </a:r>
                      <a:endParaRPr sz="13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Experimental results</a:t>
            </a:r>
            <a:endParaRPr/>
          </a:p>
        </p:txBody>
      </p:sp>
      <p:sp>
        <p:nvSpPr>
          <p:cNvPr id="221" name="Google Shape;2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22" name="Google Shape;2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3" name="Google Shape;223;p11"/>
          <p:cNvPicPr preferRelativeResize="0"/>
          <p:nvPr/>
        </p:nvPicPr>
        <p:blipFill>
          <a:blip r:embed="rId3">
            <a:alphaModFix/>
          </a:blip>
          <a:stretch>
            <a:fillRect/>
          </a:stretch>
        </p:blipFill>
        <p:spPr>
          <a:xfrm>
            <a:off x="856400" y="1297775"/>
            <a:ext cx="7404225" cy="455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29" name="Google Shape;2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0" name="Google Shape;230;p12"/>
          <p:cNvPicPr preferRelativeResize="0"/>
          <p:nvPr/>
        </p:nvPicPr>
        <p:blipFill>
          <a:blip r:embed="rId3">
            <a:alphaModFix/>
          </a:blip>
          <a:stretch>
            <a:fillRect/>
          </a:stretch>
        </p:blipFill>
        <p:spPr>
          <a:xfrm>
            <a:off x="334475" y="941375"/>
            <a:ext cx="5572125" cy="2209800"/>
          </a:xfrm>
          <a:prstGeom prst="rect">
            <a:avLst/>
          </a:prstGeom>
          <a:noFill/>
          <a:ln>
            <a:noFill/>
          </a:ln>
        </p:spPr>
      </p:pic>
      <p:pic>
        <p:nvPicPr>
          <p:cNvPr id="231" name="Google Shape;231;p12"/>
          <p:cNvPicPr preferRelativeResize="0"/>
          <p:nvPr/>
        </p:nvPicPr>
        <p:blipFill>
          <a:blip r:embed="rId4">
            <a:alphaModFix/>
          </a:blip>
          <a:stretch>
            <a:fillRect/>
          </a:stretch>
        </p:blipFill>
        <p:spPr>
          <a:xfrm>
            <a:off x="3124200" y="3303575"/>
            <a:ext cx="5503275" cy="290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37" name="Google Shape;23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8" name="Google Shape;238;p13"/>
          <p:cNvPicPr preferRelativeResize="0"/>
          <p:nvPr/>
        </p:nvPicPr>
        <p:blipFill>
          <a:blip r:embed="rId3">
            <a:alphaModFix/>
          </a:blip>
          <a:stretch>
            <a:fillRect/>
          </a:stretch>
        </p:blipFill>
        <p:spPr>
          <a:xfrm>
            <a:off x="152400" y="152400"/>
            <a:ext cx="5486400" cy="2686050"/>
          </a:xfrm>
          <a:prstGeom prst="rect">
            <a:avLst/>
          </a:prstGeom>
          <a:noFill/>
          <a:ln>
            <a:noFill/>
          </a:ln>
        </p:spPr>
      </p:pic>
      <p:pic>
        <p:nvPicPr>
          <p:cNvPr id="239" name="Google Shape;239;p13"/>
          <p:cNvPicPr preferRelativeResize="0"/>
          <p:nvPr/>
        </p:nvPicPr>
        <p:blipFill>
          <a:blip r:embed="rId4">
            <a:alphaModFix/>
          </a:blip>
          <a:stretch>
            <a:fillRect/>
          </a:stretch>
        </p:blipFill>
        <p:spPr>
          <a:xfrm>
            <a:off x="2296775" y="3011075"/>
            <a:ext cx="5257800" cy="255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61043a0592_0_4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6" name="Google Shape;246;g261043a0592_0_45"/>
          <p:cNvPicPr preferRelativeResize="0"/>
          <p:nvPr/>
        </p:nvPicPr>
        <p:blipFill>
          <a:blip r:embed="rId3">
            <a:alphaModFix/>
          </a:blip>
          <a:stretch>
            <a:fillRect/>
          </a:stretch>
        </p:blipFill>
        <p:spPr>
          <a:xfrm>
            <a:off x="415400" y="455850"/>
            <a:ext cx="5724525" cy="2238375"/>
          </a:xfrm>
          <a:prstGeom prst="rect">
            <a:avLst/>
          </a:prstGeom>
          <a:noFill/>
          <a:ln>
            <a:noFill/>
          </a:ln>
        </p:spPr>
      </p:pic>
      <p:pic>
        <p:nvPicPr>
          <p:cNvPr id="247" name="Google Shape;247;g261043a0592_0_45"/>
          <p:cNvPicPr preferRelativeResize="0"/>
          <p:nvPr/>
        </p:nvPicPr>
        <p:blipFill>
          <a:blip r:embed="rId4">
            <a:alphaModFix/>
          </a:blip>
          <a:stretch>
            <a:fillRect/>
          </a:stretch>
        </p:blipFill>
        <p:spPr>
          <a:xfrm>
            <a:off x="2863250" y="3267150"/>
            <a:ext cx="6057900" cy="231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Contents</a:t>
            </a:r>
            <a:endParaRPr>
              <a:solidFill>
                <a:srgbClr val="FF0000"/>
              </a:solidFill>
            </a:endParaRPr>
          </a:p>
        </p:txBody>
      </p:sp>
      <p:sp>
        <p:nvSpPr>
          <p:cNvPr id="97" name="Google Shape;97;p2"/>
          <p:cNvSpPr txBox="1"/>
          <p:nvPr>
            <p:ph idx="1" type="body"/>
          </p:nvPr>
        </p:nvSpPr>
        <p:spPr>
          <a:xfrm>
            <a:off x="609600" y="11430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544"/>
              </a:spcBef>
              <a:spcAft>
                <a:spcPts val="0"/>
              </a:spcAft>
              <a:buNone/>
            </a:pPr>
            <a:r>
              <a:rPr lang="en-US"/>
              <a:t> </a:t>
            </a:r>
            <a:endParaRPr/>
          </a:p>
          <a:p>
            <a:pPr indent="-170180" lvl="0" marL="342900" rtl="0" algn="l">
              <a:spcBef>
                <a:spcPts val="544"/>
              </a:spcBef>
              <a:spcAft>
                <a:spcPts val="0"/>
              </a:spcAft>
              <a:buClr>
                <a:schemeClr val="dk1"/>
              </a:buClr>
              <a:buSzPts val="3200"/>
              <a:buNone/>
            </a:pPr>
            <a:r>
              <a:t/>
            </a:r>
            <a:endParaRPr/>
          </a:p>
        </p:txBody>
      </p:sp>
      <p:sp>
        <p:nvSpPr>
          <p:cNvPr id="98" name="Google Shape;9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graphicFrame>
        <p:nvGraphicFramePr>
          <p:cNvPr id="100" name="Google Shape;100;p2"/>
          <p:cNvGraphicFramePr/>
          <p:nvPr/>
        </p:nvGraphicFramePr>
        <p:xfrm>
          <a:off x="380988" y="1143000"/>
          <a:ext cx="3000000" cy="3000000"/>
        </p:xfrm>
        <a:graphic>
          <a:graphicData uri="http://schemas.openxmlformats.org/drawingml/2006/table">
            <a:tbl>
              <a:tblPr>
                <a:noFill/>
                <a:tableStyleId>{A16A9A66-BBF9-4D9B-80F0-EE614473C3F1}</a:tableStyleId>
              </a:tblPr>
              <a:tblGrid>
                <a:gridCol w="2565675"/>
                <a:gridCol w="2754725"/>
                <a:gridCol w="3061625"/>
              </a:tblGrid>
              <a:tr h="358050">
                <a:tc>
                  <a:txBody>
                    <a:bodyPr/>
                    <a:lstStyle/>
                    <a:p>
                      <a:pPr indent="0" lvl="0" marL="0" rtl="0" algn="ctr">
                        <a:spcBef>
                          <a:spcPts val="0"/>
                        </a:spcBef>
                        <a:spcAft>
                          <a:spcPts val="0"/>
                        </a:spcAft>
                        <a:buNone/>
                      </a:pPr>
                      <a:r>
                        <a:rPr b="1" lang="en-US" sz="2300"/>
                        <a:t>Sr. No.</a:t>
                      </a:r>
                      <a:endParaRPr b="1" sz="2300"/>
                    </a:p>
                  </a:txBody>
                  <a:tcPr marT="91425" marB="91425" marR="91425" marL="91425"/>
                </a:tc>
                <a:tc>
                  <a:txBody>
                    <a:bodyPr/>
                    <a:lstStyle/>
                    <a:p>
                      <a:pPr indent="0" lvl="0" marL="0" rtl="0" algn="ctr">
                        <a:spcBef>
                          <a:spcPts val="0"/>
                        </a:spcBef>
                        <a:spcAft>
                          <a:spcPts val="0"/>
                        </a:spcAft>
                        <a:buNone/>
                      </a:pPr>
                      <a:r>
                        <a:rPr b="1" lang="en-US" sz="2300"/>
                        <a:t>Title</a:t>
                      </a:r>
                      <a:endParaRPr b="1" sz="2300"/>
                    </a:p>
                  </a:txBody>
                  <a:tcPr marT="91425" marB="91425" marR="91425" marL="91425"/>
                </a:tc>
                <a:tc>
                  <a:txBody>
                    <a:bodyPr/>
                    <a:lstStyle/>
                    <a:p>
                      <a:pPr indent="0" lvl="0" marL="0" rtl="0" algn="ctr">
                        <a:spcBef>
                          <a:spcPts val="0"/>
                        </a:spcBef>
                        <a:spcAft>
                          <a:spcPts val="0"/>
                        </a:spcAft>
                        <a:buNone/>
                      </a:pPr>
                      <a:r>
                        <a:rPr b="1" lang="en-US" sz="2300"/>
                        <a:t>Page No.</a:t>
                      </a:r>
                      <a:endParaRPr b="1" sz="2300"/>
                    </a:p>
                  </a:txBody>
                  <a:tcPr marT="91425" marB="91425" marR="91425" marL="91425"/>
                </a:tc>
              </a:tr>
              <a:tr h="472400">
                <a:tc>
                  <a:txBody>
                    <a:bodyPr/>
                    <a:lstStyle/>
                    <a:p>
                      <a:pPr indent="0" lvl="0" marL="0" rtl="0" algn="ctr">
                        <a:spcBef>
                          <a:spcPts val="0"/>
                        </a:spcBef>
                        <a:spcAft>
                          <a:spcPts val="0"/>
                        </a:spcAft>
                        <a:buNone/>
                      </a:pPr>
                      <a:r>
                        <a:rPr lang="en-US" sz="1800"/>
                        <a:t>1. </a:t>
                      </a:r>
                      <a:endParaRPr sz="1800"/>
                    </a:p>
                  </a:txBody>
                  <a:tcPr marT="91425" marB="91425" marR="91425" marL="91425"/>
                </a:tc>
                <a:tc>
                  <a:txBody>
                    <a:bodyPr/>
                    <a:lstStyle/>
                    <a:p>
                      <a:pPr indent="0" lvl="0" marL="0" rtl="0" algn="ctr">
                        <a:spcBef>
                          <a:spcPts val="0"/>
                        </a:spcBef>
                        <a:spcAft>
                          <a:spcPts val="0"/>
                        </a:spcAft>
                        <a:buNone/>
                      </a:pPr>
                      <a:r>
                        <a:rPr lang="en-US" sz="1800"/>
                        <a:t>Objectives</a:t>
                      </a:r>
                      <a:endParaRPr sz="1800"/>
                    </a:p>
                  </a:txBody>
                  <a:tcPr marT="91425" marB="91425" marR="91425" marL="91425"/>
                </a:tc>
                <a:tc>
                  <a:txBody>
                    <a:bodyPr/>
                    <a:lstStyle/>
                    <a:p>
                      <a:pPr indent="0" lvl="0" marL="0" rtl="0" algn="ctr">
                        <a:spcBef>
                          <a:spcPts val="0"/>
                        </a:spcBef>
                        <a:spcAft>
                          <a:spcPts val="0"/>
                        </a:spcAft>
                        <a:buNone/>
                      </a:pPr>
                      <a:r>
                        <a:rPr lang="en-US" sz="1800"/>
                        <a:t>4</a:t>
                      </a:r>
                      <a:endParaRPr sz="1800"/>
                    </a:p>
                  </a:txBody>
                  <a:tcPr marT="91425" marB="91425" marR="91425" marL="91425"/>
                </a:tc>
              </a:tr>
              <a:tr h="755900">
                <a:tc>
                  <a:txBody>
                    <a:bodyPr/>
                    <a:lstStyle/>
                    <a:p>
                      <a:pPr indent="0" lvl="0" marL="0" rtl="0" algn="ctr">
                        <a:spcBef>
                          <a:spcPts val="0"/>
                        </a:spcBef>
                        <a:spcAft>
                          <a:spcPts val="0"/>
                        </a:spcAft>
                        <a:buNone/>
                      </a:pPr>
                      <a:r>
                        <a:rPr lang="en-US" sz="1800"/>
                        <a:t>2. </a:t>
                      </a:r>
                      <a:endParaRPr sz="1800"/>
                    </a:p>
                  </a:txBody>
                  <a:tcPr marT="91425" marB="91425" marR="91425" marL="91425"/>
                </a:tc>
                <a:tc>
                  <a:txBody>
                    <a:bodyPr/>
                    <a:lstStyle/>
                    <a:p>
                      <a:pPr indent="0" lvl="0" marL="0" rtl="0" algn="ctr">
                        <a:spcBef>
                          <a:spcPts val="0"/>
                        </a:spcBef>
                        <a:spcAft>
                          <a:spcPts val="0"/>
                        </a:spcAft>
                        <a:buNone/>
                      </a:pPr>
                      <a:r>
                        <a:rPr lang="en-US" sz="1800"/>
                        <a:t>Abstract</a:t>
                      </a:r>
                      <a:endParaRPr sz="1800"/>
                    </a:p>
                  </a:txBody>
                  <a:tcPr marT="91425" marB="91425" marR="91425" marL="91425"/>
                </a:tc>
                <a:tc>
                  <a:txBody>
                    <a:bodyPr/>
                    <a:lstStyle/>
                    <a:p>
                      <a:pPr indent="0" lvl="0" marL="0" rtl="0" algn="ctr">
                        <a:spcBef>
                          <a:spcPts val="0"/>
                        </a:spcBef>
                        <a:spcAft>
                          <a:spcPts val="0"/>
                        </a:spcAft>
                        <a:buNone/>
                      </a:pPr>
                      <a:r>
                        <a:rPr lang="en-US" sz="1800"/>
                        <a:t>5</a:t>
                      </a:r>
                      <a:endParaRPr sz="1800"/>
                    </a:p>
                    <a:p>
                      <a:pPr indent="0" lvl="0" marL="0" rtl="0" algn="l">
                        <a:spcBef>
                          <a:spcPts val="0"/>
                        </a:spcBef>
                        <a:spcAft>
                          <a:spcPts val="0"/>
                        </a:spcAft>
                        <a:buNone/>
                      </a:pPr>
                      <a:r>
                        <a:t/>
                      </a:r>
                      <a:endParaRPr sz="1800"/>
                    </a:p>
                  </a:txBody>
                  <a:tcPr marT="91425" marB="91425" marR="91425" marL="91425"/>
                </a:tc>
              </a:tr>
              <a:tr h="472400">
                <a:tc>
                  <a:txBody>
                    <a:bodyPr/>
                    <a:lstStyle/>
                    <a:p>
                      <a:pPr indent="0" lvl="0" marL="0" rtl="0" algn="ctr">
                        <a:spcBef>
                          <a:spcPts val="0"/>
                        </a:spcBef>
                        <a:spcAft>
                          <a:spcPts val="0"/>
                        </a:spcAft>
                        <a:buNone/>
                      </a:pPr>
                      <a:r>
                        <a:rPr lang="en-US" sz="1800"/>
                        <a:t>3.</a:t>
                      </a:r>
                      <a:endParaRPr sz="1800"/>
                    </a:p>
                  </a:txBody>
                  <a:tcPr marT="91425" marB="91425" marR="91425" marL="91425"/>
                </a:tc>
                <a:tc>
                  <a:txBody>
                    <a:bodyPr/>
                    <a:lstStyle/>
                    <a:p>
                      <a:pPr indent="0" lvl="0" marL="0" rtl="0" algn="ctr">
                        <a:spcBef>
                          <a:spcPts val="0"/>
                        </a:spcBef>
                        <a:spcAft>
                          <a:spcPts val="0"/>
                        </a:spcAft>
                        <a:buNone/>
                      </a:pPr>
                      <a:r>
                        <a:rPr lang="en-US" sz="1800"/>
                        <a:t>Introduction</a:t>
                      </a:r>
                      <a:endParaRPr sz="1800"/>
                    </a:p>
                  </a:txBody>
                  <a:tcPr marT="91425" marB="91425" marR="91425" marL="91425"/>
                </a:tc>
                <a:tc>
                  <a:txBody>
                    <a:bodyPr/>
                    <a:lstStyle/>
                    <a:p>
                      <a:pPr indent="0" lvl="0" marL="0" rtl="0" algn="ctr">
                        <a:spcBef>
                          <a:spcPts val="0"/>
                        </a:spcBef>
                        <a:spcAft>
                          <a:spcPts val="0"/>
                        </a:spcAft>
                        <a:buNone/>
                      </a:pPr>
                      <a:r>
                        <a:rPr lang="en-US" sz="1800"/>
                        <a:t>6</a:t>
                      </a:r>
                      <a:endParaRPr sz="1800"/>
                    </a:p>
                  </a:txBody>
                  <a:tcPr marT="91425" marB="91425" marR="91425" marL="91425"/>
                </a:tc>
              </a:tr>
              <a:tr h="472400">
                <a:tc>
                  <a:txBody>
                    <a:bodyPr/>
                    <a:lstStyle/>
                    <a:p>
                      <a:pPr indent="0" lvl="0" marL="0" rtl="0" algn="ctr">
                        <a:spcBef>
                          <a:spcPts val="0"/>
                        </a:spcBef>
                        <a:spcAft>
                          <a:spcPts val="0"/>
                        </a:spcAft>
                        <a:buNone/>
                      </a:pPr>
                      <a:r>
                        <a:rPr lang="en-US" sz="1800"/>
                        <a:t>4.</a:t>
                      </a:r>
                      <a:endParaRPr sz="1800"/>
                    </a:p>
                  </a:txBody>
                  <a:tcPr marT="91425" marB="91425" marR="91425" marL="91425"/>
                </a:tc>
                <a:tc>
                  <a:txBody>
                    <a:bodyPr/>
                    <a:lstStyle/>
                    <a:p>
                      <a:pPr indent="0" lvl="0" marL="0" rtl="0" algn="ctr">
                        <a:spcBef>
                          <a:spcPts val="0"/>
                        </a:spcBef>
                        <a:spcAft>
                          <a:spcPts val="0"/>
                        </a:spcAft>
                        <a:buNone/>
                      </a:pPr>
                      <a:r>
                        <a:rPr lang="en-US" sz="1800"/>
                        <a:t>Literature Work</a:t>
                      </a:r>
                      <a:endParaRPr sz="1800"/>
                    </a:p>
                  </a:txBody>
                  <a:tcPr marT="91425" marB="91425" marR="91425" marL="91425"/>
                </a:tc>
                <a:tc>
                  <a:txBody>
                    <a:bodyPr/>
                    <a:lstStyle/>
                    <a:p>
                      <a:pPr indent="0" lvl="0" marL="0" rtl="0" algn="ctr">
                        <a:spcBef>
                          <a:spcPts val="0"/>
                        </a:spcBef>
                        <a:spcAft>
                          <a:spcPts val="0"/>
                        </a:spcAft>
                        <a:buNone/>
                      </a:pPr>
                      <a:r>
                        <a:rPr lang="en-US" sz="1800"/>
                        <a:t>7-10</a:t>
                      </a:r>
                      <a:endParaRPr sz="1800"/>
                    </a:p>
                  </a:txBody>
                  <a:tcPr marT="91425" marB="91425" marR="91425" marL="91425"/>
                </a:tc>
              </a:tr>
              <a:tr h="472400">
                <a:tc>
                  <a:txBody>
                    <a:bodyPr/>
                    <a:lstStyle/>
                    <a:p>
                      <a:pPr indent="0" lvl="0" marL="0" rtl="0" algn="ctr">
                        <a:spcBef>
                          <a:spcPts val="0"/>
                        </a:spcBef>
                        <a:spcAft>
                          <a:spcPts val="0"/>
                        </a:spcAft>
                        <a:buNone/>
                      </a:pPr>
                      <a:r>
                        <a:rPr lang="en-US" sz="1800"/>
                        <a:t>5.</a:t>
                      </a:r>
                      <a:endParaRPr sz="1800"/>
                    </a:p>
                  </a:txBody>
                  <a:tcPr marT="91425" marB="91425" marR="91425" marL="91425"/>
                </a:tc>
                <a:tc>
                  <a:txBody>
                    <a:bodyPr/>
                    <a:lstStyle/>
                    <a:p>
                      <a:pPr indent="0" lvl="0" marL="0" rtl="0" algn="ctr">
                        <a:spcBef>
                          <a:spcPts val="0"/>
                        </a:spcBef>
                        <a:spcAft>
                          <a:spcPts val="0"/>
                        </a:spcAft>
                        <a:buNone/>
                      </a:pPr>
                      <a:r>
                        <a:rPr lang="en-US" sz="1800"/>
                        <a:t>Existing work</a:t>
                      </a:r>
                      <a:endParaRPr sz="1800"/>
                    </a:p>
                  </a:txBody>
                  <a:tcPr marT="91425" marB="91425" marR="91425" marL="91425"/>
                </a:tc>
                <a:tc>
                  <a:txBody>
                    <a:bodyPr/>
                    <a:lstStyle/>
                    <a:p>
                      <a:pPr indent="0" lvl="0" marL="0" rtl="0" algn="ctr">
                        <a:spcBef>
                          <a:spcPts val="0"/>
                        </a:spcBef>
                        <a:spcAft>
                          <a:spcPts val="0"/>
                        </a:spcAft>
                        <a:buNone/>
                      </a:pPr>
                      <a:r>
                        <a:rPr lang="en-US" sz="1800"/>
                        <a:t>11</a:t>
                      </a:r>
                      <a:endParaRPr sz="1800"/>
                    </a:p>
                  </a:txBody>
                  <a:tcPr marT="91425" marB="91425" marR="91425" marL="91425"/>
                </a:tc>
              </a:tr>
              <a:tr h="472400">
                <a:tc>
                  <a:txBody>
                    <a:bodyPr/>
                    <a:lstStyle/>
                    <a:p>
                      <a:pPr indent="0" lvl="0" marL="0" rtl="0" algn="ctr">
                        <a:spcBef>
                          <a:spcPts val="0"/>
                        </a:spcBef>
                        <a:spcAft>
                          <a:spcPts val="0"/>
                        </a:spcAft>
                        <a:buNone/>
                      </a:pPr>
                      <a:r>
                        <a:rPr lang="en-US" sz="1800"/>
                        <a:t>6.</a:t>
                      </a:r>
                      <a:endParaRPr sz="1800"/>
                    </a:p>
                  </a:txBody>
                  <a:tcPr marT="91425" marB="91425" marR="91425" marL="91425"/>
                </a:tc>
                <a:tc>
                  <a:txBody>
                    <a:bodyPr/>
                    <a:lstStyle/>
                    <a:p>
                      <a:pPr indent="0" lvl="0" marL="0" rtl="0" algn="ctr">
                        <a:spcBef>
                          <a:spcPts val="0"/>
                        </a:spcBef>
                        <a:spcAft>
                          <a:spcPts val="0"/>
                        </a:spcAft>
                        <a:buNone/>
                      </a:pPr>
                      <a:r>
                        <a:rPr lang="en-US" sz="1800"/>
                        <a:t>Proposed Work</a:t>
                      </a:r>
                      <a:endParaRPr sz="1800"/>
                    </a:p>
                  </a:txBody>
                  <a:tcPr marT="91425" marB="91425" marR="91425" marL="91425"/>
                </a:tc>
                <a:tc>
                  <a:txBody>
                    <a:bodyPr/>
                    <a:lstStyle/>
                    <a:p>
                      <a:pPr indent="0" lvl="0" marL="0" rtl="0" algn="ctr">
                        <a:spcBef>
                          <a:spcPts val="0"/>
                        </a:spcBef>
                        <a:spcAft>
                          <a:spcPts val="0"/>
                        </a:spcAft>
                        <a:buNone/>
                      </a:pPr>
                      <a:r>
                        <a:rPr lang="en-US" sz="1800"/>
                        <a:t>12-13</a:t>
                      </a:r>
                      <a:endParaRPr sz="1800"/>
                    </a:p>
                  </a:txBody>
                  <a:tcPr marT="91425" marB="91425" marR="91425" marL="91425"/>
                </a:tc>
              </a:tr>
              <a:tr h="1039375">
                <a:tc>
                  <a:txBody>
                    <a:bodyPr/>
                    <a:lstStyle/>
                    <a:p>
                      <a:pPr indent="0" lvl="0" marL="0" rtl="0" algn="ctr">
                        <a:spcBef>
                          <a:spcPts val="0"/>
                        </a:spcBef>
                        <a:spcAft>
                          <a:spcPts val="0"/>
                        </a:spcAft>
                        <a:buNone/>
                      </a:pPr>
                      <a:r>
                        <a:rPr lang="en-US" sz="1800"/>
                        <a:t>7.</a:t>
                      </a:r>
                      <a:endParaRPr sz="1800"/>
                    </a:p>
                  </a:txBody>
                  <a:tcPr marT="91425" marB="91425" marR="91425" marL="91425"/>
                </a:tc>
                <a:tc>
                  <a:txBody>
                    <a:bodyPr/>
                    <a:lstStyle/>
                    <a:p>
                      <a:pPr indent="0" lvl="0" marL="0" rtl="0" algn="ctr">
                        <a:spcBef>
                          <a:spcPts val="0"/>
                        </a:spcBef>
                        <a:spcAft>
                          <a:spcPts val="0"/>
                        </a:spcAft>
                        <a:buClr>
                          <a:srgbClr val="FF0000"/>
                        </a:buClr>
                        <a:buSzPts val="3200"/>
                        <a:buFont typeface="Calibri"/>
                        <a:buNone/>
                      </a:pPr>
                      <a:r>
                        <a:rPr lang="en-US" sz="1800">
                          <a:solidFill>
                            <a:schemeClr val="dk1"/>
                          </a:solidFill>
                        </a:rPr>
                        <a:t>Overall Architecture diagram and flow diagram</a:t>
                      </a:r>
                      <a:endParaRPr sz="3000">
                        <a:solidFill>
                          <a:schemeClr val="dk1"/>
                        </a:solidFill>
                      </a:endParaRPr>
                    </a:p>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rPr lang="en-US" sz="1800"/>
                        <a:t>15</a:t>
                      </a:r>
                      <a:endParaRPr sz="1800"/>
                    </a:p>
                  </a:txBody>
                  <a:tcPr marT="91425" marB="91425" marR="91425" marL="91425"/>
                </a:tc>
              </a:tr>
              <a:tr h="662525">
                <a:tc>
                  <a:txBody>
                    <a:bodyPr/>
                    <a:lstStyle/>
                    <a:p>
                      <a:pPr indent="0" lvl="0" marL="0" rtl="0" algn="ctr">
                        <a:spcBef>
                          <a:spcPts val="0"/>
                        </a:spcBef>
                        <a:spcAft>
                          <a:spcPts val="0"/>
                        </a:spcAft>
                        <a:buNone/>
                      </a:pPr>
                      <a:r>
                        <a:rPr lang="en-US" sz="1800"/>
                        <a:t>8.</a:t>
                      </a:r>
                      <a:endParaRPr sz="1800"/>
                    </a:p>
                  </a:txBody>
                  <a:tcPr marT="91425" marB="91425" marR="91425" marL="91425"/>
                </a:tc>
                <a:tc>
                  <a:txBody>
                    <a:bodyPr/>
                    <a:lstStyle/>
                    <a:p>
                      <a:pPr indent="0" lvl="0" marL="0" rtl="0" algn="ctr">
                        <a:spcBef>
                          <a:spcPts val="0"/>
                        </a:spcBef>
                        <a:spcAft>
                          <a:spcPts val="0"/>
                        </a:spcAft>
                        <a:buNone/>
                      </a:pPr>
                      <a:r>
                        <a:rPr lang="en-US" sz="1800">
                          <a:solidFill>
                            <a:schemeClr val="dk1"/>
                          </a:solidFill>
                        </a:rPr>
                        <a:t>Software Used</a:t>
                      </a:r>
                      <a:endParaRPr sz="1800">
                        <a:solidFill>
                          <a:schemeClr val="dk1"/>
                        </a:solidFill>
                      </a:endParaRPr>
                    </a:p>
                  </a:txBody>
                  <a:tcPr marT="91425" marB="91425" marR="91425" marL="91425"/>
                </a:tc>
                <a:tc>
                  <a:txBody>
                    <a:bodyPr/>
                    <a:lstStyle/>
                    <a:p>
                      <a:pPr indent="0" lvl="0" marL="0" rtl="0" algn="ctr">
                        <a:spcBef>
                          <a:spcPts val="0"/>
                        </a:spcBef>
                        <a:spcAft>
                          <a:spcPts val="0"/>
                        </a:spcAft>
                        <a:buNone/>
                      </a:pPr>
                      <a:r>
                        <a:rPr lang="en-US" sz="1800"/>
                        <a:t>16</a:t>
                      </a:r>
                      <a:endParaRPr sz="18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Conclusion and future work</a:t>
            </a:r>
            <a:endParaRPr/>
          </a:p>
        </p:txBody>
      </p:sp>
      <p:sp>
        <p:nvSpPr>
          <p:cNvPr id="253" name="Google Shape;253;p14"/>
          <p:cNvSpPr txBox="1"/>
          <p:nvPr>
            <p:ph idx="1" type="body"/>
          </p:nvPr>
        </p:nvSpPr>
        <p:spPr>
          <a:xfrm>
            <a:off x="381000" y="1126149"/>
            <a:ext cx="8458200" cy="43143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sz="1700">
                <a:solidFill>
                  <a:srgbClr val="374151"/>
                </a:solidFill>
              </a:rPr>
              <a:t>The Banking System Project offers a software-based solution that unites these accounts under a single, user-friendly interface to solve the difficulties of managing several bank accounts across institutions. </a:t>
            </a:r>
            <a:endParaRPr sz="1700">
              <a:solidFill>
                <a:srgbClr val="374151"/>
              </a:solidFill>
            </a:endParaRPr>
          </a:p>
          <a:p>
            <a:pPr indent="0" lvl="0" marL="457200" rtl="0" algn="l">
              <a:spcBef>
                <a:spcPts val="0"/>
              </a:spcBef>
              <a:spcAft>
                <a:spcPts val="0"/>
              </a:spcAft>
              <a:buNone/>
            </a:pPr>
            <a:r>
              <a:t/>
            </a:r>
            <a:endParaRPr sz="1700">
              <a:solidFill>
                <a:srgbClr val="374151"/>
              </a:solidFill>
            </a:endParaRPr>
          </a:p>
          <a:p>
            <a:pPr indent="-342900" lvl="0" marL="457200" rtl="0" algn="l">
              <a:spcBef>
                <a:spcPts val="0"/>
              </a:spcBef>
              <a:spcAft>
                <a:spcPts val="0"/>
              </a:spcAft>
              <a:buSzPts val="1800"/>
              <a:buChar char="•"/>
            </a:pPr>
            <a:r>
              <a:rPr lang="en-US" sz="1700">
                <a:solidFill>
                  <a:srgbClr val="374151"/>
                </a:solidFill>
              </a:rPr>
              <a:t>For users, banks, and administrators, this project seeks to improve efficiency, increase accessibility, and streamline financial interactions. </a:t>
            </a:r>
            <a:endParaRPr sz="1700">
              <a:solidFill>
                <a:srgbClr val="374151"/>
              </a:solidFill>
            </a:endParaRPr>
          </a:p>
          <a:p>
            <a:pPr indent="0" lvl="0" marL="457200" rtl="0" algn="l">
              <a:spcBef>
                <a:spcPts val="0"/>
              </a:spcBef>
              <a:spcAft>
                <a:spcPts val="0"/>
              </a:spcAft>
              <a:buNone/>
            </a:pPr>
            <a:r>
              <a:t/>
            </a:r>
            <a:endParaRPr sz="1700">
              <a:solidFill>
                <a:srgbClr val="374151"/>
              </a:solidFill>
            </a:endParaRPr>
          </a:p>
          <a:p>
            <a:pPr indent="-342900" lvl="0" marL="457200" rtl="0" algn="l">
              <a:spcBef>
                <a:spcPts val="0"/>
              </a:spcBef>
              <a:spcAft>
                <a:spcPts val="0"/>
              </a:spcAft>
              <a:buSzPts val="1800"/>
              <a:buChar char="•"/>
            </a:pPr>
            <a:r>
              <a:rPr lang="en-US" sz="1700">
                <a:solidFill>
                  <a:srgbClr val="374151"/>
                </a:solidFill>
              </a:rPr>
              <a:t>The concept promises a streamlined and integrated banking experience that addresses the present fragmented approach. </a:t>
            </a:r>
            <a:endParaRPr sz="1700">
              <a:solidFill>
                <a:srgbClr val="374151"/>
              </a:solidFill>
            </a:endParaRPr>
          </a:p>
          <a:p>
            <a:pPr indent="0" lvl="0" marL="457200" rtl="0" algn="l">
              <a:spcBef>
                <a:spcPts val="0"/>
              </a:spcBef>
              <a:spcAft>
                <a:spcPts val="0"/>
              </a:spcAft>
              <a:buNone/>
            </a:pPr>
            <a:r>
              <a:t/>
            </a:r>
            <a:endParaRPr sz="1700">
              <a:solidFill>
                <a:srgbClr val="374151"/>
              </a:solidFill>
            </a:endParaRPr>
          </a:p>
          <a:p>
            <a:pPr indent="-342900" lvl="0" marL="457200" rtl="0" algn="l">
              <a:spcBef>
                <a:spcPts val="0"/>
              </a:spcBef>
              <a:spcAft>
                <a:spcPts val="0"/>
              </a:spcAft>
              <a:buSzPts val="1800"/>
              <a:buChar char="•"/>
            </a:pPr>
            <a:r>
              <a:rPr lang="en-US" sz="1700">
                <a:solidFill>
                  <a:srgbClr val="374151"/>
                </a:solidFill>
              </a:rPr>
              <a:t>This is accomplished through different modules, a responsive user interface, and robust technology options.</a:t>
            </a:r>
            <a:endParaRPr sz="1700"/>
          </a:p>
        </p:txBody>
      </p:sp>
      <p:sp>
        <p:nvSpPr>
          <p:cNvPr id="254" name="Google Shape;25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55" name="Google Shape;25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Reference</a:t>
            </a:r>
            <a:endParaRPr/>
          </a:p>
        </p:txBody>
      </p:sp>
      <p:sp>
        <p:nvSpPr>
          <p:cNvPr id="261" name="Google Shape;261;p15"/>
          <p:cNvSpPr txBox="1"/>
          <p:nvPr>
            <p:ph idx="1" type="body"/>
          </p:nvPr>
        </p:nvSpPr>
        <p:spPr>
          <a:xfrm>
            <a:off x="381000" y="914400"/>
            <a:ext cx="84582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00037" lvl="1" marL="579437" rtl="0" algn="l">
              <a:spcBef>
                <a:spcPts val="480"/>
              </a:spcBef>
              <a:spcAft>
                <a:spcPts val="0"/>
              </a:spcAft>
              <a:buClr>
                <a:schemeClr val="dk1"/>
              </a:buClr>
              <a:buSzPts val="1600"/>
              <a:buChar char="•"/>
            </a:pPr>
            <a:r>
              <a:rPr lang="en-US" sz="1600" u="sng">
                <a:solidFill>
                  <a:schemeClr val="hlink"/>
                </a:solidFill>
                <a:hlinkClick r:id="rId3"/>
              </a:rPr>
              <a:t>https://sci-hub.se/https://www.sciencedirect.com/science/article/abs/pii/S0305048317313063</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4"/>
              </a:rPr>
              <a:t>https://sci-hub.se/https://ieeexplore.ieee.org/abstract/document/5561337</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5"/>
              </a:rPr>
              <a:t>https://sci-hub.se/https://ieeexplore.ieee.org/abstract/document/6395858/references#references</a:t>
            </a:r>
            <a:endParaRPr sz="1600"/>
          </a:p>
          <a:p>
            <a:pPr indent="-300037" lvl="1" marL="579437" rtl="0" algn="l">
              <a:spcBef>
                <a:spcPts val="480"/>
              </a:spcBef>
              <a:spcAft>
                <a:spcPts val="0"/>
              </a:spcAft>
              <a:buSzPts val="1600"/>
              <a:buChar char="•"/>
            </a:pPr>
            <a:r>
              <a:rPr lang="en-US" sz="1600" u="sng">
                <a:solidFill>
                  <a:schemeClr val="hlink"/>
                </a:solidFill>
                <a:hlinkClick r:id="rId6"/>
              </a:rPr>
              <a:t>https://ieeexplore.ieee.org/stamp/stamp.jsp?arnumber=9099293</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7"/>
              </a:rPr>
              <a:t>https://ijrp.org/filePermission/fileDownlaod/4/a9503f77c7fede8f2d2d9335a1e87b39/1</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8"/>
              </a:rPr>
              <a:t>https://www.scribd.com/document/216789038/Multi-Banking-System-Documentation</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9"/>
              </a:rPr>
              <a:t>https://sci-hub.se/https://ieeexplore.ieee.org/document/8446719</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10"/>
              </a:rPr>
              <a:t>https://sci-hub.se/https://ieeexplore.ieee.org/document/5937600/</a:t>
            </a:r>
            <a:r>
              <a:rPr lang="en-US" sz="1600"/>
              <a:t> </a:t>
            </a:r>
            <a:endParaRPr sz="1600"/>
          </a:p>
          <a:p>
            <a:pPr indent="-300037" lvl="1" marL="579437" rtl="0" algn="l">
              <a:spcBef>
                <a:spcPts val="480"/>
              </a:spcBef>
              <a:spcAft>
                <a:spcPts val="0"/>
              </a:spcAft>
              <a:buSzPts val="1600"/>
              <a:buChar char="•"/>
            </a:pPr>
            <a:r>
              <a:rPr lang="en-US" sz="1600" u="sng">
                <a:solidFill>
                  <a:schemeClr val="hlink"/>
                </a:solidFill>
                <a:hlinkClick r:id="rId11"/>
              </a:rPr>
              <a:t>https://sci-hub.se/https://ieeexplore.ieee.org/document/5561291/</a:t>
            </a:r>
            <a:r>
              <a:rPr lang="en-US" sz="1600"/>
              <a:t> </a:t>
            </a:r>
            <a:endParaRPr sz="1600"/>
          </a:p>
          <a:p>
            <a:pPr indent="0" lvl="0" marL="742950" rtl="0" algn="l">
              <a:spcBef>
                <a:spcPts val="480"/>
              </a:spcBef>
              <a:spcAft>
                <a:spcPts val="0"/>
              </a:spcAft>
              <a:buNone/>
            </a:pPr>
            <a:r>
              <a:t/>
            </a:r>
            <a:endParaRPr sz="1600"/>
          </a:p>
        </p:txBody>
      </p:sp>
      <p:sp>
        <p:nvSpPr>
          <p:cNvPr id="262" name="Google Shape;26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63" name="Google Shape;26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Contribution of all the members</a:t>
            </a:r>
            <a:endParaRPr/>
          </a:p>
        </p:txBody>
      </p:sp>
      <p:sp>
        <p:nvSpPr>
          <p:cNvPr id="269" name="Google Shape;26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270" name="Google Shape;27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1" name="Google Shape;271;p16"/>
          <p:cNvGraphicFramePr/>
          <p:nvPr/>
        </p:nvGraphicFramePr>
        <p:xfrm>
          <a:off x="108411" y="1610155"/>
          <a:ext cx="3000000" cy="3000000"/>
        </p:xfrm>
        <a:graphic>
          <a:graphicData uri="http://schemas.openxmlformats.org/drawingml/2006/table">
            <a:tbl>
              <a:tblPr bandRow="1" firstRow="1">
                <a:noFill/>
                <a:tableStyleId>{5087AF40-2D15-4C37-87FD-E306F0967905}</a:tableStyleId>
              </a:tblPr>
              <a:tblGrid>
                <a:gridCol w="1115900"/>
                <a:gridCol w="1712750"/>
                <a:gridCol w="3361825"/>
                <a:gridCol w="2736700"/>
              </a:tblGrid>
              <a:tr h="269250">
                <a:tc>
                  <a:txBody>
                    <a:bodyPr/>
                    <a:lstStyle/>
                    <a:p>
                      <a:pPr indent="0" lvl="0" marL="0" marR="0" rtl="0" algn="l">
                        <a:spcBef>
                          <a:spcPts val="0"/>
                        </a:spcBef>
                        <a:spcAft>
                          <a:spcPts val="0"/>
                        </a:spcAft>
                        <a:buNone/>
                      </a:pPr>
                      <a:r>
                        <a:rPr lang="en-US" sz="1800"/>
                        <a:t>S.No</a:t>
                      </a:r>
                      <a:endParaRPr sz="1800"/>
                    </a:p>
                  </a:txBody>
                  <a:tcPr marT="45725" marB="45725" marR="91450" marL="91450"/>
                </a:tc>
                <a:tc>
                  <a:txBody>
                    <a:bodyPr/>
                    <a:lstStyle/>
                    <a:p>
                      <a:pPr indent="0" lvl="0" marL="0" marR="0" rtl="0" algn="l">
                        <a:spcBef>
                          <a:spcPts val="0"/>
                        </a:spcBef>
                        <a:spcAft>
                          <a:spcPts val="0"/>
                        </a:spcAft>
                        <a:buNone/>
                      </a:pPr>
                      <a:r>
                        <a:rPr lang="en-US" sz="1800"/>
                        <a:t>Roll No</a:t>
                      </a:r>
                      <a:endParaRPr/>
                    </a:p>
                  </a:txBody>
                  <a:tcPr marT="45725" marB="45725" marR="91450" marL="91450"/>
                </a:tc>
                <a:tc>
                  <a:txBody>
                    <a:bodyPr/>
                    <a:lstStyle/>
                    <a:p>
                      <a:pPr indent="0" lvl="0" marL="0" marR="0" rtl="0" algn="l">
                        <a:spcBef>
                          <a:spcPts val="0"/>
                        </a:spcBef>
                        <a:spcAft>
                          <a:spcPts val="0"/>
                        </a:spcAft>
                        <a:buNone/>
                      </a:pPr>
                      <a:r>
                        <a:rPr lang="en-US" sz="1800"/>
                        <a:t>Name</a:t>
                      </a:r>
                      <a:endParaRPr/>
                    </a:p>
                  </a:txBody>
                  <a:tcPr marT="45725" marB="45725" marR="91450" marL="91450"/>
                </a:tc>
                <a:tc>
                  <a:txBody>
                    <a:bodyPr/>
                    <a:lstStyle/>
                    <a:p>
                      <a:pPr indent="0" lvl="0" marL="0" marR="0" rtl="0" algn="l">
                        <a:spcBef>
                          <a:spcPts val="0"/>
                        </a:spcBef>
                        <a:spcAft>
                          <a:spcPts val="0"/>
                        </a:spcAft>
                        <a:buNone/>
                      </a:pPr>
                      <a:r>
                        <a:rPr lang="en-US" sz="1800"/>
                        <a:t>C</a:t>
                      </a:r>
                      <a:r>
                        <a:rPr b="1" lang="en-US" sz="1800"/>
                        <a:t>ontribution</a:t>
                      </a:r>
                      <a:endParaRPr sz="1800"/>
                    </a:p>
                  </a:txBody>
                  <a:tcPr marT="45725" marB="45725" marR="91450" marL="91450"/>
                </a:tc>
              </a:tr>
              <a:tr h="673150">
                <a:tc>
                  <a:txBody>
                    <a:bodyPr/>
                    <a:lstStyle/>
                    <a:p>
                      <a:pPr indent="0" lvl="0" marL="0" marR="0" rtl="0" algn="l">
                        <a:spcBef>
                          <a:spcPts val="0"/>
                        </a:spcBef>
                        <a:spcAft>
                          <a:spcPts val="0"/>
                        </a:spcAft>
                        <a:buClr>
                          <a:schemeClr val="dk1"/>
                        </a:buClr>
                        <a:buSzPts val="1100"/>
                        <a:buFont typeface="Calibri"/>
                        <a:buNone/>
                      </a:pPr>
                      <a:r>
                        <a:rPr lang="en-US" sz="1100"/>
                        <a:t>1.</a:t>
                      </a:r>
                      <a:endParaRPr/>
                    </a:p>
                  </a:txBody>
                  <a:tcPr marT="45725" marB="45725" marR="91450" marL="91450"/>
                </a:tc>
                <a:tc>
                  <a:txBody>
                    <a:bodyPr/>
                    <a:lstStyle/>
                    <a:p>
                      <a:pPr indent="0" lvl="0" marL="0" marR="0" rtl="0" algn="l">
                        <a:spcBef>
                          <a:spcPts val="0"/>
                        </a:spcBef>
                        <a:spcAft>
                          <a:spcPts val="0"/>
                        </a:spcAft>
                        <a:buNone/>
                      </a:pPr>
                      <a:r>
                        <a:rPr lang="en-US" sz="1800"/>
                        <a:t>21BAI10324</a:t>
                      </a:r>
                      <a:endParaRPr/>
                    </a:p>
                  </a:txBody>
                  <a:tcPr marT="45725" marB="45725" marR="91450" marL="91450"/>
                </a:tc>
                <a:tc>
                  <a:txBody>
                    <a:bodyPr/>
                    <a:lstStyle/>
                    <a:p>
                      <a:pPr indent="0" lvl="0" marL="0" marR="0" rtl="0" algn="l">
                        <a:spcBef>
                          <a:spcPts val="0"/>
                        </a:spcBef>
                        <a:spcAft>
                          <a:spcPts val="0"/>
                        </a:spcAft>
                        <a:buNone/>
                      </a:pPr>
                      <a:r>
                        <a:rPr lang="en-US" sz="1800"/>
                        <a:t>Harsh Chaturvedi</a:t>
                      </a:r>
                      <a:endParaRPr/>
                    </a:p>
                  </a:txBody>
                  <a:tcPr marT="45725" marB="45725" marR="91450" marL="91450"/>
                </a:tc>
                <a:tc>
                  <a:txBody>
                    <a:bodyPr/>
                    <a:lstStyle/>
                    <a:p>
                      <a:pPr indent="0" lvl="0" marL="0" marR="0" rtl="0" algn="l">
                        <a:spcBef>
                          <a:spcPts val="0"/>
                        </a:spcBef>
                        <a:spcAft>
                          <a:spcPts val="0"/>
                        </a:spcAft>
                        <a:buNone/>
                      </a:pPr>
                      <a:r>
                        <a:rPr lang="en-US" sz="1800"/>
                        <a:t>PPT</a:t>
                      </a:r>
                      <a:endParaRPr/>
                    </a:p>
                  </a:txBody>
                  <a:tcPr marT="45725" marB="45725" marR="91450" marL="91450"/>
                </a:tc>
              </a:tr>
              <a:tr h="779950">
                <a:tc>
                  <a:txBody>
                    <a:bodyPr/>
                    <a:lstStyle/>
                    <a:p>
                      <a:pPr indent="-228600" lvl="0" marL="342900" marR="0" rtl="0" algn="l">
                        <a:spcBef>
                          <a:spcPts val="0"/>
                        </a:spcBef>
                        <a:spcAft>
                          <a:spcPts val="0"/>
                        </a:spcAft>
                        <a:buClr>
                          <a:schemeClr val="dk1"/>
                        </a:buClr>
                        <a:buSzPts val="1800"/>
                        <a:buFont typeface="Calibri"/>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21BAI10325</a:t>
                      </a:r>
                      <a:endParaRPr sz="1800"/>
                    </a:p>
                  </a:txBody>
                  <a:tcPr marT="45725" marB="45725" marR="91450" marL="91450"/>
                </a:tc>
                <a:tc>
                  <a:txBody>
                    <a:bodyPr/>
                    <a:lstStyle/>
                    <a:p>
                      <a:pPr indent="0" lvl="0" marL="0" marR="0" rtl="0" algn="l">
                        <a:spcBef>
                          <a:spcPts val="0"/>
                        </a:spcBef>
                        <a:spcAft>
                          <a:spcPts val="0"/>
                        </a:spcAft>
                        <a:buNone/>
                      </a:pPr>
                      <a:r>
                        <a:rPr lang="en-US" sz="1800"/>
                        <a:t>Deepashri Dabhade</a:t>
                      </a:r>
                      <a:endParaRPr sz="1800"/>
                    </a:p>
                  </a:txBody>
                  <a:tcPr marT="45725" marB="45725" marR="91450" marL="91450"/>
                </a:tc>
                <a:tc>
                  <a:txBody>
                    <a:bodyPr/>
                    <a:lstStyle/>
                    <a:p>
                      <a:pPr indent="0" lvl="0" marL="0" rtl="0" algn="l">
                        <a:spcBef>
                          <a:spcPts val="0"/>
                        </a:spcBef>
                        <a:spcAft>
                          <a:spcPts val="0"/>
                        </a:spcAft>
                        <a:buNone/>
                      </a:pPr>
                      <a:r>
                        <a:rPr lang="en-US" sz="1800"/>
                        <a:t>Idea,Code,Implementation,PPT </a:t>
                      </a:r>
                      <a:endParaRPr/>
                    </a:p>
                    <a:p>
                      <a:pPr indent="0" lvl="0" marL="0" rtl="0" algn="l">
                        <a:spcBef>
                          <a:spcPts val="0"/>
                        </a:spcBef>
                        <a:spcAft>
                          <a:spcPts val="0"/>
                        </a:spcAft>
                        <a:buClr>
                          <a:schemeClr val="dk1"/>
                        </a:buClr>
                        <a:buFont typeface="Arial"/>
                        <a:buNone/>
                      </a:pPr>
                      <a:r>
                        <a:t/>
                      </a:r>
                      <a:endParaRPr sz="1800"/>
                    </a:p>
                  </a:txBody>
                  <a:tcPr marT="45725" marB="45725" marR="91450" marL="91450"/>
                </a:tc>
              </a:tr>
              <a:tr h="779950">
                <a:tc>
                  <a:txBody>
                    <a:bodyPr/>
                    <a:lstStyle/>
                    <a:p>
                      <a:pPr indent="-228600" lvl="0" marL="34290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21BAI10338</a:t>
                      </a:r>
                      <a:endParaRPr sz="1800"/>
                    </a:p>
                  </a:txBody>
                  <a:tcPr marT="45725" marB="45725" marR="91450" marL="91450"/>
                </a:tc>
                <a:tc>
                  <a:txBody>
                    <a:bodyPr/>
                    <a:lstStyle/>
                    <a:p>
                      <a:pPr indent="0" lvl="0" marL="0" marR="0" rtl="0" algn="l">
                        <a:spcBef>
                          <a:spcPts val="0"/>
                        </a:spcBef>
                        <a:spcAft>
                          <a:spcPts val="0"/>
                        </a:spcAft>
                        <a:buNone/>
                      </a:pPr>
                      <a:r>
                        <a:rPr lang="en-US" sz="1800"/>
                        <a:t>Ashmit Pandey</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Code,Implementation,PPT </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61063dc8c2_2_0"/>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Contents</a:t>
            </a:r>
            <a:endParaRPr>
              <a:solidFill>
                <a:srgbClr val="FF0000"/>
              </a:solidFill>
            </a:endParaRPr>
          </a:p>
          <a:p>
            <a:pPr indent="0" lvl="0" marL="0" rtl="0" algn="ctr">
              <a:spcBef>
                <a:spcPts val="0"/>
              </a:spcBef>
              <a:spcAft>
                <a:spcPts val="0"/>
              </a:spcAft>
              <a:buNone/>
            </a:pPr>
            <a:r>
              <a:t/>
            </a:r>
            <a:endParaRPr/>
          </a:p>
        </p:txBody>
      </p:sp>
      <p:sp>
        <p:nvSpPr>
          <p:cNvPr id="107" name="Google Shape;107;g261063dc8c2_2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08" name="Google Shape;108;g261063dc8c2_2_0"/>
          <p:cNvGraphicFramePr/>
          <p:nvPr/>
        </p:nvGraphicFramePr>
        <p:xfrm>
          <a:off x="457200" y="1710938"/>
          <a:ext cx="3000000" cy="3000000"/>
        </p:xfrm>
        <a:graphic>
          <a:graphicData uri="http://schemas.openxmlformats.org/drawingml/2006/table">
            <a:tbl>
              <a:tblPr>
                <a:noFill/>
                <a:tableStyleId>{A16A9A66-BBF9-4D9B-80F0-EE614473C3F1}</a:tableStyleId>
              </a:tblPr>
              <a:tblGrid>
                <a:gridCol w="2743200"/>
                <a:gridCol w="2743200"/>
                <a:gridCol w="2743200"/>
              </a:tblGrid>
              <a:tr h="629625">
                <a:tc>
                  <a:txBody>
                    <a:bodyPr/>
                    <a:lstStyle/>
                    <a:p>
                      <a:pPr indent="0" lvl="0" marL="0" rtl="0" algn="ctr">
                        <a:spcBef>
                          <a:spcPts val="0"/>
                        </a:spcBef>
                        <a:spcAft>
                          <a:spcPts val="0"/>
                        </a:spcAft>
                        <a:buClr>
                          <a:schemeClr val="dk1"/>
                        </a:buClr>
                        <a:buSzPts val="1100"/>
                        <a:buFont typeface="Arial"/>
                        <a:buNone/>
                      </a:pPr>
                      <a:r>
                        <a:rPr b="1" lang="en-US" sz="2300">
                          <a:solidFill>
                            <a:schemeClr val="dk1"/>
                          </a:solidFill>
                        </a:rPr>
                        <a:t>Sr. No.</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300">
                          <a:solidFill>
                            <a:schemeClr val="dk1"/>
                          </a:solidFill>
                        </a:rPr>
                        <a:t>Title</a:t>
                      </a:r>
                      <a:endParaRPr b="1"/>
                    </a:p>
                  </a:txBody>
                  <a:tcPr marT="91425" marB="91425" marR="91425" marL="91425"/>
                </a:tc>
                <a:tc>
                  <a:txBody>
                    <a:bodyPr/>
                    <a:lstStyle/>
                    <a:p>
                      <a:pPr indent="0" lvl="0" marL="0" rtl="0" algn="ctr">
                        <a:spcBef>
                          <a:spcPts val="0"/>
                        </a:spcBef>
                        <a:spcAft>
                          <a:spcPts val="0"/>
                        </a:spcAft>
                        <a:buNone/>
                      </a:pPr>
                      <a:r>
                        <a:rPr b="1" lang="en-US" sz="2300">
                          <a:solidFill>
                            <a:schemeClr val="dk1"/>
                          </a:solidFill>
                        </a:rPr>
                        <a:t>Page No.</a:t>
                      </a:r>
                      <a:endParaRPr b="1"/>
                    </a:p>
                  </a:txBody>
                  <a:tcPr marT="91425" marB="91425" marR="91425" marL="91425"/>
                </a:tc>
              </a:tr>
              <a:tr h="539700">
                <a:tc>
                  <a:txBody>
                    <a:bodyPr/>
                    <a:lstStyle/>
                    <a:p>
                      <a:pPr indent="0" lvl="0" marL="0" rtl="0" algn="ctr">
                        <a:spcBef>
                          <a:spcPts val="0"/>
                        </a:spcBef>
                        <a:spcAft>
                          <a:spcPts val="0"/>
                        </a:spcAft>
                        <a:buNone/>
                      </a:pPr>
                      <a:r>
                        <a:rPr lang="en-US" sz="1800"/>
                        <a:t>9.</a:t>
                      </a:r>
                      <a:endParaRPr sz="1800"/>
                    </a:p>
                  </a:txBody>
                  <a:tcPr marT="91425" marB="91425" marR="91425" marL="91425"/>
                </a:tc>
                <a:tc>
                  <a:txBody>
                    <a:bodyPr/>
                    <a:lstStyle/>
                    <a:p>
                      <a:pPr indent="0" lvl="0" marL="0" rtl="0" algn="ctr">
                        <a:spcBef>
                          <a:spcPts val="0"/>
                        </a:spcBef>
                        <a:spcAft>
                          <a:spcPts val="0"/>
                        </a:spcAft>
                        <a:buNone/>
                      </a:pPr>
                      <a:r>
                        <a:rPr lang="en-US" sz="1800"/>
                        <a:t>Experimental results</a:t>
                      </a:r>
                      <a:endParaRPr sz="1800"/>
                    </a:p>
                  </a:txBody>
                  <a:tcPr marT="91425" marB="91425" marR="91425" marL="91425"/>
                </a:tc>
                <a:tc>
                  <a:txBody>
                    <a:bodyPr/>
                    <a:lstStyle/>
                    <a:p>
                      <a:pPr indent="0" lvl="0" marL="0" rtl="0" algn="ctr">
                        <a:spcBef>
                          <a:spcPts val="0"/>
                        </a:spcBef>
                        <a:spcAft>
                          <a:spcPts val="0"/>
                        </a:spcAft>
                        <a:buNone/>
                      </a:pPr>
                      <a:r>
                        <a:rPr lang="en-US" sz="1800"/>
                        <a:t>17-20</a:t>
                      </a:r>
                      <a:endParaRPr sz="1800"/>
                    </a:p>
                  </a:txBody>
                  <a:tcPr marT="91425" marB="91425" marR="91425" marL="91425"/>
                </a:tc>
              </a:tr>
              <a:tr h="863550">
                <a:tc>
                  <a:txBody>
                    <a:bodyPr/>
                    <a:lstStyle/>
                    <a:p>
                      <a:pPr indent="0" lvl="0" marL="0" rtl="0" algn="ctr">
                        <a:spcBef>
                          <a:spcPts val="0"/>
                        </a:spcBef>
                        <a:spcAft>
                          <a:spcPts val="0"/>
                        </a:spcAft>
                        <a:buNone/>
                      </a:pPr>
                      <a:r>
                        <a:rPr lang="en-US" sz="1800"/>
                        <a:t>10.</a:t>
                      </a:r>
                      <a:endParaRPr sz="1800"/>
                    </a:p>
                  </a:txBody>
                  <a:tcPr marT="91425" marB="91425" marR="90975" marL="91425" anchor="ctr"/>
                </a:tc>
                <a:tc>
                  <a:txBody>
                    <a:bodyPr/>
                    <a:lstStyle/>
                    <a:p>
                      <a:pPr indent="0" lvl="0" marL="0" rtl="0" algn="ctr">
                        <a:spcBef>
                          <a:spcPts val="0"/>
                        </a:spcBef>
                        <a:spcAft>
                          <a:spcPts val="0"/>
                        </a:spcAft>
                        <a:buNone/>
                      </a:pPr>
                      <a:r>
                        <a:rPr lang="en-US" sz="1800"/>
                        <a:t>Conclusion and future work</a:t>
                      </a:r>
                      <a:endParaRPr sz="1800"/>
                    </a:p>
                  </a:txBody>
                  <a:tcPr marT="91425" marB="91425" marR="91425" marL="91425"/>
                </a:tc>
                <a:tc>
                  <a:txBody>
                    <a:bodyPr/>
                    <a:lstStyle/>
                    <a:p>
                      <a:pPr indent="0" lvl="0" marL="0" rtl="0" algn="ctr">
                        <a:spcBef>
                          <a:spcPts val="0"/>
                        </a:spcBef>
                        <a:spcAft>
                          <a:spcPts val="0"/>
                        </a:spcAft>
                        <a:buNone/>
                      </a:pPr>
                      <a:r>
                        <a:rPr lang="en-US" sz="1800"/>
                        <a:t>21</a:t>
                      </a:r>
                      <a:endParaRPr sz="1800"/>
                    </a:p>
                  </a:txBody>
                  <a:tcPr marT="91425" marB="91425" marR="91425" marL="91425"/>
                </a:tc>
              </a:tr>
              <a:tr h="539700">
                <a:tc>
                  <a:txBody>
                    <a:bodyPr/>
                    <a:lstStyle/>
                    <a:p>
                      <a:pPr indent="0" lvl="0" marL="0" rtl="0" algn="ctr">
                        <a:spcBef>
                          <a:spcPts val="0"/>
                        </a:spcBef>
                        <a:spcAft>
                          <a:spcPts val="0"/>
                        </a:spcAft>
                        <a:buNone/>
                      </a:pPr>
                      <a:r>
                        <a:rPr lang="en-US" sz="1800"/>
                        <a:t>11.</a:t>
                      </a:r>
                      <a:endParaRPr sz="1800"/>
                    </a:p>
                  </a:txBody>
                  <a:tcPr marT="91425" marB="91425" marR="90975" marL="91425" anchor="ctr"/>
                </a:tc>
                <a:tc>
                  <a:txBody>
                    <a:bodyPr/>
                    <a:lstStyle/>
                    <a:p>
                      <a:pPr indent="0" lvl="0" marL="0" rtl="0" algn="ctr">
                        <a:spcBef>
                          <a:spcPts val="0"/>
                        </a:spcBef>
                        <a:spcAft>
                          <a:spcPts val="0"/>
                        </a:spcAft>
                        <a:buNone/>
                      </a:pPr>
                      <a:r>
                        <a:rPr lang="en-US" sz="1800"/>
                        <a:t>Reference</a:t>
                      </a:r>
                      <a:endParaRPr sz="1800"/>
                    </a:p>
                  </a:txBody>
                  <a:tcPr marT="91425" marB="91425" marR="91425" marL="91425"/>
                </a:tc>
                <a:tc>
                  <a:txBody>
                    <a:bodyPr/>
                    <a:lstStyle/>
                    <a:p>
                      <a:pPr indent="0" lvl="0" marL="0" rtl="0" algn="ctr">
                        <a:spcBef>
                          <a:spcPts val="0"/>
                        </a:spcBef>
                        <a:spcAft>
                          <a:spcPts val="0"/>
                        </a:spcAft>
                        <a:buNone/>
                      </a:pPr>
                      <a:r>
                        <a:rPr lang="en-US" sz="1800"/>
                        <a:t>22</a:t>
                      </a:r>
                      <a:endParaRPr sz="1800"/>
                    </a:p>
                  </a:txBody>
                  <a:tcPr marT="91425" marB="91425" marR="91425" marL="91425"/>
                </a:tc>
              </a:tr>
              <a:tr h="863550">
                <a:tc>
                  <a:txBody>
                    <a:bodyPr/>
                    <a:lstStyle/>
                    <a:p>
                      <a:pPr indent="0" lvl="0" marL="0" rtl="0" algn="ctr">
                        <a:spcBef>
                          <a:spcPts val="0"/>
                        </a:spcBef>
                        <a:spcAft>
                          <a:spcPts val="0"/>
                        </a:spcAft>
                        <a:buNone/>
                      </a:pPr>
                      <a:r>
                        <a:rPr lang="en-US" sz="1800"/>
                        <a:t>12.</a:t>
                      </a:r>
                      <a:endParaRPr sz="1800"/>
                    </a:p>
                  </a:txBody>
                  <a:tcPr marT="91425" marB="91425" marR="90975" marL="91425" anchor="ctr"/>
                </a:tc>
                <a:tc>
                  <a:txBody>
                    <a:bodyPr/>
                    <a:lstStyle/>
                    <a:p>
                      <a:pPr indent="0" lvl="0" marL="0" rtl="0" algn="ctr">
                        <a:spcBef>
                          <a:spcPts val="0"/>
                        </a:spcBef>
                        <a:spcAft>
                          <a:spcPts val="0"/>
                        </a:spcAft>
                        <a:buNone/>
                      </a:pPr>
                      <a:r>
                        <a:rPr lang="en-US" sz="1800"/>
                        <a:t>Contribution of all the members</a:t>
                      </a:r>
                      <a:endParaRPr sz="1800"/>
                    </a:p>
                  </a:txBody>
                  <a:tcPr marT="91425" marB="91425" marR="91425" marL="91425"/>
                </a:tc>
                <a:tc>
                  <a:txBody>
                    <a:bodyPr/>
                    <a:lstStyle/>
                    <a:p>
                      <a:pPr indent="0" lvl="0" marL="0" rtl="0" algn="ctr">
                        <a:spcBef>
                          <a:spcPts val="0"/>
                        </a:spcBef>
                        <a:spcAft>
                          <a:spcPts val="0"/>
                        </a:spcAft>
                        <a:buNone/>
                      </a:pPr>
                      <a:r>
                        <a:rPr lang="en-US" sz="1800"/>
                        <a:t>23</a:t>
                      </a:r>
                      <a:endParaRPr sz="18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57200" y="622627"/>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Objectives</a:t>
            </a:r>
            <a:endParaRPr/>
          </a:p>
        </p:txBody>
      </p:sp>
      <p:sp>
        <p:nvSpPr>
          <p:cNvPr id="114" name="Google Shape;114;p3"/>
          <p:cNvSpPr txBox="1"/>
          <p:nvPr>
            <p:ph idx="1" type="body"/>
          </p:nvPr>
        </p:nvSpPr>
        <p:spPr>
          <a:xfrm>
            <a:off x="342900" y="1508288"/>
            <a:ext cx="8458200" cy="4525963"/>
          </a:xfrm>
          <a:prstGeom prst="rect">
            <a:avLst/>
          </a:prstGeom>
          <a:noFill/>
          <a:ln>
            <a:noFill/>
          </a:ln>
        </p:spPr>
        <p:txBody>
          <a:bodyPr anchorCtr="0" anchor="t" bIns="45700" lIns="91425" spcFirstLastPara="1" rIns="91425" wrap="square" tIns="45700">
            <a:normAutofit/>
          </a:bodyPr>
          <a:lstStyle/>
          <a:p>
            <a:pPr indent="-330200" lvl="0" marL="457200" rtl="0" algn="l">
              <a:spcBef>
                <a:spcPts val="0"/>
              </a:spcBef>
              <a:spcAft>
                <a:spcPts val="0"/>
              </a:spcAft>
              <a:buClr>
                <a:srgbClr val="000000"/>
              </a:buClr>
              <a:buSzPts val="1600"/>
              <a:buChar char="•"/>
            </a:pPr>
            <a:r>
              <a:rPr lang="en-US" sz="1600">
                <a:solidFill>
                  <a:srgbClr val="000000"/>
                </a:solidFill>
              </a:rPr>
              <a:t>This banking system project's goal is to create a system that will join several bank accounts to a single software-based system. </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US" sz="1600">
                <a:solidFill>
                  <a:srgbClr val="000000"/>
                </a:solidFill>
              </a:rPr>
              <a:t>It will give users access to all bank services through a single interface in a simple and quick manner. </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US" sz="1600">
                <a:solidFill>
                  <a:srgbClr val="000000"/>
                </a:solidFill>
              </a:rPr>
              <a:t>A person who uses this system can sign in to the multi-banking system and access their bank accounts even if they have multiple accounts with the same bank or other banks. </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US" sz="1600">
                <a:solidFill>
                  <a:srgbClr val="000000"/>
                </a:solidFill>
              </a:rPr>
              <a:t>Therefore, this system will offer a framework that will connect all of a person's banks in a single location.</a:t>
            </a:r>
            <a:endParaRPr sz="1600"/>
          </a:p>
        </p:txBody>
      </p:sp>
      <p:sp>
        <p:nvSpPr>
          <p:cNvPr id="115" name="Google Shape;11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16" name="Google Shape;11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Abstract</a:t>
            </a:r>
            <a:endParaRPr>
              <a:solidFill>
                <a:srgbClr val="FF0000"/>
              </a:solidFill>
            </a:endParaRPr>
          </a:p>
        </p:txBody>
      </p:sp>
      <p:sp>
        <p:nvSpPr>
          <p:cNvPr id="122" name="Google Shape;122;p5"/>
          <p:cNvSpPr txBox="1"/>
          <p:nvPr>
            <p:ph idx="1" type="body"/>
          </p:nvPr>
        </p:nvSpPr>
        <p:spPr>
          <a:xfrm>
            <a:off x="381000" y="914400"/>
            <a:ext cx="8458200" cy="4987173"/>
          </a:xfrm>
          <a:prstGeom prst="rect">
            <a:avLst/>
          </a:prstGeom>
          <a:noFill/>
          <a:ln>
            <a:noFill/>
          </a:ln>
        </p:spPr>
        <p:txBody>
          <a:bodyPr anchorCtr="0" anchor="t" bIns="45700" lIns="91425" spcFirstLastPara="1" rIns="91425" wrap="square" tIns="45700">
            <a:normAutofit/>
          </a:bodyPr>
          <a:lstStyle/>
          <a:p>
            <a:pPr indent="-330200" lvl="0" marL="457200" rtl="0" algn="l">
              <a:spcBef>
                <a:spcPts val="259"/>
              </a:spcBef>
              <a:spcAft>
                <a:spcPts val="0"/>
              </a:spcAft>
              <a:buSzPts val="1600"/>
              <a:buFont typeface="Calibri"/>
              <a:buChar char="•"/>
            </a:pPr>
            <a:r>
              <a:rPr lang="en-US" sz="1600">
                <a:highlight>
                  <a:schemeClr val="lt1"/>
                </a:highlight>
              </a:rPr>
              <a:t>Java-based Bank Application System, where Object-Oriented Programming meets financial prowess. </a:t>
            </a:r>
            <a:endParaRPr sz="1600">
              <a:highlight>
                <a:schemeClr val="lt1"/>
              </a:highlight>
            </a:endParaRPr>
          </a:p>
          <a:p>
            <a:pPr indent="0" lvl="0" marL="457200" rtl="0" algn="l">
              <a:spcBef>
                <a:spcPts val="259"/>
              </a:spcBef>
              <a:spcAft>
                <a:spcPts val="0"/>
              </a:spcAft>
              <a:buNone/>
            </a:pPr>
            <a:r>
              <a:t/>
            </a:r>
            <a:endParaRPr sz="1600">
              <a:highlight>
                <a:schemeClr val="lt1"/>
              </a:highlight>
            </a:endParaRPr>
          </a:p>
          <a:p>
            <a:pPr indent="-330200" lvl="0" marL="457200" rtl="0" algn="l">
              <a:spcBef>
                <a:spcPts val="259"/>
              </a:spcBef>
              <a:spcAft>
                <a:spcPts val="0"/>
              </a:spcAft>
              <a:buSzPts val="1600"/>
              <a:buFont typeface="Calibri"/>
              <a:buChar char="•"/>
            </a:pPr>
            <a:r>
              <a:rPr lang="en-US" sz="1600">
                <a:highlight>
                  <a:schemeClr val="lt1"/>
                </a:highlight>
              </a:rPr>
              <a:t>With encapsulated security, seamless inheritance of features, and polymorphic transaction processing, we offer you a dynamic and robust banking experience. </a:t>
            </a:r>
            <a:endParaRPr sz="1600">
              <a:highlight>
                <a:schemeClr val="lt1"/>
              </a:highlight>
            </a:endParaRPr>
          </a:p>
          <a:p>
            <a:pPr indent="0" lvl="0" marL="457200" rtl="0" algn="l">
              <a:spcBef>
                <a:spcPts val="259"/>
              </a:spcBef>
              <a:spcAft>
                <a:spcPts val="0"/>
              </a:spcAft>
              <a:buNone/>
            </a:pPr>
            <a:r>
              <a:t/>
            </a:r>
            <a:endParaRPr sz="1600">
              <a:highlight>
                <a:schemeClr val="lt1"/>
              </a:highlight>
            </a:endParaRPr>
          </a:p>
          <a:p>
            <a:pPr indent="-330200" lvl="0" marL="457200" rtl="0" algn="l">
              <a:spcBef>
                <a:spcPts val="259"/>
              </a:spcBef>
              <a:spcAft>
                <a:spcPts val="0"/>
              </a:spcAft>
              <a:buSzPts val="1600"/>
              <a:buFont typeface="Calibri"/>
              <a:buChar char="•"/>
            </a:pPr>
            <a:r>
              <a:rPr lang="en-US" sz="1600">
                <a:highlight>
                  <a:schemeClr val="lt1"/>
                </a:highlight>
              </a:rPr>
              <a:t>Utilizing Java's multi-threading capabilities, we ensure concurrent user interactions, while Exception Handling guarantees a glitch-free interface. </a:t>
            </a:r>
            <a:endParaRPr sz="1600">
              <a:highlight>
                <a:schemeClr val="lt1"/>
              </a:highlight>
            </a:endParaRPr>
          </a:p>
          <a:p>
            <a:pPr indent="0" lvl="0" marL="457200" rtl="0" algn="l">
              <a:spcBef>
                <a:spcPts val="259"/>
              </a:spcBef>
              <a:spcAft>
                <a:spcPts val="0"/>
              </a:spcAft>
              <a:buNone/>
            </a:pPr>
            <a:r>
              <a:t/>
            </a:r>
            <a:endParaRPr sz="1600">
              <a:highlight>
                <a:schemeClr val="lt1"/>
              </a:highlight>
            </a:endParaRPr>
          </a:p>
          <a:p>
            <a:pPr indent="-330200" lvl="0" marL="457200" rtl="0" algn="l">
              <a:spcBef>
                <a:spcPts val="259"/>
              </a:spcBef>
              <a:spcAft>
                <a:spcPts val="0"/>
              </a:spcAft>
              <a:buSzPts val="1600"/>
              <a:buFont typeface="Calibri"/>
              <a:buChar char="•"/>
            </a:pPr>
            <a:r>
              <a:rPr lang="en-US" sz="1600">
                <a:highlight>
                  <a:schemeClr val="lt1"/>
                </a:highlight>
              </a:rPr>
              <a:t>This is a  synchronized journey of data abstraction and real-time financial management. We aim to proceed towards a  digital banking revolution, with Java at the helm.</a:t>
            </a:r>
            <a:endParaRPr sz="1600">
              <a:highlight>
                <a:schemeClr val="lt1"/>
              </a:highlight>
            </a:endParaRPr>
          </a:p>
        </p:txBody>
      </p:sp>
      <p:sp>
        <p:nvSpPr>
          <p:cNvPr id="123" name="Google Shape;12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24" name="Google Shape;12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571500" y="397852"/>
            <a:ext cx="8229600" cy="1052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Introduction </a:t>
            </a:r>
            <a:endParaRPr/>
          </a:p>
        </p:txBody>
      </p:sp>
      <p:sp>
        <p:nvSpPr>
          <p:cNvPr id="130" name="Google Shape;130;p4"/>
          <p:cNvSpPr txBox="1"/>
          <p:nvPr>
            <p:ph idx="1" type="body"/>
          </p:nvPr>
        </p:nvSpPr>
        <p:spPr>
          <a:xfrm>
            <a:off x="457200" y="1788724"/>
            <a:ext cx="8458200" cy="4526100"/>
          </a:xfrm>
          <a:prstGeom prst="rect">
            <a:avLst/>
          </a:prstGeom>
          <a:noFill/>
          <a:ln>
            <a:noFill/>
          </a:ln>
        </p:spPr>
        <p:txBody>
          <a:bodyPr anchorCtr="0" anchor="t" bIns="45700" lIns="91425" spcFirstLastPara="1" rIns="91425" wrap="square" tIns="45700">
            <a:normAutofit/>
          </a:bodyPr>
          <a:lstStyle/>
          <a:p>
            <a:pPr indent="-330200" lvl="0" marL="457200" rtl="0" algn="l">
              <a:spcBef>
                <a:spcPts val="0"/>
              </a:spcBef>
              <a:spcAft>
                <a:spcPts val="0"/>
              </a:spcAft>
              <a:buClr>
                <a:srgbClr val="374151"/>
              </a:buClr>
              <a:buSzPts val="1600"/>
              <a:buChar char="•"/>
            </a:pPr>
            <a:r>
              <a:rPr lang="en-US" sz="1600">
                <a:solidFill>
                  <a:srgbClr val="374151"/>
                </a:solidFill>
              </a:rPr>
              <a:t>The goal of this project is to provide customers with a simple and practical way to access their bank accounts. </a:t>
            </a:r>
            <a:endParaRPr sz="1600">
              <a:solidFill>
                <a:srgbClr val="374151"/>
              </a:solidFill>
            </a:endParaRPr>
          </a:p>
          <a:p>
            <a:pPr indent="0" lvl="0" marL="457200" rtl="0" algn="l">
              <a:spcBef>
                <a:spcPts val="0"/>
              </a:spcBef>
              <a:spcAft>
                <a:spcPts val="0"/>
              </a:spcAft>
              <a:buNone/>
            </a:pPr>
            <a:r>
              <a:t/>
            </a:r>
            <a:endParaRPr sz="1600">
              <a:solidFill>
                <a:srgbClr val="374151"/>
              </a:solidFill>
            </a:endParaRPr>
          </a:p>
          <a:p>
            <a:pPr indent="-330200" lvl="0" marL="457200" rtl="0" algn="l">
              <a:spcBef>
                <a:spcPts val="0"/>
              </a:spcBef>
              <a:spcAft>
                <a:spcPts val="0"/>
              </a:spcAft>
              <a:buClr>
                <a:srgbClr val="374151"/>
              </a:buClr>
              <a:buSzPts val="1600"/>
              <a:buChar char="•"/>
            </a:pPr>
            <a:r>
              <a:rPr lang="en-US" sz="1600">
                <a:solidFill>
                  <a:srgbClr val="374151"/>
                </a:solidFill>
              </a:rPr>
              <a:t>Customers can integrate their financial activities within a unified hub using the suggested solution, saving them the hassle of managing different online or physical accounts. </a:t>
            </a:r>
            <a:endParaRPr sz="1600">
              <a:solidFill>
                <a:srgbClr val="374151"/>
              </a:solidFill>
            </a:endParaRPr>
          </a:p>
          <a:p>
            <a:pPr indent="0" lvl="0" marL="457200" rtl="0" algn="l">
              <a:spcBef>
                <a:spcPts val="0"/>
              </a:spcBef>
              <a:spcAft>
                <a:spcPts val="0"/>
              </a:spcAft>
              <a:buNone/>
            </a:pPr>
            <a:r>
              <a:t/>
            </a:r>
            <a:endParaRPr sz="1600">
              <a:solidFill>
                <a:srgbClr val="374151"/>
              </a:solidFill>
            </a:endParaRPr>
          </a:p>
          <a:p>
            <a:pPr indent="-330200" lvl="0" marL="457200" rtl="0" algn="l">
              <a:spcBef>
                <a:spcPts val="0"/>
              </a:spcBef>
              <a:spcAft>
                <a:spcPts val="0"/>
              </a:spcAft>
              <a:buClr>
                <a:srgbClr val="374151"/>
              </a:buClr>
              <a:buSzPts val="1600"/>
              <a:buChar char="•"/>
            </a:pPr>
            <a:r>
              <a:rPr lang="en-US" sz="1600">
                <a:solidFill>
                  <a:srgbClr val="374151"/>
                </a:solidFill>
              </a:rPr>
              <a:t>The project aims to give customers the tools they need to manage their banking operations with the utmost simplicity by giving them a thorough picture of multiple accounts, transaction histories, and account details.</a:t>
            </a:r>
            <a:endParaRPr sz="1600">
              <a:solidFill>
                <a:srgbClr val="374151"/>
              </a:solidFill>
            </a:endParaRPr>
          </a:p>
          <a:p>
            <a:pPr indent="0" lvl="0" marL="0" rtl="0" algn="l">
              <a:spcBef>
                <a:spcPts val="0"/>
              </a:spcBef>
              <a:spcAft>
                <a:spcPts val="0"/>
              </a:spcAft>
              <a:buClr>
                <a:schemeClr val="dk1"/>
              </a:buClr>
              <a:buSzPts val="1100"/>
              <a:buFont typeface="Arial"/>
              <a:buNone/>
            </a:pPr>
            <a:r>
              <a:t/>
            </a:r>
            <a:endParaRPr sz="1600">
              <a:solidFill>
                <a:srgbClr val="374151"/>
              </a:solidFill>
            </a:endParaRPr>
          </a:p>
          <a:p>
            <a:pPr indent="0" lvl="0" marL="0" rtl="0" algn="l">
              <a:spcBef>
                <a:spcPts val="0"/>
              </a:spcBef>
              <a:spcAft>
                <a:spcPts val="0"/>
              </a:spcAft>
              <a:buClr>
                <a:srgbClr val="374151"/>
              </a:buClr>
              <a:buSzPts val="2400"/>
              <a:buNone/>
            </a:pPr>
            <a:r>
              <a:t/>
            </a:r>
            <a:endParaRPr sz="1600">
              <a:solidFill>
                <a:srgbClr val="374151"/>
              </a:solidFill>
            </a:endParaRPr>
          </a:p>
        </p:txBody>
      </p:sp>
      <p:sp>
        <p:nvSpPr>
          <p:cNvPr id="131" name="Google Shape;1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32" name="Google Shape;1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2286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Literature Work</a:t>
            </a:r>
            <a:endParaRPr/>
          </a:p>
        </p:txBody>
      </p:sp>
      <p:sp>
        <p:nvSpPr>
          <p:cNvPr id="138" name="Google Shape;138;p6"/>
          <p:cNvSpPr txBox="1"/>
          <p:nvPr>
            <p:ph idx="1" type="body"/>
          </p:nvPr>
        </p:nvSpPr>
        <p:spPr>
          <a:xfrm>
            <a:off x="-2501775" y="3270525"/>
            <a:ext cx="1417500" cy="1239300"/>
          </a:xfrm>
          <a:prstGeom prst="rect">
            <a:avLst/>
          </a:prstGeom>
          <a:noFill/>
          <a:ln>
            <a:noFill/>
          </a:ln>
        </p:spPr>
        <p:txBody>
          <a:bodyPr anchorCtr="0" anchor="t" bIns="45700" lIns="91425" spcFirstLastPara="1" rIns="91425" wrap="square" tIns="45700">
            <a:normAutofit/>
          </a:bodyPr>
          <a:lstStyle/>
          <a:p>
            <a:pPr indent="0" lvl="0" marL="742950" rtl="0" algn="l">
              <a:spcBef>
                <a:spcPts val="480"/>
              </a:spcBef>
              <a:spcAft>
                <a:spcPts val="0"/>
              </a:spcAft>
              <a:buNone/>
            </a:pPr>
            <a:r>
              <a:t/>
            </a:r>
            <a:endParaRPr/>
          </a:p>
        </p:txBody>
      </p:sp>
      <p:sp>
        <p:nvSpPr>
          <p:cNvPr id="139" name="Google Shape;1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40" name="Google Shape;140;p6"/>
          <p:cNvSpPr txBox="1"/>
          <p:nvPr>
            <p:ph idx="12" type="sldNum"/>
          </p:nvPr>
        </p:nvSpPr>
        <p:spPr>
          <a:xfrm>
            <a:off x="-4795875" y="38276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1" name="Google Shape;141;p6"/>
          <p:cNvGraphicFramePr/>
          <p:nvPr/>
        </p:nvGraphicFramePr>
        <p:xfrm>
          <a:off x="25" y="914400"/>
          <a:ext cx="3000000" cy="3000000"/>
        </p:xfrm>
        <a:graphic>
          <a:graphicData uri="http://schemas.openxmlformats.org/drawingml/2006/table">
            <a:tbl>
              <a:tblPr>
                <a:noFill/>
                <a:tableStyleId>{0C42B567-ED5D-473B-AD9F-498316E85D31}</a:tableStyleId>
              </a:tblPr>
              <a:tblGrid>
                <a:gridCol w="601650"/>
                <a:gridCol w="1145100"/>
                <a:gridCol w="1678550"/>
                <a:gridCol w="873150"/>
                <a:gridCol w="1011850"/>
                <a:gridCol w="1159950"/>
                <a:gridCol w="1126525"/>
                <a:gridCol w="1547200"/>
              </a:tblGrid>
              <a:tr h="1280150">
                <a:tc>
                  <a:txBody>
                    <a:bodyPr/>
                    <a:lstStyle/>
                    <a:p>
                      <a:pPr indent="0" lvl="0" marL="0" marR="0" rtl="0" algn="l">
                        <a:spcBef>
                          <a:spcPts val="0"/>
                        </a:spcBef>
                        <a:spcAft>
                          <a:spcPts val="0"/>
                        </a:spcAft>
                        <a:buNone/>
                      </a:pPr>
                      <a:r>
                        <a:rPr b="1" lang="en-US" sz="1400" u="none" cap="none" strike="noStrike">
                          <a:latin typeface="Calibri"/>
                          <a:ea typeface="Calibri"/>
                          <a:cs typeface="Calibri"/>
                          <a:sym typeface="Calibri"/>
                        </a:rPr>
                        <a:t>Sl. No.</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Title</a:t>
                      </a:r>
                      <a:endParaRPr sz="1600" u="none" cap="none" strike="noStrike">
                        <a:latin typeface="Calibri"/>
                        <a:ea typeface="Calibri"/>
                        <a:cs typeface="Calibri"/>
                        <a:sym typeface="Calibri"/>
                      </a:endParaRPr>
                    </a:p>
                    <a:p>
                      <a:pPr indent="0" lvl="0" marL="0" marR="0" rtl="0" algn="ctr">
                        <a:spcBef>
                          <a:spcPts val="0"/>
                        </a:spcBef>
                        <a:spcAft>
                          <a:spcPts val="0"/>
                        </a:spcAft>
                        <a:buNone/>
                      </a:pPr>
                      <a:r>
                        <a:rPr b="1" lang="en-US" sz="1400" u="none" cap="none" strike="noStrike">
                          <a:latin typeface="Calibri"/>
                          <a:ea typeface="Calibri"/>
                          <a:cs typeface="Calibri"/>
                          <a:sym typeface="Calibri"/>
                        </a:rPr>
                        <a:t>of the Paper</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Journal Name, Publisher Name, Year of Publication and Volume &amp; Issue Number (Only SCI)</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Name</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Problem Addressed / Problem Statement</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Methods/ Technologies    Used</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Contribution</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Shortcomings/ Deficiency / Assumption Made (Research Gap)</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2438400">
                <a:tc>
                  <a:txBody>
                    <a:bodyPr/>
                    <a:lstStyle/>
                    <a:p>
                      <a:pPr indent="-330200" lvl="0" marL="457200" marR="0" rtl="0" algn="l">
                        <a:spcBef>
                          <a:spcPts val="0"/>
                        </a:spcBef>
                        <a:spcAft>
                          <a:spcPts val="0"/>
                        </a:spcAft>
                        <a:buSzPts val="1600"/>
                        <a:buFont typeface="Calibri"/>
                        <a:buAutoNum type="arabicPeriod"/>
                      </a:pPr>
                      <a:r>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latin typeface="Calibri"/>
                          <a:ea typeface="Calibri"/>
                          <a:cs typeface="Calibri"/>
                          <a:sym typeface="Calibri"/>
                        </a:rPr>
                        <a:t>Overview of intelligent online banking system based on HERCULES architecture</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IEEE, IEEE Access, 2020 </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Digital Object Identifier 10.1109/ACCESS.2020.2997079</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Guangsheng Luo, Wenwei Li, Yuzhong Peng.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Addressed Multiple banking system with Hercules and ML.</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Hercules Architecture, Machine Learning, Banking Knowledge</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Graduate student of IEEE. Helped in revise and discover algorithms.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600"/>
                        <a:buFont typeface="Calibri"/>
                        <a:buNone/>
                      </a:pPr>
                      <a:r>
                        <a:rPr lang="en-US" sz="1600">
                          <a:latin typeface="Calibri"/>
                          <a:ea typeface="Calibri"/>
                          <a:cs typeface="Calibri"/>
                          <a:sym typeface="Calibri"/>
                        </a:rPr>
                        <a:t>Demand analysis was not possible. </a:t>
                      </a:r>
                      <a:endParaRPr sz="1600">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2" name="Google Shape;142;p6"/>
          <p:cNvGraphicFramePr/>
          <p:nvPr/>
        </p:nvGraphicFramePr>
        <p:xfrm>
          <a:off x="-50" y="4632950"/>
          <a:ext cx="3000000" cy="3000000"/>
        </p:xfrm>
        <a:graphic>
          <a:graphicData uri="http://schemas.openxmlformats.org/drawingml/2006/table">
            <a:tbl>
              <a:tblPr>
                <a:noFill/>
                <a:tableStyleId>{A16A9A66-BBF9-4D9B-80F0-EE614473C3F1}</a:tableStyleId>
              </a:tblPr>
              <a:tblGrid>
                <a:gridCol w="601725"/>
                <a:gridCol w="1145100"/>
                <a:gridCol w="1682175"/>
                <a:gridCol w="869525"/>
                <a:gridCol w="1011850"/>
                <a:gridCol w="1159950"/>
                <a:gridCol w="1126525"/>
                <a:gridCol w="1547150"/>
              </a:tblGrid>
              <a:tr h="2225050">
                <a:tc>
                  <a:txBody>
                    <a:bodyPr/>
                    <a:lstStyle/>
                    <a:p>
                      <a:pPr indent="0" lvl="0" marL="0" rtl="0" algn="l">
                        <a:spcBef>
                          <a:spcPts val="0"/>
                        </a:spcBef>
                        <a:spcAft>
                          <a:spcPts val="0"/>
                        </a:spcAft>
                        <a:buNone/>
                      </a:pPr>
                      <a:r>
                        <a:rPr lang="en-US">
                          <a:solidFill>
                            <a:schemeClr val="dk1"/>
                          </a:solidFill>
                        </a:rPr>
                        <a:t>2.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Banking system based on user acceptance test.</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IEEE, doi.org/10.1109/ITSIM.2010.5561337,June  2010.</a:t>
                      </a:r>
                      <a:endParaRPr/>
                    </a:p>
                  </a:txBody>
                  <a:tcPr marT="91425" marB="91425" marR="91425" marL="91425"/>
                </a:tc>
                <a:tc>
                  <a:txBody>
                    <a:bodyPr/>
                    <a:lstStyle/>
                    <a:p>
                      <a:pPr indent="0" lvl="0" marL="0" rtl="0" algn="l">
                        <a:spcBef>
                          <a:spcPts val="0"/>
                        </a:spcBef>
                        <a:spcAft>
                          <a:spcPts val="0"/>
                        </a:spcAft>
                        <a:buNone/>
                      </a:pPr>
                      <a:r>
                        <a:rPr lang="en-US"/>
                        <a:t>Halimah B.Z, Azlina A, T.M. Sembook.</a:t>
                      </a:r>
                      <a:endParaRPr/>
                    </a:p>
                  </a:txBody>
                  <a:tcPr marT="91425" marB="91425" marR="91425" marL="91425"/>
                </a:tc>
                <a:tc>
                  <a:txBody>
                    <a:bodyPr/>
                    <a:lstStyle/>
                    <a:p>
                      <a:pPr indent="0" lvl="0" marL="0" rtl="0" algn="l">
                        <a:spcBef>
                          <a:spcPts val="0"/>
                        </a:spcBef>
                        <a:spcAft>
                          <a:spcPts val="0"/>
                        </a:spcAft>
                        <a:buNone/>
                      </a:pPr>
                      <a:r>
                        <a:rPr lang="en-US"/>
                        <a:t>Banking systems implementing the Islamic worldview. </a:t>
                      </a:r>
                      <a:endParaRPr/>
                    </a:p>
                  </a:txBody>
                  <a:tcPr marT="91425" marB="91425" marR="91425" marL="91425"/>
                </a:tc>
                <a:tc>
                  <a:txBody>
                    <a:bodyPr/>
                    <a:lstStyle/>
                    <a:p>
                      <a:pPr indent="0" lvl="0" marL="0" rtl="0" algn="l">
                        <a:spcBef>
                          <a:spcPts val="0"/>
                        </a:spcBef>
                        <a:spcAft>
                          <a:spcPts val="0"/>
                        </a:spcAft>
                        <a:buNone/>
                      </a:pPr>
                      <a:r>
                        <a:rPr lang="en-US"/>
                        <a:t>User Acceptance test, HiCore architecture. </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Faculty of Malaysian university. Studied the Islamic World View and developed accordingly.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Difficult to reach the local markets.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0d0defd5f_3_4"/>
          <p:cNvSpPr txBox="1"/>
          <p:nvPr>
            <p:ph type="title"/>
          </p:nvPr>
        </p:nvSpPr>
        <p:spPr>
          <a:xfrm>
            <a:off x="457200" y="228600"/>
            <a:ext cx="8229600" cy="56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Literature Work</a:t>
            </a:r>
            <a:endParaRPr/>
          </a:p>
        </p:txBody>
      </p:sp>
      <p:sp>
        <p:nvSpPr>
          <p:cNvPr id="148" name="Google Shape;148;g260d0defd5f_3_4"/>
          <p:cNvSpPr txBox="1"/>
          <p:nvPr>
            <p:ph idx="1" type="body"/>
          </p:nvPr>
        </p:nvSpPr>
        <p:spPr>
          <a:xfrm>
            <a:off x="-2501775" y="3270525"/>
            <a:ext cx="1417500" cy="1239300"/>
          </a:xfrm>
          <a:prstGeom prst="rect">
            <a:avLst/>
          </a:prstGeom>
          <a:noFill/>
          <a:ln>
            <a:noFill/>
          </a:ln>
        </p:spPr>
        <p:txBody>
          <a:bodyPr anchorCtr="0" anchor="t" bIns="45700" lIns="91425" spcFirstLastPara="1" rIns="91425" wrap="square" tIns="45700">
            <a:normAutofit/>
          </a:bodyPr>
          <a:lstStyle/>
          <a:p>
            <a:pPr indent="0" lvl="0" marL="742950" rtl="0" algn="l">
              <a:spcBef>
                <a:spcPts val="480"/>
              </a:spcBef>
              <a:spcAft>
                <a:spcPts val="0"/>
              </a:spcAft>
              <a:buNone/>
            </a:pPr>
            <a:r>
              <a:t/>
            </a:r>
            <a:endParaRPr/>
          </a:p>
        </p:txBody>
      </p:sp>
      <p:sp>
        <p:nvSpPr>
          <p:cNvPr id="149" name="Google Shape;149;g260d0defd5f_3_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50" name="Google Shape;150;g260d0defd5f_3_4"/>
          <p:cNvSpPr txBox="1"/>
          <p:nvPr>
            <p:ph idx="12" type="sldNum"/>
          </p:nvPr>
        </p:nvSpPr>
        <p:spPr>
          <a:xfrm>
            <a:off x="-4795875" y="38276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1" name="Google Shape;151;g260d0defd5f_3_4"/>
          <p:cNvGraphicFramePr/>
          <p:nvPr/>
        </p:nvGraphicFramePr>
        <p:xfrm>
          <a:off x="25" y="914400"/>
          <a:ext cx="3000000" cy="3000000"/>
        </p:xfrm>
        <a:graphic>
          <a:graphicData uri="http://schemas.openxmlformats.org/drawingml/2006/table">
            <a:tbl>
              <a:tblPr>
                <a:noFill/>
                <a:tableStyleId>{0C42B567-ED5D-473B-AD9F-498316E85D31}</a:tableStyleId>
              </a:tblPr>
              <a:tblGrid>
                <a:gridCol w="601650"/>
                <a:gridCol w="1145100"/>
                <a:gridCol w="1678550"/>
                <a:gridCol w="873150"/>
                <a:gridCol w="1011850"/>
                <a:gridCol w="1159950"/>
                <a:gridCol w="1126525"/>
                <a:gridCol w="1547200"/>
              </a:tblGrid>
              <a:tr h="1280150">
                <a:tc>
                  <a:txBody>
                    <a:bodyPr/>
                    <a:lstStyle/>
                    <a:p>
                      <a:pPr indent="0" lvl="0" marL="0" marR="0" rtl="0" algn="l">
                        <a:spcBef>
                          <a:spcPts val="0"/>
                        </a:spcBef>
                        <a:spcAft>
                          <a:spcPts val="0"/>
                        </a:spcAft>
                        <a:buNone/>
                      </a:pPr>
                      <a:r>
                        <a:rPr b="1" lang="en-US" sz="1400" u="none" cap="none" strike="noStrike">
                          <a:latin typeface="Calibri"/>
                          <a:ea typeface="Calibri"/>
                          <a:cs typeface="Calibri"/>
                          <a:sym typeface="Calibri"/>
                        </a:rPr>
                        <a:t>Sl. No.</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Title</a:t>
                      </a:r>
                      <a:endParaRPr sz="1600" u="none" cap="none" strike="noStrike">
                        <a:latin typeface="Calibri"/>
                        <a:ea typeface="Calibri"/>
                        <a:cs typeface="Calibri"/>
                        <a:sym typeface="Calibri"/>
                      </a:endParaRPr>
                    </a:p>
                    <a:p>
                      <a:pPr indent="0" lvl="0" marL="0" marR="0" rtl="0" algn="ctr">
                        <a:spcBef>
                          <a:spcPts val="0"/>
                        </a:spcBef>
                        <a:spcAft>
                          <a:spcPts val="0"/>
                        </a:spcAft>
                        <a:buNone/>
                      </a:pPr>
                      <a:r>
                        <a:rPr b="1" lang="en-US" sz="1400" u="none" cap="none" strike="noStrike">
                          <a:latin typeface="Calibri"/>
                          <a:ea typeface="Calibri"/>
                          <a:cs typeface="Calibri"/>
                          <a:sym typeface="Calibri"/>
                        </a:rPr>
                        <a:t>of the Paper</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Journal Name, Publisher Name, Year of Publication and Volume &amp; Issue Number (Only SCI)</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Name</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Problem Addressed / Problem Statement</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Methods/ Technologies    Used</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Contribution</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Shortcomings/ Deficiency / Assumption Made (Research Gap)</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2438400">
                <a:tc>
                  <a:txBody>
                    <a:bodyPr/>
                    <a:lstStyle/>
                    <a:p>
                      <a:pPr indent="0" lvl="0" marL="0" marR="0" rtl="0" algn="l">
                        <a:spcBef>
                          <a:spcPts val="0"/>
                        </a:spcBef>
                        <a:spcAft>
                          <a:spcPts val="0"/>
                        </a:spcAft>
                        <a:buNone/>
                      </a:pPr>
                      <a:r>
                        <a:rPr lang="en-US" sz="1600">
                          <a:latin typeface="Calibri"/>
                          <a:ea typeface="Calibri"/>
                          <a:cs typeface="Calibri"/>
                          <a:sym typeface="Calibri"/>
                        </a:rPr>
                        <a:t>3.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latin typeface="Calibri"/>
                          <a:ea typeface="Calibri"/>
                          <a:cs typeface="Calibri"/>
                          <a:sym typeface="Calibri"/>
                        </a:rPr>
                        <a:t>Multi banking integrated system.</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IEEE, July 2012, https://doi.org/10.1109/ICCCNT.2012.6395858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P.Iyappan, R.Amarnath.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Service Oriented Architecture (SOA) implemented.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Service Composition, Internet Banking.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Calibri"/>
                          <a:ea typeface="Calibri"/>
                          <a:cs typeface="Calibri"/>
                          <a:sym typeface="Calibri"/>
                        </a:rPr>
                        <a:t>Implemented Service Oriented Architecture. </a:t>
                      </a:r>
                      <a:r>
                        <a:rPr lang="en-US" sz="1600">
                          <a:latin typeface="Calibri"/>
                          <a:ea typeface="Calibri"/>
                          <a:cs typeface="Calibri"/>
                          <a:sym typeface="Calibri"/>
                        </a:rPr>
                        <a:t>.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600"/>
                        <a:buFont typeface="Calibri"/>
                        <a:buNone/>
                      </a:pPr>
                      <a:r>
                        <a:rPr lang="en-US" sz="1600">
                          <a:latin typeface="Calibri"/>
                          <a:ea typeface="Calibri"/>
                          <a:cs typeface="Calibri"/>
                          <a:sym typeface="Calibri"/>
                        </a:rPr>
                        <a:t>Database handling can be improved. </a:t>
                      </a:r>
                      <a:endParaRPr sz="1600">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2" name="Google Shape;152;g260d0defd5f_3_4"/>
          <p:cNvGraphicFramePr/>
          <p:nvPr/>
        </p:nvGraphicFramePr>
        <p:xfrm>
          <a:off x="-50" y="4632950"/>
          <a:ext cx="3000000" cy="3000000"/>
        </p:xfrm>
        <a:graphic>
          <a:graphicData uri="http://schemas.openxmlformats.org/drawingml/2006/table">
            <a:tbl>
              <a:tblPr>
                <a:noFill/>
                <a:tableStyleId>{A16A9A66-BBF9-4D9B-80F0-EE614473C3F1}</a:tableStyleId>
              </a:tblPr>
              <a:tblGrid>
                <a:gridCol w="601725"/>
                <a:gridCol w="1145100"/>
                <a:gridCol w="1682175"/>
                <a:gridCol w="869525"/>
                <a:gridCol w="1011850"/>
                <a:gridCol w="1159950"/>
                <a:gridCol w="1126525"/>
                <a:gridCol w="1547150"/>
              </a:tblGrid>
              <a:tr h="2225050">
                <a:tc>
                  <a:txBody>
                    <a:bodyPr/>
                    <a:lstStyle/>
                    <a:p>
                      <a:pPr indent="0" lvl="0" marL="0" rtl="0" algn="l">
                        <a:spcBef>
                          <a:spcPts val="0"/>
                        </a:spcBef>
                        <a:spcAft>
                          <a:spcPts val="0"/>
                        </a:spcAft>
                        <a:buNone/>
                      </a:pPr>
                      <a:r>
                        <a:rPr lang="en-US">
                          <a:solidFill>
                            <a:schemeClr val="dk1"/>
                          </a:solidFill>
                        </a:rPr>
                        <a:t>4.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Traditional approach of Multilevel authentication for online banking</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Jirp.org</a:t>
                      </a:r>
                      <a:endParaRPr/>
                    </a:p>
                    <a:p>
                      <a:pPr indent="0" lvl="0" marL="0" rtl="0" algn="l">
                        <a:spcBef>
                          <a:spcPts val="0"/>
                        </a:spcBef>
                        <a:spcAft>
                          <a:spcPts val="0"/>
                        </a:spcAft>
                        <a:buNone/>
                      </a:pPr>
                      <a:r>
                        <a:rPr lang="en-US"/>
                        <a:t>https://ijrp.org/filePermission/fileDownlaod/4/a9503f77c7fede8f2d2d9335a1e87b39/1</a:t>
                      </a:r>
                      <a:endParaRPr/>
                    </a:p>
                  </a:txBody>
                  <a:tcPr marT="91425" marB="91425" marR="91425" marL="91425"/>
                </a:tc>
                <a:tc>
                  <a:txBody>
                    <a:bodyPr/>
                    <a:lstStyle/>
                    <a:p>
                      <a:pPr indent="0" lvl="0" marL="0" rtl="0" algn="l">
                        <a:spcBef>
                          <a:spcPts val="0"/>
                        </a:spcBef>
                        <a:spcAft>
                          <a:spcPts val="0"/>
                        </a:spcAft>
                        <a:buNone/>
                      </a:pPr>
                      <a:r>
                        <a:rPr lang="en-US"/>
                        <a:t>S Aruna Selvi , Dr. P.Kumar</a:t>
                      </a:r>
                      <a:endParaRPr/>
                    </a:p>
                  </a:txBody>
                  <a:tcPr marT="91425" marB="91425" marR="91425" marL="91425"/>
                </a:tc>
                <a:tc>
                  <a:txBody>
                    <a:bodyPr/>
                    <a:lstStyle/>
                    <a:p>
                      <a:pPr indent="0" lvl="0" marL="0" rtl="0" algn="l">
                        <a:spcBef>
                          <a:spcPts val="0"/>
                        </a:spcBef>
                        <a:spcAft>
                          <a:spcPts val="0"/>
                        </a:spcAft>
                        <a:buNone/>
                      </a:pPr>
                      <a:r>
                        <a:rPr lang="en-US"/>
                        <a:t>Secured net banking based algorithm</a:t>
                      </a:r>
                      <a:endParaRPr/>
                    </a:p>
                  </a:txBody>
                  <a:tcPr marT="91425" marB="91425" marR="91425" marL="91425"/>
                </a:tc>
                <a:tc>
                  <a:txBody>
                    <a:bodyPr/>
                    <a:lstStyle/>
                    <a:p>
                      <a:pPr indent="0" lvl="0" marL="0" rtl="0" algn="l">
                        <a:spcBef>
                          <a:spcPts val="0"/>
                        </a:spcBef>
                        <a:spcAft>
                          <a:spcPts val="0"/>
                        </a:spcAft>
                        <a:buNone/>
                      </a:pPr>
                      <a:r>
                        <a:rPr lang="en-US"/>
                        <a:t>Online banking , JDBC , DBMS</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Usage of system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Complex descriptors which might be insensitive to scaled rotation</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61043a0592_0_0"/>
          <p:cNvSpPr txBox="1"/>
          <p:nvPr>
            <p:ph type="title"/>
          </p:nvPr>
        </p:nvSpPr>
        <p:spPr>
          <a:xfrm>
            <a:off x="457200" y="228600"/>
            <a:ext cx="8229600" cy="56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Literature Work</a:t>
            </a:r>
            <a:endParaRPr/>
          </a:p>
        </p:txBody>
      </p:sp>
      <p:sp>
        <p:nvSpPr>
          <p:cNvPr id="158" name="Google Shape;158;g261043a0592_0_0"/>
          <p:cNvSpPr txBox="1"/>
          <p:nvPr>
            <p:ph idx="1" type="body"/>
          </p:nvPr>
        </p:nvSpPr>
        <p:spPr>
          <a:xfrm>
            <a:off x="-2501775" y="3270525"/>
            <a:ext cx="1417500" cy="1239300"/>
          </a:xfrm>
          <a:prstGeom prst="rect">
            <a:avLst/>
          </a:prstGeom>
          <a:noFill/>
          <a:ln>
            <a:noFill/>
          </a:ln>
        </p:spPr>
        <p:txBody>
          <a:bodyPr anchorCtr="0" anchor="t" bIns="45700" lIns="91425" spcFirstLastPara="1" rIns="91425" wrap="square" tIns="45700">
            <a:normAutofit/>
          </a:bodyPr>
          <a:lstStyle/>
          <a:p>
            <a:pPr indent="0" lvl="0" marL="742950" rtl="0" algn="l">
              <a:spcBef>
                <a:spcPts val="480"/>
              </a:spcBef>
              <a:spcAft>
                <a:spcPts val="0"/>
              </a:spcAft>
              <a:buNone/>
            </a:pPr>
            <a:r>
              <a:t/>
            </a:r>
            <a:endParaRPr/>
          </a:p>
        </p:txBody>
      </p:sp>
      <p:sp>
        <p:nvSpPr>
          <p:cNvPr id="159" name="Google Shape;159;g261043a0592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160" name="Google Shape;160;g261043a0592_0_0"/>
          <p:cNvSpPr txBox="1"/>
          <p:nvPr>
            <p:ph idx="12" type="sldNum"/>
          </p:nvPr>
        </p:nvSpPr>
        <p:spPr>
          <a:xfrm>
            <a:off x="-4795875" y="38276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1" name="Google Shape;161;g261043a0592_0_0"/>
          <p:cNvGraphicFramePr/>
          <p:nvPr/>
        </p:nvGraphicFramePr>
        <p:xfrm>
          <a:off x="25" y="914400"/>
          <a:ext cx="3000000" cy="3000000"/>
        </p:xfrm>
        <a:graphic>
          <a:graphicData uri="http://schemas.openxmlformats.org/drawingml/2006/table">
            <a:tbl>
              <a:tblPr>
                <a:noFill/>
                <a:tableStyleId>{0C42B567-ED5D-473B-AD9F-498316E85D31}</a:tableStyleId>
              </a:tblPr>
              <a:tblGrid>
                <a:gridCol w="601650"/>
                <a:gridCol w="1145100"/>
                <a:gridCol w="1678550"/>
                <a:gridCol w="873150"/>
                <a:gridCol w="1011850"/>
                <a:gridCol w="1159950"/>
                <a:gridCol w="1126525"/>
                <a:gridCol w="1547200"/>
              </a:tblGrid>
              <a:tr h="1280150">
                <a:tc>
                  <a:txBody>
                    <a:bodyPr/>
                    <a:lstStyle/>
                    <a:p>
                      <a:pPr indent="0" lvl="0" marL="0" marR="0" rtl="0" algn="l">
                        <a:spcBef>
                          <a:spcPts val="0"/>
                        </a:spcBef>
                        <a:spcAft>
                          <a:spcPts val="0"/>
                        </a:spcAft>
                        <a:buNone/>
                      </a:pPr>
                      <a:r>
                        <a:rPr b="1" lang="en-US" sz="1400" u="none" cap="none" strike="noStrike">
                          <a:latin typeface="Calibri"/>
                          <a:ea typeface="Calibri"/>
                          <a:cs typeface="Calibri"/>
                          <a:sym typeface="Calibri"/>
                        </a:rPr>
                        <a:t>Sl. No.</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Title</a:t>
                      </a:r>
                      <a:endParaRPr sz="1600" u="none" cap="none" strike="noStrike">
                        <a:latin typeface="Calibri"/>
                        <a:ea typeface="Calibri"/>
                        <a:cs typeface="Calibri"/>
                        <a:sym typeface="Calibri"/>
                      </a:endParaRPr>
                    </a:p>
                    <a:p>
                      <a:pPr indent="0" lvl="0" marL="0" marR="0" rtl="0" algn="ctr">
                        <a:spcBef>
                          <a:spcPts val="0"/>
                        </a:spcBef>
                        <a:spcAft>
                          <a:spcPts val="0"/>
                        </a:spcAft>
                        <a:buNone/>
                      </a:pPr>
                      <a:r>
                        <a:rPr b="1" lang="en-US" sz="1400" u="none" cap="none" strike="noStrike">
                          <a:latin typeface="Calibri"/>
                          <a:ea typeface="Calibri"/>
                          <a:cs typeface="Calibri"/>
                          <a:sym typeface="Calibri"/>
                        </a:rPr>
                        <a:t>of the Paper</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Journal Name, Publisher Name, Year of Publication and Volume &amp; Issue Number (Only SCI)</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Name</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Problem Addressed / Problem Statement</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Methods/ Technologies    Used</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Author Contribution</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lang="en-US" sz="1400" u="none" cap="none" strike="noStrike">
                          <a:latin typeface="Calibri"/>
                          <a:ea typeface="Calibri"/>
                          <a:cs typeface="Calibri"/>
                          <a:sym typeface="Calibri"/>
                        </a:rPr>
                        <a:t>Shortcomings/ Deficiency / Assumption Made (Research Gap)</a:t>
                      </a:r>
                      <a:endParaRPr sz="16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2438400">
                <a:tc>
                  <a:txBody>
                    <a:bodyPr/>
                    <a:lstStyle/>
                    <a:p>
                      <a:pPr indent="0" lvl="0" marL="0" rtl="0" algn="l">
                        <a:spcBef>
                          <a:spcPts val="0"/>
                        </a:spcBef>
                        <a:spcAft>
                          <a:spcPts val="0"/>
                        </a:spcAft>
                        <a:buNone/>
                      </a:pPr>
                      <a:r>
                        <a:rPr lang="en-US"/>
                        <a:t>5.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Multilevel Contracts for Trusted Components</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arxiv.org</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https://arxiv.org/pdf/1010.2827.pdf</a:t>
                      </a:r>
                      <a:endParaRPr>
                        <a:solidFill>
                          <a:schemeClr val="dk1"/>
                        </a:solidFill>
                      </a:endParaRPr>
                    </a:p>
                    <a:p>
                      <a:pPr indent="0" lvl="0" marL="0" marR="0" rtl="0" algn="l">
                        <a:spcBef>
                          <a:spcPts val="0"/>
                        </a:spcBef>
                        <a:spcAft>
                          <a:spcPts val="0"/>
                        </a:spcAft>
                        <a:buNone/>
                      </a:pPr>
                      <a:r>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Mohamed Messabihi,Christian Attiogb´e</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C</a:t>
                      </a:r>
                      <a:r>
                        <a:rPr lang="en-US">
                          <a:solidFill>
                            <a:schemeClr val="dk1"/>
                          </a:solidFill>
                        </a:rPr>
                        <a:t>omponents have rich interface descriptions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user-defined data types and related statements;</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contracts can be defined at different levels</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600"/>
                        <a:buFont typeface="Calibri"/>
                        <a:buNone/>
                      </a:pPr>
                      <a:r>
                        <a:rPr lang="en-US" sz="1600">
                          <a:latin typeface="Calibri"/>
                          <a:ea typeface="Calibri"/>
                          <a:cs typeface="Calibri"/>
                          <a:sym typeface="Calibri"/>
                        </a:rPr>
                        <a:t>Use of unstructured files not possible.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62" name="Google Shape;162;g261043a0592_0_0"/>
          <p:cNvGraphicFramePr/>
          <p:nvPr/>
        </p:nvGraphicFramePr>
        <p:xfrm>
          <a:off x="-25" y="4632950"/>
          <a:ext cx="3000000" cy="3000000"/>
        </p:xfrm>
        <a:graphic>
          <a:graphicData uri="http://schemas.openxmlformats.org/drawingml/2006/table">
            <a:tbl>
              <a:tblPr>
                <a:noFill/>
                <a:tableStyleId>{A16A9A66-BBF9-4D9B-80F0-EE614473C3F1}</a:tableStyleId>
              </a:tblPr>
              <a:tblGrid>
                <a:gridCol w="601700"/>
                <a:gridCol w="1145100"/>
                <a:gridCol w="1678550"/>
                <a:gridCol w="873150"/>
                <a:gridCol w="1011850"/>
                <a:gridCol w="1159950"/>
                <a:gridCol w="1126525"/>
                <a:gridCol w="1547150"/>
              </a:tblGrid>
              <a:tr h="2225050">
                <a:tc>
                  <a:txBody>
                    <a:bodyPr/>
                    <a:lstStyle/>
                    <a:p>
                      <a:pPr indent="0" lvl="0" marL="0" rtl="0" algn="l">
                        <a:spcBef>
                          <a:spcPts val="0"/>
                        </a:spcBef>
                        <a:spcAft>
                          <a:spcPts val="0"/>
                        </a:spcAft>
                        <a:buNone/>
                      </a:pPr>
                      <a:r>
                        <a:rPr lang="en-US">
                          <a:solidFill>
                            <a:schemeClr val="dk1"/>
                          </a:solidFill>
                        </a:rPr>
                        <a:t>. 6.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Real time warning module for bank financial supervision system.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Calibri"/>
                          <a:ea typeface="Calibri"/>
                          <a:cs typeface="Calibri"/>
                          <a:sym typeface="Calibri"/>
                        </a:rPr>
                        <a:t>IEEE,ICCSEC, August 2018, doi:10.1109/iccsec.2017.8446719.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Jian Zhang </a:t>
                      </a:r>
                      <a:endParaRPr/>
                    </a:p>
                  </a:txBody>
                  <a:tcPr marT="91425" marB="91425" marR="91425" marL="91425"/>
                </a:tc>
                <a:tc>
                  <a:txBody>
                    <a:bodyPr/>
                    <a:lstStyle/>
                    <a:p>
                      <a:pPr indent="0" lvl="0" marL="0" rtl="0" algn="l">
                        <a:spcBef>
                          <a:spcPts val="0"/>
                        </a:spcBef>
                        <a:spcAft>
                          <a:spcPts val="0"/>
                        </a:spcAft>
                        <a:buNone/>
                      </a:pPr>
                      <a:r>
                        <a:rPr lang="en-US"/>
                        <a:t>Preventing multiple banking risks.  </a:t>
                      </a:r>
                      <a:endParaRPr/>
                    </a:p>
                  </a:txBody>
                  <a:tcPr marT="91425" marB="91425" marR="91425" marL="91425"/>
                </a:tc>
                <a:tc>
                  <a:txBody>
                    <a:bodyPr/>
                    <a:lstStyle/>
                    <a:p>
                      <a:pPr indent="0" lvl="0" marL="0" rtl="0" algn="l">
                        <a:spcBef>
                          <a:spcPts val="0"/>
                        </a:spcBef>
                        <a:spcAft>
                          <a:spcPts val="0"/>
                        </a:spcAft>
                        <a:buNone/>
                      </a:pPr>
                      <a:r>
                        <a:rPr lang="en-US"/>
                        <a:t>Machine Learning, Discriminant Analysis. </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Developed ML models and performed analysis.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Analysis was not structured.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2023-01-09T04:28:00Z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0x01010005ADFD4B1A9F3C419422AB33D5DFF3BF</vt:lpwstr>
  </property>
  <property fmtid="{D5CDD505-2E9C-101B-9397-08002B2CF9AE}" pid="3" name="MediaServiceImageTags">
    <vt:lpwstr/>
  </property>
</Properties>
</file>