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588" y="-3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Users\Dell\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9"/>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barChart>
        <c:barDir val="col"/>
        <c:grouping val="clustered"/>
        <c:varyColors val="0"/>
        <c:ser>
          <c:idx val="0"/>
          <c:order val="0"/>
          <c:tx>
            <c:strRef>
              <c:f>Sheet1!$B$3:$B$4</c:f>
              <c:strCache>
                <c:ptCount val="1"/>
                <c:pt idx="0">
                  <c:v>Exceeds</c:v>
                </c:pt>
              </c:strCache>
            </c:strRef>
          </c:tx>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8</c:v>
                </c:pt>
                <c:pt idx="1">
                  <c:v>10</c:v>
                </c:pt>
                <c:pt idx="2">
                  <c:v>7</c:v>
                </c:pt>
                <c:pt idx="3">
                  <c:v>11</c:v>
                </c:pt>
                <c:pt idx="4">
                  <c:v>12</c:v>
                </c:pt>
                <c:pt idx="5">
                  <c:v>10</c:v>
                </c:pt>
                <c:pt idx="6">
                  <c:v>13</c:v>
                </c:pt>
                <c:pt idx="7">
                  <c:v>5</c:v>
                </c:pt>
                <c:pt idx="8">
                  <c:v>8</c:v>
                </c:pt>
                <c:pt idx="9">
                  <c:v>9</c:v>
                </c:pt>
              </c:numCache>
            </c:numRef>
          </c:val>
        </c:ser>
        <c:ser>
          <c:idx val="4"/>
          <c:order val="4"/>
          <c:tx>
            <c:strRef>
              <c:f>Sheet1!$F$3:$F$4</c:f>
              <c:strCache>
                <c:ptCount val="1"/>
                <c:pt idx="0">
                  <c:v>(blank)</c:v>
                </c:pt>
              </c:strCache>
            </c:strRef>
          </c:tx>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numCache>
            </c:numRef>
          </c:val>
        </c:ser>
        <c:dLbls>
          <c:showLegendKey val="0"/>
          <c:showVal val="0"/>
          <c:showCatName val="0"/>
          <c:showSerName val="0"/>
          <c:showPercent val="0"/>
          <c:showBubbleSize val="0"/>
        </c:dLbls>
        <c:gapWidth val="150"/>
        <c:axId val="193202048"/>
        <c:axId val="193203584"/>
      </c:barChart>
      <c:catAx>
        <c:axId val="193202048"/>
        <c:scaling>
          <c:orientation val="minMax"/>
        </c:scaling>
        <c:delete val="0"/>
        <c:axPos val="b"/>
        <c:majorTickMark val="out"/>
        <c:minorTickMark val="none"/>
        <c:tickLblPos val="nextTo"/>
        <c:crossAx val="193203584"/>
        <c:crosses val="autoZero"/>
        <c:auto val="1"/>
        <c:lblAlgn val="ctr"/>
        <c:lblOffset val="100"/>
        <c:noMultiLvlLbl val="0"/>
      </c:catAx>
      <c:valAx>
        <c:axId val="193203584"/>
        <c:scaling>
          <c:orientation val="minMax"/>
        </c:scaling>
        <c:delete val="0"/>
        <c:axPos val="l"/>
        <c:majorGridlines/>
        <c:numFmt formatCode="General" sourceLinked="1"/>
        <c:majorTickMark val="out"/>
        <c:minorTickMark val="none"/>
        <c:tickLblPos val="nextTo"/>
        <c:crossAx val="19320204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t>9/9/2024</a:t>
            </a:fld>
            <a:endParaRPr lang="en-US"/>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t>9/9/2024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xfrm>
            <a:off x="195072" y="6327660"/>
            <a:ext cx="6096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7" name="object 7"/>
          <p:cNvSpPr txBox="1">
            <a:spLocks noGrp="1"/>
          </p:cNvSpPr>
          <p:nvPr>
            <p:ph type="ctrTitle"/>
          </p:nvPr>
        </p:nvSpPr>
        <p:spPr>
          <a:xfrm>
            <a:off x="-1524000" y="1905000"/>
            <a:ext cx="12689143" cy="693780"/>
          </a:xfrm>
          <a:prstGeom prst="rect">
            <a:avLst/>
          </a:prstGeom>
        </p:spPr>
        <p:txBody>
          <a:bodyPr vert="horz" wrap="square" lIns="0" tIns="16510" rIns="0" bIns="0" rtlCol="0">
            <a:spAutoFit/>
          </a:bodyPr>
          <a:lstStyle/>
          <a:p>
            <a:pPr marL="3213735" algn="ctr">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endParaRPr sz="4400" spc="15"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600200" y="3429000"/>
            <a:ext cx="9525000" cy="2308324"/>
          </a:xfrm>
          <a:prstGeom prst="rect">
            <a:avLst/>
          </a:prstGeom>
          <a:noFill/>
        </p:spPr>
        <p:txBody>
          <a:bodyPr wrap="square" rtlCol="0">
            <a:spAutoFit/>
          </a:bodyPr>
          <a:lstStyle/>
          <a:p>
            <a:r>
              <a:rPr lang="en-US" sz="2400" dirty="0"/>
              <a:t>STUDENT </a:t>
            </a:r>
            <a:r>
              <a:rPr lang="en-US" sz="2400" dirty="0" smtClean="0"/>
              <a:t>NAME: DEEPASRI S </a:t>
            </a:r>
            <a:endParaRPr lang="en-US" sz="2400" dirty="0"/>
          </a:p>
          <a:p>
            <a:r>
              <a:rPr lang="en-US" sz="2400" dirty="0"/>
              <a:t>REGISTER </a:t>
            </a:r>
            <a:r>
              <a:rPr lang="en-US" sz="2400" dirty="0"/>
              <a:t>NO   </a:t>
            </a:r>
            <a:r>
              <a:rPr lang="en-US" sz="2400" dirty="0" smtClean="0"/>
              <a:t> : </a:t>
            </a:r>
            <a:r>
              <a:rPr lang="en-US" sz="2400" dirty="0"/>
              <a:t>312215955 / asunm1621312215955</a:t>
            </a:r>
            <a:endParaRPr lang="en-US" sz="2400" dirty="0"/>
          </a:p>
          <a:p>
            <a:r>
              <a:rPr lang="en-US" sz="2400" dirty="0" smtClean="0"/>
              <a:t>DEPARTMENT    : </a:t>
            </a:r>
            <a:r>
              <a:rPr lang="en-US" sz="2400" dirty="0" err="1" smtClean="0"/>
              <a:t>B.Com</a:t>
            </a:r>
            <a:r>
              <a:rPr lang="en-US" sz="2400" dirty="0" smtClean="0"/>
              <a:t> (General)</a:t>
            </a:r>
            <a:endParaRPr lang="en-US" sz="2400" dirty="0"/>
          </a:p>
          <a:p>
            <a:r>
              <a:rPr lang="en-US" sz="2400" dirty="0" smtClean="0"/>
              <a:t>COLLEGE           : SHRI SHANKARLAL SUNDARBAI SHASUN </a:t>
            </a:r>
          </a:p>
          <a:p>
            <a:r>
              <a:rPr lang="en-US" sz="2400" dirty="0" smtClean="0"/>
              <a:t>                               JAIN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42"/>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4" name="Title 3"/>
          <p:cNvSpPr>
            <a:spLocks noGrp="1"/>
          </p:cNvSpPr>
          <p:nvPr>
            <p:ph type="title"/>
          </p:nvPr>
        </p:nvSpPr>
        <p:spPr/>
        <p:txBody>
          <a:bodyPr>
            <a:normAutofit/>
          </a:bodyPr>
          <a:lstStyle/>
          <a:p>
            <a:pPr algn="ctr"/>
            <a:r>
              <a:rPr lang="en-IN" sz="4400" b="1" dirty="0" smtClean="0"/>
              <a:t>MODELLING</a:t>
            </a:r>
            <a:endParaRPr lang="en-IN" sz="4400" b="1" dirty="0"/>
          </a:p>
        </p:txBody>
      </p:sp>
      <p:sp>
        <p:nvSpPr>
          <p:cNvPr id="7" name="Content Placeholder 6"/>
          <p:cNvSpPr>
            <a:spLocks noGrp="1"/>
          </p:cNvSpPr>
          <p:nvPr>
            <p:ph sz="quarter" idx="1"/>
          </p:nvPr>
        </p:nvSpPr>
        <p:spPr/>
        <p:txBody>
          <a:bodyPr>
            <a:normAutofit/>
          </a:bodyPr>
          <a:lstStyle/>
          <a:p>
            <a:r>
              <a:rPr lang="en-IN" dirty="0" smtClean="0"/>
              <a:t>Data Collection</a:t>
            </a:r>
          </a:p>
          <a:p>
            <a:pPr marL="0" indent="0">
              <a:buNone/>
            </a:pPr>
            <a:r>
              <a:rPr lang="en-IN" dirty="0"/>
              <a:t>	</a:t>
            </a:r>
            <a:r>
              <a:rPr lang="en-IN" dirty="0" smtClean="0"/>
              <a:t>From </a:t>
            </a:r>
            <a:r>
              <a:rPr lang="en-IN" dirty="0" err="1" smtClean="0"/>
              <a:t>Edunet</a:t>
            </a:r>
            <a:r>
              <a:rPr lang="en-IN" dirty="0" smtClean="0"/>
              <a:t> Dashboard</a:t>
            </a:r>
          </a:p>
          <a:p>
            <a:r>
              <a:rPr lang="en-IN" dirty="0" smtClean="0"/>
              <a:t>Feature Collection</a:t>
            </a:r>
          </a:p>
          <a:p>
            <a:pPr marL="0" indent="0">
              <a:buNone/>
            </a:pPr>
            <a:r>
              <a:rPr lang="en-IN" dirty="0"/>
              <a:t>	I</a:t>
            </a:r>
            <a:r>
              <a:rPr lang="en-IN" dirty="0" smtClean="0"/>
              <a:t>dentified features that to be prioritized</a:t>
            </a:r>
          </a:p>
          <a:p>
            <a:r>
              <a:rPr lang="en-IN" dirty="0" smtClean="0"/>
              <a:t>Data Cleaning</a:t>
            </a:r>
          </a:p>
          <a:p>
            <a:pPr marL="0" indent="0">
              <a:buNone/>
            </a:pPr>
            <a:r>
              <a:rPr lang="en-IN" dirty="0"/>
              <a:t>	</a:t>
            </a:r>
            <a:r>
              <a:rPr lang="en-IN" dirty="0" smtClean="0"/>
              <a:t>Found missing values</a:t>
            </a:r>
          </a:p>
          <a:p>
            <a:pPr marL="0" indent="0">
              <a:buNone/>
            </a:pPr>
            <a:r>
              <a:rPr lang="en-IN" dirty="0"/>
              <a:t>	</a:t>
            </a:r>
            <a:r>
              <a:rPr lang="en-IN" dirty="0" smtClean="0"/>
              <a:t>Filtered the blank values</a:t>
            </a:r>
          </a:p>
          <a:p>
            <a:r>
              <a:rPr lang="en-IN" dirty="0" smtClean="0"/>
              <a:t>Performance Level</a:t>
            </a:r>
          </a:p>
          <a:p>
            <a:pPr marL="0" indent="0">
              <a:buNone/>
            </a:pPr>
            <a:r>
              <a:rPr lang="en-IN" dirty="0"/>
              <a:t>	</a:t>
            </a:r>
            <a:r>
              <a:rPr lang="en-IN" dirty="0" smtClean="0"/>
              <a:t>By using formula giving performance level to employees</a:t>
            </a:r>
          </a:p>
        </p:txBody>
      </p:sp>
      <p:pic>
        <p:nvPicPr>
          <p:cNvPr id="3074" name="Picture 2" descr="C:\Program Files (x86)\Microsoft Office\MEDIA\CAGCAT10\j028700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4400" y="1097732"/>
            <a:ext cx="2667000" cy="2712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MODELLING – CONTD…</a:t>
            </a:r>
            <a:endParaRPr lang="en-IN" dirty="0"/>
          </a:p>
        </p:txBody>
      </p:sp>
      <p:sp>
        <p:nvSpPr>
          <p:cNvPr id="3" name="Content Placeholder 2"/>
          <p:cNvSpPr>
            <a:spLocks noGrp="1"/>
          </p:cNvSpPr>
          <p:nvPr>
            <p:ph sz="quarter" idx="1"/>
          </p:nvPr>
        </p:nvSpPr>
        <p:spPr/>
        <p:txBody>
          <a:bodyPr/>
          <a:lstStyle/>
          <a:p>
            <a:r>
              <a:rPr lang="en-IN" dirty="0" smtClean="0"/>
              <a:t>Pivot Table</a:t>
            </a:r>
          </a:p>
          <a:p>
            <a:pPr marL="0" indent="0">
              <a:buNone/>
            </a:pPr>
            <a:r>
              <a:rPr lang="en-IN" dirty="0"/>
              <a:t>	</a:t>
            </a:r>
            <a:r>
              <a:rPr lang="en-IN" dirty="0" smtClean="0"/>
              <a:t>Created table with the measures</a:t>
            </a:r>
          </a:p>
          <a:p>
            <a:pPr marL="0" indent="0">
              <a:buNone/>
            </a:pPr>
            <a:r>
              <a:rPr lang="en-IN" dirty="0"/>
              <a:t>	</a:t>
            </a:r>
            <a:r>
              <a:rPr lang="en-IN" dirty="0" smtClean="0"/>
              <a:t>Added filters to it</a:t>
            </a:r>
          </a:p>
          <a:p>
            <a:r>
              <a:rPr lang="en-IN" dirty="0" smtClean="0"/>
              <a:t>Slicer</a:t>
            </a:r>
          </a:p>
          <a:p>
            <a:pPr marL="0" indent="0">
              <a:buNone/>
            </a:pPr>
            <a:r>
              <a:rPr lang="en-IN" dirty="0"/>
              <a:t>	</a:t>
            </a:r>
            <a:r>
              <a:rPr lang="en-IN" dirty="0" smtClean="0"/>
              <a:t>For additional sorting and filtering – used slicer</a:t>
            </a:r>
          </a:p>
          <a:p>
            <a:r>
              <a:rPr lang="en-IN" dirty="0" smtClean="0"/>
              <a:t>Created Graph</a:t>
            </a:r>
          </a:p>
          <a:p>
            <a:pPr marL="0" indent="0">
              <a:buNone/>
            </a:pPr>
            <a:r>
              <a:rPr lang="en-IN" dirty="0"/>
              <a:t>	</a:t>
            </a:r>
            <a:r>
              <a:rPr lang="en-IN" dirty="0" smtClean="0"/>
              <a:t>By using Pivot Table</a:t>
            </a:r>
          </a:p>
          <a:p>
            <a:r>
              <a:rPr lang="en-IN" dirty="0" smtClean="0"/>
              <a:t>Visualization</a:t>
            </a:r>
          </a:p>
          <a:p>
            <a:pPr marL="0" indent="0">
              <a:buNone/>
            </a:pPr>
            <a:r>
              <a:rPr lang="en-IN" dirty="0"/>
              <a:t>	</a:t>
            </a:r>
            <a:r>
              <a:rPr lang="en-IN" dirty="0" smtClean="0"/>
              <a:t>Visualizing the excel in </a:t>
            </a:r>
            <a:r>
              <a:rPr lang="en-IN" dirty="0" err="1" smtClean="0"/>
              <a:t>pictorization</a:t>
            </a:r>
            <a:r>
              <a:rPr lang="en-IN" dirty="0" smtClean="0"/>
              <a:t> view</a:t>
            </a:r>
            <a:endParaRPr lang="en-IN" dirty="0"/>
          </a:p>
        </p:txBody>
      </p:sp>
    </p:spTree>
    <p:extLst>
      <p:ext uri="{BB962C8B-B14F-4D97-AF65-F5344CB8AC3E}">
        <p14:creationId xmlns:p14="http://schemas.microsoft.com/office/powerpoint/2010/main" val="571657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RESULTS</a:t>
            </a:r>
            <a:endParaRPr lang="en-IN" b="1" dirty="0"/>
          </a:p>
        </p:txBody>
      </p:sp>
      <p:graphicFrame>
        <p:nvGraphicFramePr>
          <p:cNvPr id="4" name="Content Placeholder 3"/>
          <p:cNvGraphicFramePr>
            <a:graphicFrameLocks noGrp="1"/>
          </p:cNvGraphicFramePr>
          <p:nvPr>
            <p:ph sz="quarter" idx="1"/>
          </p:nvPr>
        </p:nvGraphicFramePr>
        <p:xfrm>
          <a:off x="1219200" y="1447800"/>
          <a:ext cx="10363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2462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990600" y="2209800"/>
            <a:ext cx="10591800" cy="3810000"/>
          </a:xfrm>
        </p:spPr>
        <p:txBody>
          <a:bodyPr>
            <a:normAutofit/>
          </a:bodyPr>
          <a:lstStyle/>
          <a:p>
            <a:pPr marL="0" indent="0" algn="just">
              <a:buNone/>
            </a:pPr>
            <a:r>
              <a:rPr lang="en-IN" sz="3600" dirty="0" smtClean="0"/>
              <a:t>From the </a:t>
            </a:r>
            <a:r>
              <a:rPr lang="en-IN" sz="3600" dirty="0"/>
              <a:t>r</a:t>
            </a:r>
            <a:r>
              <a:rPr lang="en-IN" sz="3600" dirty="0" smtClean="0"/>
              <a:t>esult we can conclude the results from all the business units and it shows that fully meets are the highest in the graph, therefore if employees got more appreciation, they will definitely improve their performance.</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gn="ctr">
              <a:lnSpc>
                <a:spcPct val="100000"/>
              </a:lnSpc>
              <a:spcBef>
                <a:spcPts val="130"/>
              </a:spcBef>
            </a:pPr>
            <a:r>
              <a:rPr sz="5400" spc="5" dirty="0"/>
              <a:t>PROJECT</a:t>
            </a:r>
            <a:r>
              <a:rPr sz="5400" spc="-85" dirty="0"/>
              <a:t> </a:t>
            </a:r>
            <a:r>
              <a:rPr sz="5400" spc="25" dirty="0"/>
              <a:t>TITLE</a:t>
            </a:r>
            <a:endParaRPr sz="540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2171870" y="2148807"/>
            <a:ext cx="8593228" cy="707886"/>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Employee Data Analysis using Excel </a:t>
            </a:r>
            <a:endParaRPr lang="en-IN" sz="4000" dirty="0">
              <a:solidFill>
                <a:srgbClr val="7030A0"/>
              </a:solidFill>
              <a:latin typeface="Times New Roman" panose="02020603050405020304" pitchFamily="18" charset="0"/>
              <a:cs typeface="Times New Roman" panose="02020603050405020304" pitchFamily="18" charset="0"/>
            </a:endParaRPr>
          </a:p>
        </p:txBody>
      </p:sp>
      <p:sp>
        <p:nvSpPr>
          <p:cNvPr id="26" name="Content Placeholder 25"/>
          <p:cNvSpPr>
            <a:spLocks noGrp="1"/>
          </p:cNvSpPr>
          <p:nvPr>
            <p:ph sz="quarter" idx="1"/>
          </p:nvPr>
        </p:nvSpPr>
        <p:spPr/>
        <p:txBody>
          <a:bodyP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4"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42"/>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1"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3"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900082" y="3813408"/>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572000" y="748069"/>
            <a:ext cx="2667000" cy="690574"/>
          </a:xfrm>
          <a:prstGeom prst="rect">
            <a:avLst/>
          </a:prstGeom>
        </p:spPr>
        <p:txBody>
          <a:bodyPr vert="horz" wrap="square" lIns="0" tIns="13335" rIns="0" bIns="0" rtlCol="0">
            <a:spAutoFit/>
          </a:bodyPr>
          <a:lstStyle/>
          <a:p>
            <a:pPr marL="12700">
              <a:lnSpc>
                <a:spcPct val="100000"/>
              </a:lnSpc>
              <a:spcBef>
                <a:spcPts val="105"/>
              </a:spcBef>
            </a:pPr>
            <a:r>
              <a:rPr sz="4400" b="1" spc="25" dirty="0"/>
              <a:t>A</a:t>
            </a:r>
            <a:r>
              <a:rPr sz="4400" b="1" spc="-5" dirty="0"/>
              <a:t>G</a:t>
            </a:r>
            <a:r>
              <a:rPr sz="4400" b="1" spc="-35" dirty="0"/>
              <a:t>E</a:t>
            </a:r>
            <a:r>
              <a:rPr sz="4400" b="1" spc="15" dirty="0"/>
              <a:t>N</a:t>
            </a:r>
            <a:r>
              <a:rPr sz="4400" b="1" dirty="0"/>
              <a:t>DA</a:t>
            </a:r>
          </a:p>
        </p:txBody>
      </p:sp>
      <p:sp>
        <p:nvSpPr>
          <p:cNvPr id="22" name="object 22"/>
          <p:cNvSpPr txBox="1">
            <a:spLocks noGrp="1"/>
          </p:cNvSpPr>
          <p:nvPr>
            <p:ph type="sldNum" sz="quarter" idx="12"/>
          </p:nvPr>
        </p:nvSpPr>
        <p:spPr>
          <a:xfrm>
            <a:off x="195072" y="6327660"/>
            <a:ext cx="6096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3171794" y="1643928"/>
            <a:ext cx="5643593" cy="489364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1"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0" i="1"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0" i="1"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0" i="1"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i="1" dirty="0">
                <a:solidFill>
                  <a:srgbClr val="0D0D0D"/>
                </a:solidFill>
                <a:latin typeface="Times New Roman" panose="02020603050405020304" pitchFamily="18" charset="0"/>
                <a:cs typeface="Times New Roman" panose="02020603050405020304" pitchFamily="18" charset="0"/>
              </a:rPr>
              <a:t>Dataset Description</a:t>
            </a:r>
            <a:endParaRPr lang="en-US" sz="3200" b="0"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1"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0" i="1" dirty="0">
                <a:solidFill>
                  <a:srgbClr val="0D0D0D"/>
                </a:solidFill>
                <a:effectLst/>
                <a:latin typeface="Times New Roman" panose="02020603050405020304" pitchFamily="18" charset="0"/>
                <a:cs typeface="Times New Roman" panose="02020603050405020304" pitchFamily="18" charset="0"/>
              </a:rPr>
              <a:t>Results and </a:t>
            </a:r>
            <a:r>
              <a:rPr lang="en-US" sz="3200" i="1" dirty="0">
                <a:solidFill>
                  <a:srgbClr val="0D0D0D"/>
                </a:solidFill>
                <a:latin typeface="Times New Roman" panose="02020603050405020304" pitchFamily="18" charset="0"/>
                <a:cs typeface="Times New Roman" panose="02020603050405020304" pitchFamily="18" charset="0"/>
              </a:rPr>
              <a:t>Discussion</a:t>
            </a:r>
            <a:endParaRPr lang="en-US" sz="3200" b="0"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1"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70271" y="2562225"/>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219200" y="746942"/>
            <a:ext cx="10363200" cy="670696"/>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lang="en-IN" sz="4250" b="1" dirty="0" smtClean="0"/>
              <a:t> </a:t>
            </a:r>
            <a:r>
              <a:rPr sz="4250" b="1" spc="10" dirty="0" smtClean="0"/>
              <a:t>S</a:t>
            </a:r>
            <a:r>
              <a:rPr sz="4250" b="1" spc="-370" dirty="0" smtClean="0"/>
              <a:t>T</a:t>
            </a:r>
            <a:r>
              <a:rPr sz="4250" b="1" spc="-375" dirty="0" smtClean="0"/>
              <a:t>A</a:t>
            </a:r>
            <a:r>
              <a:rPr sz="4250" b="1" spc="15" dirty="0" smtClean="0"/>
              <a:t>T</a:t>
            </a:r>
            <a:r>
              <a:rPr sz="4250" b="1" spc="-10" dirty="0" smtClean="0"/>
              <a:t>E</a:t>
            </a:r>
            <a:r>
              <a:rPr sz="4250" b="1" spc="-20" dirty="0" smtClean="0"/>
              <a:t>ME</a:t>
            </a:r>
            <a:r>
              <a:rPr lang="en-IN" sz="4250" b="1" spc="10" dirty="0"/>
              <a:t>N</a:t>
            </a:r>
            <a:r>
              <a:rPr sz="4250" b="1" spc="10" dirty="0" smtClean="0"/>
              <a:t>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Content Placeholder 8"/>
          <p:cNvSpPr>
            <a:spLocks noGrp="1"/>
          </p:cNvSpPr>
          <p:nvPr>
            <p:ph sz="quarter" idx="1"/>
          </p:nvPr>
        </p:nvSpPr>
        <p:spPr>
          <a:xfrm>
            <a:off x="838200" y="1600200"/>
            <a:ext cx="10972800" cy="4419600"/>
          </a:xfrm>
        </p:spPr>
        <p:txBody>
          <a:bodyPr/>
          <a:lstStyle/>
          <a:p>
            <a:pPr marL="0" indent="0">
              <a:buNone/>
            </a:pPr>
            <a:r>
              <a:rPr lang="en-IN" sz="3200" i="1" dirty="0" smtClean="0"/>
              <a:t>The Excel Sheet is created and analysed for the purposes:</a:t>
            </a:r>
          </a:p>
          <a:p>
            <a:endParaRPr lang="en-IN" dirty="0" smtClean="0"/>
          </a:p>
          <a:p>
            <a:r>
              <a:rPr lang="en-IN" dirty="0" smtClean="0"/>
              <a:t>Employees increment</a:t>
            </a:r>
          </a:p>
          <a:p>
            <a:r>
              <a:rPr lang="en-IN" dirty="0" smtClean="0"/>
              <a:t>Motivation for employees</a:t>
            </a:r>
          </a:p>
          <a:p>
            <a:r>
              <a:rPr lang="en-IN" dirty="0" smtClean="0"/>
              <a:t>Appreciations</a:t>
            </a:r>
          </a:p>
          <a:p>
            <a:r>
              <a:rPr lang="en-IN" dirty="0" smtClean="0"/>
              <a:t>Effective analysis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514600"/>
            <a:ext cx="3076575" cy="39433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219200" y="746942"/>
            <a:ext cx="10363200" cy="670696"/>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b="1" spc="5" dirty="0" smtClean="0"/>
              <a:t>PROJECT</a:t>
            </a:r>
            <a:r>
              <a:rPr lang="en-IN" sz="4250" b="1" spc="5" dirty="0" smtClean="0"/>
              <a:t> </a:t>
            </a:r>
            <a:r>
              <a:rPr sz="4250" b="1" spc="-20" dirty="0" smtClean="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Content Placeholder 8"/>
          <p:cNvSpPr>
            <a:spLocks noGrp="1"/>
          </p:cNvSpPr>
          <p:nvPr>
            <p:ph sz="quarter" idx="1"/>
          </p:nvPr>
        </p:nvSpPr>
        <p:spPr>
          <a:xfrm>
            <a:off x="1219200" y="1905000"/>
            <a:ext cx="8591556" cy="4114800"/>
          </a:xfrm>
        </p:spPr>
        <p:txBody>
          <a:bodyPr/>
          <a:lstStyle/>
          <a:p>
            <a:pPr marL="0" indent="0" algn="just">
              <a:buNone/>
            </a:pPr>
            <a:r>
              <a:rPr lang="en-US" dirty="0" smtClean="0"/>
              <a:t>	The </a:t>
            </a:r>
            <a:r>
              <a:rPr lang="en-US" dirty="0"/>
              <a:t>"Performance of Employee Data Analysis" project focuses on assessing employee performance using key metrics such as productivity, attendance, and goal achievement. By analyzing data from performance reviews and other sources, the project aims to identify trends, high performers, and areas needing improvement. The insights gained will support strategic decisions to enhance overall workforce effectiveness.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785414"/>
            <a:ext cx="10363200" cy="632224"/>
          </a:xfrm>
          <a:prstGeom prst="rect">
            <a:avLst/>
          </a:prstGeom>
        </p:spPr>
        <p:txBody>
          <a:bodyPr vert="horz" wrap="square" lIns="0" tIns="16510" rIns="0" bIns="0" rtlCol="0">
            <a:spAutoFit/>
          </a:bodyPr>
          <a:lstStyle/>
          <a:p>
            <a:pPr marL="12700" algn="ctr">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Content Placeholder 6"/>
          <p:cNvSpPr>
            <a:spLocks noGrp="1"/>
          </p:cNvSpPr>
          <p:nvPr>
            <p:ph sz="quarter" idx="1"/>
          </p:nvPr>
        </p:nvSpPr>
        <p:spPr>
          <a:xfrm>
            <a:off x="1371600" y="1905000"/>
            <a:ext cx="5181600" cy="4114800"/>
          </a:xfrm>
        </p:spPr>
        <p:txBody>
          <a:bodyPr>
            <a:normAutofit/>
          </a:bodyPr>
          <a:lstStyle/>
          <a:p>
            <a:r>
              <a:rPr lang="en-IN" sz="2800" dirty="0" smtClean="0"/>
              <a:t>Employers</a:t>
            </a:r>
          </a:p>
          <a:p>
            <a:r>
              <a:rPr lang="en-IN" sz="2800" dirty="0" smtClean="0"/>
              <a:t>Managers</a:t>
            </a:r>
          </a:p>
          <a:p>
            <a:r>
              <a:rPr lang="en-IN" sz="2800" dirty="0" smtClean="0"/>
              <a:t>Hierarchy Officers</a:t>
            </a:r>
          </a:p>
          <a:p>
            <a:r>
              <a:rPr lang="en-IN" sz="2800" dirty="0" smtClean="0"/>
              <a:t>Employees</a:t>
            </a:r>
          </a:p>
          <a:p>
            <a:r>
              <a:rPr lang="en-IN" sz="2800" dirty="0" smtClean="0"/>
              <a:t>Organisation</a:t>
            </a:r>
          </a:p>
          <a:p>
            <a:r>
              <a:rPr lang="en-IN" sz="2800" dirty="0" smtClean="0"/>
              <a:t>IT sector</a:t>
            </a:r>
          </a:p>
          <a:p>
            <a:r>
              <a:rPr lang="en-IN" sz="2800" dirty="0" smtClean="0"/>
              <a:t>Applications</a:t>
            </a:r>
          </a:p>
          <a:p>
            <a:pPr marL="0" indent="0">
              <a:buNone/>
            </a:pPr>
            <a:endParaRPr lang="en-IN" sz="2800" dirty="0" smtClean="0"/>
          </a:p>
        </p:txBody>
      </p:sp>
      <p:pic>
        <p:nvPicPr>
          <p:cNvPr id="6" name="object 6"/>
          <p:cNvPicPr/>
          <p:nvPr/>
        </p:nvPicPr>
        <p:blipFill>
          <a:blip r:embed="rId2" cstate="print"/>
          <a:stretch>
            <a:fillRect/>
          </a:stretch>
        </p:blipFill>
        <p:spPr>
          <a:xfrm>
            <a:off x="723906" y="6172210"/>
            <a:ext cx="2181225" cy="485775"/>
          </a:xfrm>
          <a:prstGeom prst="rect">
            <a:avLst/>
          </a:prstGeom>
        </p:spPr>
      </p:pic>
      <p:pic>
        <p:nvPicPr>
          <p:cNvPr id="2050" name="Picture 2" descr="C:\Program Files (x86)\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1524000"/>
            <a:ext cx="1329476" cy="152171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Program Files (x86)\Microsoft Office\MEDIA\CAGCAT10\j0234687.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220200" y="2747387"/>
            <a:ext cx="1247775" cy="130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gram Files (x86)\Microsoft Office\MEDIA\CAGCAT10\j0240695.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5778" y="3886200"/>
            <a:ext cx="1522629" cy="1462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3276600"/>
            <a:ext cx="2695575" cy="3248025"/>
          </a:xfrm>
          <a:prstGeom prst="rect">
            <a:avLst/>
          </a:prstGeom>
        </p:spPr>
      </p:pic>
      <p:sp>
        <p:nvSpPr>
          <p:cNvPr id="6" name="object 6"/>
          <p:cNvSpPr txBox="1">
            <a:spLocks noGrp="1"/>
          </p:cNvSpPr>
          <p:nvPr>
            <p:ph type="title"/>
          </p:nvPr>
        </p:nvSpPr>
        <p:spPr>
          <a:xfrm>
            <a:off x="1219200" y="850175"/>
            <a:ext cx="10363200" cy="567463"/>
          </a:xfrm>
          <a:prstGeom prst="rect">
            <a:avLst/>
          </a:prstGeom>
        </p:spPr>
        <p:txBody>
          <a:bodyPr vert="horz" wrap="square" lIns="0" tIns="13335" rIns="0" bIns="0" rtlCol="0">
            <a:spAutoFit/>
          </a:bodyPr>
          <a:lstStyle/>
          <a:p>
            <a:pPr marL="12700" algn="ctr">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Content Placeholder 7"/>
          <p:cNvSpPr>
            <a:spLocks noGrp="1"/>
          </p:cNvSpPr>
          <p:nvPr>
            <p:ph sz="quarter" idx="1"/>
          </p:nvPr>
        </p:nvSpPr>
        <p:spPr>
          <a:xfrm>
            <a:off x="1295400" y="1981200"/>
            <a:ext cx="7543800" cy="4114800"/>
          </a:xfrm>
        </p:spPr>
        <p:txBody>
          <a:bodyPr>
            <a:noAutofit/>
          </a:bodyPr>
          <a:lstStyle/>
          <a:p>
            <a:r>
              <a:rPr lang="en-IN" sz="2850" dirty="0" smtClean="0"/>
              <a:t>Conditional formatting to find missing values</a:t>
            </a:r>
          </a:p>
          <a:p>
            <a:r>
              <a:rPr lang="en-IN" sz="2850" dirty="0" smtClean="0"/>
              <a:t>Filter to remove blank spaces</a:t>
            </a:r>
          </a:p>
          <a:p>
            <a:r>
              <a:rPr lang="en-IN" sz="2850" dirty="0" smtClean="0"/>
              <a:t>Formula for the performance level</a:t>
            </a:r>
          </a:p>
          <a:p>
            <a:r>
              <a:rPr lang="en-IN" sz="2850" dirty="0" smtClean="0"/>
              <a:t>Pivot Table to summarize key points</a:t>
            </a:r>
          </a:p>
          <a:p>
            <a:r>
              <a:rPr lang="en-IN" sz="2850" dirty="0" smtClean="0"/>
              <a:t>Slicer for more prioritization</a:t>
            </a:r>
          </a:p>
          <a:p>
            <a:r>
              <a:rPr lang="en-IN" sz="2850" dirty="0" smtClean="0"/>
              <a:t>Graph for </a:t>
            </a:r>
            <a:r>
              <a:rPr lang="en-IN" sz="2850" dirty="0" err="1" smtClean="0"/>
              <a:t>pictorization</a:t>
            </a:r>
            <a:r>
              <a:rPr lang="en-IN" sz="2850" dirty="0" smtClean="0"/>
              <a:t> and visualization</a:t>
            </a:r>
            <a:endParaRPr lang="en-IN" sz="28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pPr algn="ctr"/>
            <a:r>
              <a:rPr lang="en-IN" dirty="0"/>
              <a:t>Dataset Description</a:t>
            </a:r>
          </a:p>
        </p:txBody>
      </p:sp>
      <p:sp>
        <p:nvSpPr>
          <p:cNvPr id="3" name="Content Placeholder 2"/>
          <p:cNvSpPr>
            <a:spLocks noGrp="1"/>
          </p:cNvSpPr>
          <p:nvPr>
            <p:ph sz="quarter" idx="1"/>
          </p:nvPr>
        </p:nvSpPr>
        <p:spPr/>
        <p:txBody>
          <a:bodyPr>
            <a:normAutofit lnSpcReduction="10000"/>
          </a:bodyPr>
          <a:lstStyle/>
          <a:p>
            <a:r>
              <a:rPr lang="en-IN" dirty="0" smtClean="0"/>
              <a:t>Employee Dataset from </a:t>
            </a:r>
            <a:r>
              <a:rPr lang="en-IN" dirty="0" err="1" smtClean="0"/>
              <a:t>Edunet</a:t>
            </a:r>
            <a:r>
              <a:rPr lang="en-IN" dirty="0" smtClean="0"/>
              <a:t> website</a:t>
            </a:r>
          </a:p>
          <a:p>
            <a:r>
              <a:rPr lang="en-IN" dirty="0" smtClean="0"/>
              <a:t>Totally – 26 Features</a:t>
            </a:r>
          </a:p>
          <a:p>
            <a:r>
              <a:rPr lang="en-IN" dirty="0" smtClean="0"/>
              <a:t>Used – 9 Features</a:t>
            </a:r>
          </a:p>
          <a:p>
            <a:r>
              <a:rPr lang="en-IN" dirty="0" smtClean="0"/>
              <a:t>Employee ID – Number</a:t>
            </a:r>
          </a:p>
          <a:p>
            <a:r>
              <a:rPr lang="en-IN" dirty="0" smtClean="0"/>
              <a:t>Name [First Name, Last Name] – Text</a:t>
            </a:r>
          </a:p>
          <a:p>
            <a:r>
              <a:rPr lang="en-IN" dirty="0" smtClean="0"/>
              <a:t>Exit Date – General</a:t>
            </a:r>
          </a:p>
          <a:p>
            <a:r>
              <a:rPr lang="en-IN" dirty="0" smtClean="0"/>
              <a:t>Business Unit – Text</a:t>
            </a:r>
          </a:p>
          <a:p>
            <a:r>
              <a:rPr lang="en-IN" dirty="0" smtClean="0"/>
              <a:t>Employee Status, Type and Classification</a:t>
            </a:r>
          </a:p>
          <a:p>
            <a:r>
              <a:rPr lang="en-IN" dirty="0" smtClean="0"/>
              <a:t>Gender Code</a:t>
            </a:r>
          </a:p>
          <a:p>
            <a:r>
              <a:rPr lang="en-IN" dirty="0" smtClean="0"/>
              <a:t>Current Employee Rating</a:t>
            </a:r>
          </a:p>
          <a:p>
            <a:endParaRPr lang="en-IN" dirty="0" smtClean="0"/>
          </a:p>
          <a:p>
            <a:endParaRPr lang="en-IN" dirty="0"/>
          </a:p>
        </p:txBody>
      </p:sp>
      <p:sp>
        <p:nvSpPr>
          <p:cNvPr id="4" name="object 2"/>
          <p:cNvSpPr txBox="1"/>
          <p:nvPr/>
        </p:nvSpPr>
        <p:spPr>
          <a:xfrm>
            <a:off x="752477" y="6486042"/>
            <a:ext cx="1773555" cy="166712"/>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0175" y="3346450"/>
            <a:ext cx="1774825"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533400" y="2657485"/>
            <a:ext cx="2466975" cy="3419475"/>
          </a:xfrm>
          <a:prstGeom prst="rect">
            <a:avLst/>
          </a:prstGeom>
        </p:spPr>
      </p:pic>
      <p:sp>
        <p:nvSpPr>
          <p:cNvPr id="7" name="object 7"/>
          <p:cNvSpPr txBox="1">
            <a:spLocks noGrp="1"/>
          </p:cNvSpPr>
          <p:nvPr>
            <p:ph type="title"/>
          </p:nvPr>
        </p:nvSpPr>
        <p:spPr>
          <a:xfrm>
            <a:off x="1219200" y="746942"/>
            <a:ext cx="10363200" cy="670696"/>
          </a:xfrm>
          <a:prstGeom prst="rect">
            <a:avLst/>
          </a:prstGeom>
        </p:spPr>
        <p:txBody>
          <a:bodyPr vert="horz" wrap="square" lIns="0" tIns="16510" rIns="0" bIns="0" rtlCol="0">
            <a:spAutoFit/>
          </a:bodyPr>
          <a:lstStyle/>
          <a:p>
            <a:pPr marL="12700" algn="ctr">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Content Placeholder 9"/>
          <p:cNvSpPr>
            <a:spLocks noGrp="1"/>
          </p:cNvSpPr>
          <p:nvPr>
            <p:ph sz="quarter" idx="1"/>
          </p:nvPr>
        </p:nvSpPr>
        <p:spPr>
          <a:xfrm>
            <a:off x="3000375" y="2133600"/>
            <a:ext cx="8582025" cy="3886200"/>
          </a:xfrm>
        </p:spPr>
        <p:txBody>
          <a:bodyPr/>
          <a:lstStyle/>
          <a:p>
            <a:r>
              <a:rPr lang="en-US" sz="3400" dirty="0" smtClean="0"/>
              <a:t>Used Formula for </a:t>
            </a:r>
            <a:r>
              <a:rPr lang="en-US" sz="3400" dirty="0" err="1" smtClean="0"/>
              <a:t>categarizing</a:t>
            </a:r>
            <a:r>
              <a:rPr lang="en-US" sz="3400" dirty="0" smtClean="0"/>
              <a:t> Current Employee Rating as Performance Levels: </a:t>
            </a:r>
          </a:p>
          <a:p>
            <a:pPr marL="0" indent="0">
              <a:buNone/>
            </a:pPr>
            <a:r>
              <a:rPr lang="en-US" dirty="0" smtClean="0"/>
              <a:t>          =IF(Z8</a:t>
            </a:r>
            <a:r>
              <a:rPr lang="en-US" dirty="0"/>
              <a:t>&gt;=3,"AVERAGE AND ABOVE","BELOW </a:t>
            </a:r>
            <a:endParaRPr lang="en-US" dirty="0" smtClean="0"/>
          </a:p>
          <a:p>
            <a:pPr marL="0" indent="0">
              <a:buNone/>
            </a:pPr>
            <a:r>
              <a:rPr lang="en-US" dirty="0"/>
              <a:t> </a:t>
            </a:r>
            <a:r>
              <a:rPr lang="en-US" dirty="0" smtClean="0"/>
              <a:t>         AVERAGE")</a:t>
            </a:r>
          </a:p>
          <a:p>
            <a:pPr marL="0" indent="0">
              <a:buNone/>
            </a:pPr>
            <a:endParaRPr lang="en-IN"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3810000" y="2438400"/>
            <a:ext cx="9178925" cy="954107"/>
          </a:xfrm>
          <a:prstGeom prst="rect">
            <a:avLst/>
          </a:prstGeom>
          <a:noFill/>
        </p:spPr>
        <p:txBody>
          <a:bodyPr wrap="square" rtlCol="0">
            <a:spAutoFit/>
          </a:bodyPr>
          <a:lstStyle/>
          <a:p>
            <a:pPr algn="l">
              <a:buFont typeface="Arial" panose="020B0604020202020204" pitchFamily="34" charset="0"/>
              <a:buChar char="•"/>
            </a:pP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1459</TotalTime>
  <Words>278</Words>
  <Application>Microsoft Office PowerPoint</Application>
  <PresentationFormat>Custom</PresentationFormat>
  <Paragraphs>92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MODELLING – CONTD…</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24</cp:revision>
  <dcterms:created xsi:type="dcterms:W3CDTF">2024-03-29T15:07:22Z</dcterms:created>
  <dcterms:modified xsi:type="dcterms:W3CDTF">2024-09-10T09:23:32Z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