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39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670A41D-4C5E-446B-9281-2B6BE6040481}"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413884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52210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698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543593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8262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443338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375931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353292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338430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0A41D-4C5E-446B-9281-2B6BE6040481}"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121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70A41D-4C5E-446B-9281-2B6BE6040481}"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9899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70A41D-4C5E-446B-9281-2B6BE6040481}"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73047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70A41D-4C5E-446B-9281-2B6BE6040481}"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29021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0A41D-4C5E-446B-9281-2B6BE6040481}" type="datetimeFigureOut">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74153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70A41D-4C5E-446B-9281-2B6BE6040481}"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50967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70A41D-4C5E-446B-9281-2B6BE6040481}"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40810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70A41D-4C5E-446B-9281-2B6BE6040481}" type="datetimeFigureOut">
              <a:rPr lang="en-US" smtClean="0"/>
              <a:t>8/9/2021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AC03165-FFF0-4590-82F3-C97E1C05E95B}" type="slidenum">
              <a:rPr lang="en-US" smtClean="0"/>
              <a:t>‹#›</a:t>
            </a:fld>
            <a:endParaRPr lang="en-US"/>
          </a:p>
        </p:txBody>
      </p:sp>
    </p:spTree>
    <p:extLst>
      <p:ext uri="{BB962C8B-B14F-4D97-AF65-F5344CB8AC3E}">
        <p14:creationId xmlns:p14="http://schemas.microsoft.com/office/powerpoint/2010/main" val="2308028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26C99-0BDB-437A-A4D0-222C02897832}"/>
              </a:ext>
            </a:extLst>
          </p:cNvPr>
          <p:cNvSpPr/>
          <p:nvPr/>
        </p:nvSpPr>
        <p:spPr>
          <a:xfrm>
            <a:off x="408330" y="1307237"/>
            <a:ext cx="7380417" cy="923330"/>
          </a:xfrm>
          <a:prstGeom prst="rect">
            <a:avLst/>
          </a:prstGeom>
          <a:noFill/>
        </p:spPr>
        <p:txBody>
          <a:bodyPr wrap="none" lIns="91440" tIns="45720" rIns="91440" bIns="45720">
            <a:spAutoFit/>
          </a:bodyPr>
          <a:lstStyle/>
          <a:p>
            <a:pPr algn="ctr"/>
            <a:r>
              <a:rPr lang="en-US" altLang="zh-CN" sz="5400" b="1" cap="none" spc="50" dirty="0">
                <a:ln w="9525" cmpd="sng">
                  <a:solidFill>
                    <a:schemeClr val="accent1"/>
                  </a:solidFill>
                  <a:prstDash val="solid"/>
                </a:ln>
                <a:solidFill>
                  <a:schemeClr val="tx1">
                    <a:lumMod val="95000"/>
                    <a:lumOff val="5000"/>
                  </a:schemeClr>
                </a:solidFill>
                <a:effectLst>
                  <a:glow rad="38100">
                    <a:schemeClr val="accent1">
                      <a:alpha val="40000"/>
                    </a:schemeClr>
                  </a:glow>
                </a:effectLst>
              </a:rPr>
              <a:t>Battle</a:t>
            </a:r>
            <a:r>
              <a:rPr lang="zh-CN" altLang="en-US" sz="5400" b="1" spc="50" dirty="0">
                <a:ln w="9525" cmpd="sng">
                  <a:solidFill>
                    <a:schemeClr val="accent1"/>
                  </a:solidFill>
                  <a:prstDash val="solid"/>
                </a:ln>
                <a:solidFill>
                  <a:schemeClr val="tx1">
                    <a:lumMod val="95000"/>
                    <a:lumOff val="5000"/>
                  </a:schemeClr>
                </a:solidFill>
                <a:effectLst>
                  <a:glow rad="38100">
                    <a:schemeClr val="accent1">
                      <a:alpha val="40000"/>
                    </a:schemeClr>
                  </a:glow>
                </a:effectLst>
              </a:rPr>
              <a:t> </a:t>
            </a:r>
            <a:r>
              <a:rPr lang="en-US" altLang="zh-CN" sz="5400" b="1" spc="50" dirty="0">
                <a:ln w="9525" cmpd="sng">
                  <a:solidFill>
                    <a:schemeClr val="accent1"/>
                  </a:solidFill>
                  <a:prstDash val="solid"/>
                </a:ln>
                <a:solidFill>
                  <a:schemeClr val="tx1">
                    <a:lumMod val="95000"/>
                    <a:lumOff val="5000"/>
                  </a:schemeClr>
                </a:solidFill>
                <a:effectLst>
                  <a:glow rad="38100">
                    <a:schemeClr val="accent1">
                      <a:alpha val="40000"/>
                    </a:schemeClr>
                  </a:glow>
                </a:effectLst>
              </a:rPr>
              <a:t>of</a:t>
            </a:r>
            <a:r>
              <a:rPr lang="zh-CN" altLang="en-US" sz="5400" b="1" spc="50" dirty="0">
                <a:ln w="9525" cmpd="sng">
                  <a:solidFill>
                    <a:schemeClr val="accent1"/>
                  </a:solidFill>
                  <a:prstDash val="solid"/>
                </a:ln>
                <a:solidFill>
                  <a:schemeClr val="tx1">
                    <a:lumMod val="95000"/>
                    <a:lumOff val="5000"/>
                  </a:schemeClr>
                </a:solidFill>
                <a:effectLst>
                  <a:glow rad="38100">
                    <a:schemeClr val="accent1">
                      <a:alpha val="40000"/>
                    </a:schemeClr>
                  </a:glow>
                </a:effectLst>
              </a:rPr>
              <a:t> </a:t>
            </a:r>
            <a:r>
              <a:rPr lang="en-US" altLang="zh-CN" sz="5400" b="1" spc="50" dirty="0">
                <a:ln w="9525" cmpd="sng">
                  <a:solidFill>
                    <a:schemeClr val="accent1"/>
                  </a:solidFill>
                  <a:prstDash val="solid"/>
                </a:ln>
                <a:solidFill>
                  <a:schemeClr val="tx1">
                    <a:lumMod val="95000"/>
                    <a:lumOff val="5000"/>
                  </a:schemeClr>
                </a:solidFill>
                <a:effectLst>
                  <a:glow rad="38100">
                    <a:schemeClr val="accent1">
                      <a:alpha val="40000"/>
                    </a:schemeClr>
                  </a:glow>
                </a:effectLst>
              </a:rPr>
              <a:t>Neighborhoods</a:t>
            </a:r>
          </a:p>
        </p:txBody>
      </p:sp>
      <p:sp>
        <p:nvSpPr>
          <p:cNvPr id="5" name="Rectangle 4">
            <a:extLst>
              <a:ext uri="{FF2B5EF4-FFF2-40B4-BE49-F238E27FC236}">
                <a16:creationId xmlns:a16="http://schemas.microsoft.com/office/drawing/2014/main" id="{3EA34B7A-205B-41A1-A9BE-1F0537E4DA4C}"/>
              </a:ext>
            </a:extLst>
          </p:cNvPr>
          <p:cNvSpPr/>
          <p:nvPr/>
        </p:nvSpPr>
        <p:spPr>
          <a:xfrm>
            <a:off x="408330" y="2363653"/>
            <a:ext cx="5277790"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rPr>
              <a:t>Locating the Best Location to run Cantonese Restaurant in NY</a:t>
            </a:r>
          </a:p>
        </p:txBody>
      </p:sp>
      <p:sp>
        <p:nvSpPr>
          <p:cNvPr id="3" name="TextBox 2"/>
          <p:cNvSpPr txBox="1"/>
          <p:nvPr/>
        </p:nvSpPr>
        <p:spPr>
          <a:xfrm>
            <a:off x="210622" y="4143633"/>
            <a:ext cx="6812692"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4400" b="1" dirty="0" err="1" smtClean="0">
                <a:solidFill>
                  <a:schemeClr val="bg1">
                    <a:lumMod val="95000"/>
                    <a:lumOff val="5000"/>
                  </a:schemeClr>
                </a:solidFill>
              </a:rPr>
              <a:t>Deepkumar</a:t>
            </a:r>
            <a:r>
              <a:rPr lang="en-US" sz="4400" b="1" dirty="0" smtClean="0">
                <a:solidFill>
                  <a:schemeClr val="bg1">
                    <a:lumMod val="95000"/>
                    <a:lumOff val="5000"/>
                  </a:schemeClr>
                </a:solidFill>
              </a:rPr>
              <a:t> M. Bhagat</a:t>
            </a:r>
            <a:endParaRPr lang="en-IN" sz="4400" b="1" dirty="0">
              <a:solidFill>
                <a:schemeClr val="bg1">
                  <a:lumMod val="95000"/>
                  <a:lumOff val="5000"/>
                </a:schemeClr>
              </a:solidFill>
            </a:endParaRPr>
          </a:p>
        </p:txBody>
      </p:sp>
    </p:spTree>
    <p:extLst>
      <p:ext uri="{BB962C8B-B14F-4D97-AF65-F5344CB8AC3E}">
        <p14:creationId xmlns:p14="http://schemas.microsoft.com/office/powerpoint/2010/main" val="9382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97DB-B844-49E9-ADA6-985225C38163}"/>
              </a:ext>
            </a:extLst>
          </p:cNvPr>
          <p:cNvSpPr>
            <a:spLocks noGrp="1"/>
          </p:cNvSpPr>
          <p:nvPr>
            <p:ph type="title"/>
          </p:nvPr>
        </p:nvSpPr>
        <p:spPr>
          <a:xfrm>
            <a:off x="0" y="0"/>
            <a:ext cx="10515600" cy="1325563"/>
          </a:xfrm>
        </p:spPr>
        <p:txBody>
          <a:bodyPr/>
          <a:lstStyle/>
          <a:p>
            <a:r>
              <a:rPr lang="en-US" b="1" u="sng" smtClean="0">
                <a:solidFill>
                  <a:schemeClr val="bg1"/>
                </a:solidFill>
                <a:effectLst>
                  <a:outerShdw blurRad="38100" dist="38100" dir="2700000" algn="tl">
                    <a:srgbClr val="000000">
                      <a:alpha val="43137"/>
                    </a:srgbClr>
                  </a:outerShdw>
                </a:effectLst>
                <a:latin typeface="Algerian" panose="04020705040A02060702" pitchFamily="82" charset="0"/>
              </a:rPr>
              <a:t>Introduction-</a:t>
            </a:r>
            <a:r>
              <a:rPr lang="en-US" b="1" u="sng" smtClean="0">
                <a:effectLst>
                  <a:outerShdw blurRad="38100" dist="38100" dir="2700000" algn="tl">
                    <a:srgbClr val="000000">
                      <a:alpha val="43137"/>
                    </a:srgbClr>
                  </a:outerShdw>
                </a:effectLst>
              </a:rPr>
              <a:t> </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1AA515-283D-44FE-9D67-73494E2BE544}"/>
              </a:ext>
            </a:extLst>
          </p:cNvPr>
          <p:cNvSpPr>
            <a:spLocks noGrp="1"/>
          </p:cNvSpPr>
          <p:nvPr>
            <p:ph idx="1"/>
          </p:nvPr>
        </p:nvSpPr>
        <p:spPr>
          <a:xfrm>
            <a:off x="0" y="1062145"/>
            <a:ext cx="9738804" cy="4351338"/>
          </a:xfrm>
        </p:spPr>
        <p:txBody>
          <a:bodyPr/>
          <a:lstStyle/>
          <a:p>
            <a:r>
              <a:rPr lang="en-US" dirty="0"/>
              <a:t>NYC is famous for its business-friendly environment and provides lots of business opportunities. </a:t>
            </a:r>
          </a:p>
          <a:p>
            <a:r>
              <a:rPr lang="en-US" dirty="0"/>
              <a:t>The market could be highly competitive in any field, including restaurants. Thus, any new business venture or expansion needs to be analyzed carefully</a:t>
            </a:r>
          </a:p>
          <a:p>
            <a:r>
              <a:rPr lang="en-US" dirty="0"/>
              <a:t>Cantonese restaurants have become so popular in the United States not just in China town but also elsewhere in the major and small cities, and even could be found on every corner. </a:t>
            </a:r>
          </a:p>
        </p:txBody>
      </p:sp>
    </p:spTree>
    <p:extLst>
      <p:ext uri="{BB962C8B-B14F-4D97-AF65-F5344CB8AC3E}">
        <p14:creationId xmlns:p14="http://schemas.microsoft.com/office/powerpoint/2010/main" val="2124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36AB-37AC-4A09-BBFB-364EBA29F17B}"/>
              </a:ext>
            </a:extLst>
          </p:cNvPr>
          <p:cNvSpPr>
            <a:spLocks noGrp="1"/>
          </p:cNvSpPr>
          <p:nvPr>
            <p:ph type="title"/>
          </p:nvPr>
        </p:nvSpPr>
        <p:spPr>
          <a:xfrm>
            <a:off x="0" y="18255"/>
            <a:ext cx="10515600" cy="1325563"/>
          </a:xfrm>
        </p:spPr>
        <p:txBody>
          <a:bodyPr/>
          <a:lstStyle/>
          <a:p>
            <a:r>
              <a:rPr lang="en-US" b="1" dirty="0" smtClean="0">
                <a:solidFill>
                  <a:schemeClr val="bg1"/>
                </a:solidFill>
                <a:effectLst>
                  <a:outerShdw blurRad="38100" dist="38100" dir="2700000" algn="tl">
                    <a:srgbClr val="000000">
                      <a:alpha val="43137"/>
                    </a:srgbClr>
                  </a:outerShdw>
                </a:effectLst>
                <a:latin typeface="Algerian" panose="04020705040A02060702" pitchFamily="82" charset="0"/>
              </a:rPr>
              <a:t>Data-</a:t>
            </a:r>
            <a:endParaRPr lang="en-US" b="1"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367D48AB-281B-48B6-A85E-7EA5F3D770B1}"/>
              </a:ext>
            </a:extLst>
          </p:cNvPr>
          <p:cNvSpPr>
            <a:spLocks noGrp="1"/>
          </p:cNvSpPr>
          <p:nvPr>
            <p:ph idx="1"/>
          </p:nvPr>
        </p:nvSpPr>
        <p:spPr>
          <a:xfrm>
            <a:off x="0" y="1044390"/>
            <a:ext cx="10515600" cy="4351338"/>
          </a:xfrm>
        </p:spPr>
        <p:txBody>
          <a:bodyPr/>
          <a:lstStyle/>
          <a:p>
            <a:r>
              <a:rPr lang="en-US" dirty="0"/>
              <a:t>Dataset: https : //geo.nyu.edu/catalog/nyu245134572.</a:t>
            </a:r>
          </a:p>
        </p:txBody>
      </p:sp>
      <p:pic>
        <p:nvPicPr>
          <p:cNvPr id="4" name="Picture 3">
            <a:extLst>
              <a:ext uri="{FF2B5EF4-FFF2-40B4-BE49-F238E27FC236}">
                <a16:creationId xmlns:a16="http://schemas.microsoft.com/office/drawing/2014/main" id="{10D89F18-5114-4F06-ACA7-39428A583382}"/>
              </a:ext>
            </a:extLst>
          </p:cNvPr>
          <p:cNvPicPr>
            <a:picLocks noChangeAspect="1"/>
          </p:cNvPicPr>
          <p:nvPr/>
        </p:nvPicPr>
        <p:blipFill>
          <a:blip r:embed="rId2"/>
          <a:stretch>
            <a:fillRect/>
          </a:stretch>
        </p:blipFill>
        <p:spPr>
          <a:xfrm>
            <a:off x="492788" y="2178027"/>
            <a:ext cx="5425856" cy="3057715"/>
          </a:xfrm>
          <a:prstGeom prst="rect">
            <a:avLst/>
          </a:prstGeom>
        </p:spPr>
      </p:pic>
      <p:pic>
        <p:nvPicPr>
          <p:cNvPr id="5" name="Picture 4">
            <a:extLst>
              <a:ext uri="{FF2B5EF4-FFF2-40B4-BE49-F238E27FC236}">
                <a16:creationId xmlns:a16="http://schemas.microsoft.com/office/drawing/2014/main" id="{3CA44276-A61D-4F20-8355-020805D03153}"/>
              </a:ext>
            </a:extLst>
          </p:cNvPr>
          <p:cNvPicPr>
            <a:picLocks noChangeAspect="1"/>
          </p:cNvPicPr>
          <p:nvPr/>
        </p:nvPicPr>
        <p:blipFill>
          <a:blip r:embed="rId3"/>
          <a:stretch>
            <a:fillRect/>
          </a:stretch>
        </p:blipFill>
        <p:spPr>
          <a:xfrm>
            <a:off x="6273358" y="2732437"/>
            <a:ext cx="5508518" cy="2381101"/>
          </a:xfrm>
          <a:prstGeom prst="rect">
            <a:avLst/>
          </a:prstGeom>
        </p:spPr>
      </p:pic>
      <p:sp>
        <p:nvSpPr>
          <p:cNvPr id="6" name="TextBox 5">
            <a:extLst>
              <a:ext uri="{FF2B5EF4-FFF2-40B4-BE49-F238E27FC236}">
                <a16:creationId xmlns:a16="http://schemas.microsoft.com/office/drawing/2014/main" id="{7C6D3AF4-EB92-4542-9393-9B904DC2027B}"/>
              </a:ext>
            </a:extLst>
          </p:cNvPr>
          <p:cNvSpPr txBox="1"/>
          <p:nvPr/>
        </p:nvSpPr>
        <p:spPr>
          <a:xfrm>
            <a:off x="2405848" y="5395728"/>
            <a:ext cx="779381" cy="369332"/>
          </a:xfrm>
          <a:prstGeom prst="rect">
            <a:avLst/>
          </a:prstGeom>
          <a:noFill/>
        </p:spPr>
        <p:txBody>
          <a:bodyPr wrap="none" rtlCol="0">
            <a:spAutoFit/>
          </a:bodyPr>
          <a:lstStyle/>
          <a:p>
            <a:r>
              <a:rPr lang="en-US" dirty="0" smtClean="0"/>
              <a:t>map </a:t>
            </a:r>
            <a:endParaRPr lang="en-US" dirty="0"/>
          </a:p>
        </p:txBody>
      </p:sp>
      <p:sp>
        <p:nvSpPr>
          <p:cNvPr id="7" name="TextBox 6">
            <a:extLst>
              <a:ext uri="{FF2B5EF4-FFF2-40B4-BE49-F238E27FC236}">
                <a16:creationId xmlns:a16="http://schemas.microsoft.com/office/drawing/2014/main" id="{EFBCCC52-03E4-45D9-93E1-BE29C87E8E6B}"/>
              </a:ext>
            </a:extLst>
          </p:cNvPr>
          <p:cNvSpPr txBox="1"/>
          <p:nvPr/>
        </p:nvSpPr>
        <p:spPr>
          <a:xfrm>
            <a:off x="7911960" y="5395728"/>
            <a:ext cx="1988942" cy="369332"/>
          </a:xfrm>
          <a:prstGeom prst="rect">
            <a:avLst/>
          </a:prstGeom>
          <a:noFill/>
        </p:spPr>
        <p:txBody>
          <a:bodyPr wrap="none" rtlCol="0">
            <a:spAutoFit/>
          </a:bodyPr>
          <a:lstStyle/>
          <a:p>
            <a:r>
              <a:rPr lang="en-US" dirty="0"/>
              <a:t>Foursquare venues</a:t>
            </a:r>
          </a:p>
        </p:txBody>
      </p:sp>
    </p:spTree>
    <p:extLst>
      <p:ext uri="{BB962C8B-B14F-4D97-AF65-F5344CB8AC3E}">
        <p14:creationId xmlns:p14="http://schemas.microsoft.com/office/powerpoint/2010/main" val="232859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F28D-2DC4-46C1-92DB-4B22AC070BF9}"/>
              </a:ext>
            </a:extLst>
          </p:cNvPr>
          <p:cNvSpPr>
            <a:spLocks noGrp="1"/>
          </p:cNvSpPr>
          <p:nvPr>
            <p:ph type="title"/>
          </p:nvPr>
        </p:nvSpPr>
        <p:spPr>
          <a:xfrm>
            <a:off x="0" y="0"/>
            <a:ext cx="10515600" cy="1325563"/>
          </a:xfrm>
        </p:spPr>
        <p:txBody>
          <a:bodyPr/>
          <a:lstStyle/>
          <a:p>
            <a:r>
              <a:rPr lang="en-US" sz="3200" b="1" dirty="0" smtClean="0">
                <a:solidFill>
                  <a:schemeClr val="bg1"/>
                </a:solidFill>
                <a:effectLst>
                  <a:outerShdw blurRad="38100" dist="38100" dir="2700000" algn="tl">
                    <a:srgbClr val="000000">
                      <a:alpha val="43137"/>
                    </a:srgbClr>
                  </a:outerShdw>
                </a:effectLst>
                <a:latin typeface="Algerian" panose="04020705040A02060702" pitchFamily="82" charset="0"/>
              </a:rPr>
              <a:t>Following are the results-</a:t>
            </a:r>
            <a:endParaRPr lang="en-US" sz="3200" b="1"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8741D17F-9F95-477C-A84F-47E2A101BE74}"/>
              </a:ext>
            </a:extLst>
          </p:cNvPr>
          <p:cNvSpPr>
            <a:spLocks noGrp="1"/>
          </p:cNvSpPr>
          <p:nvPr>
            <p:ph idx="1"/>
          </p:nvPr>
        </p:nvSpPr>
        <p:spPr>
          <a:xfrm>
            <a:off x="0" y="1088779"/>
            <a:ext cx="10515600" cy="4351338"/>
          </a:xfrm>
        </p:spPr>
        <p:txBody>
          <a:bodyPr/>
          <a:lstStyle/>
          <a:p>
            <a:r>
              <a:rPr lang="en-US" dirty="0"/>
              <a:t>K-means method </a:t>
            </a:r>
          </a:p>
        </p:txBody>
      </p:sp>
      <p:pic>
        <p:nvPicPr>
          <p:cNvPr id="4" name="Picture 3">
            <a:extLst>
              <a:ext uri="{FF2B5EF4-FFF2-40B4-BE49-F238E27FC236}">
                <a16:creationId xmlns:a16="http://schemas.microsoft.com/office/drawing/2014/main" id="{BDD5EE61-3493-4AA6-B0A7-2874C49C7047}"/>
              </a:ext>
            </a:extLst>
          </p:cNvPr>
          <p:cNvPicPr>
            <a:picLocks noChangeAspect="1"/>
          </p:cNvPicPr>
          <p:nvPr/>
        </p:nvPicPr>
        <p:blipFill>
          <a:blip r:embed="rId2"/>
          <a:stretch>
            <a:fillRect/>
          </a:stretch>
        </p:blipFill>
        <p:spPr>
          <a:xfrm>
            <a:off x="70515" y="1647576"/>
            <a:ext cx="5925377" cy="3562847"/>
          </a:xfrm>
          <a:prstGeom prst="rect">
            <a:avLst/>
          </a:prstGeom>
        </p:spPr>
      </p:pic>
      <p:pic>
        <p:nvPicPr>
          <p:cNvPr id="6" name="Picture 5" descr="Table&#10;&#10;Description automatically generated">
            <a:extLst>
              <a:ext uri="{FF2B5EF4-FFF2-40B4-BE49-F238E27FC236}">
                <a16:creationId xmlns:a16="http://schemas.microsoft.com/office/drawing/2014/main" id="{30689EE1-CA8A-41EB-9DC0-72AA5DF0B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407" y="299957"/>
            <a:ext cx="6068272" cy="2505425"/>
          </a:xfrm>
          <a:prstGeom prst="rect">
            <a:avLst/>
          </a:prstGeom>
        </p:spPr>
      </p:pic>
      <p:pic>
        <p:nvPicPr>
          <p:cNvPr id="7" name="Picture 6" descr="Table&#10;&#10;Description automatically generated">
            <a:extLst>
              <a:ext uri="{FF2B5EF4-FFF2-40B4-BE49-F238E27FC236}">
                <a16:creationId xmlns:a16="http://schemas.microsoft.com/office/drawing/2014/main" id="{39E9B601-D9D6-442B-99CE-E48D60D55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92" y="2993402"/>
            <a:ext cx="4707716" cy="3672166"/>
          </a:xfrm>
          <a:prstGeom prst="rect">
            <a:avLst/>
          </a:prstGeom>
        </p:spPr>
      </p:pic>
    </p:spTree>
    <p:extLst>
      <p:ext uri="{BB962C8B-B14F-4D97-AF65-F5344CB8AC3E}">
        <p14:creationId xmlns:p14="http://schemas.microsoft.com/office/powerpoint/2010/main" val="99192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88D7-CE83-4277-9745-9639EFDBDFF7}"/>
              </a:ext>
            </a:extLst>
          </p:cNvPr>
          <p:cNvSpPr>
            <a:spLocks noGrp="1"/>
          </p:cNvSpPr>
          <p:nvPr>
            <p:ph type="title"/>
          </p:nvPr>
        </p:nvSpPr>
        <p:spPr>
          <a:xfrm>
            <a:off x="0" y="18255"/>
            <a:ext cx="10515600" cy="1325563"/>
          </a:xfrm>
        </p:spPr>
        <p:style>
          <a:lnRef idx="1">
            <a:schemeClr val="dk1"/>
          </a:lnRef>
          <a:fillRef idx="2">
            <a:schemeClr val="dk1"/>
          </a:fillRef>
          <a:effectRef idx="1">
            <a:schemeClr val="dk1"/>
          </a:effectRef>
          <a:fontRef idx="minor">
            <a:schemeClr val="dk1"/>
          </a:fontRef>
        </p:style>
        <p:txBody>
          <a:bodyPr/>
          <a:lstStyle/>
          <a:p>
            <a:r>
              <a:rPr lang="en-US" b="1" dirty="0" smtClean="0">
                <a:solidFill>
                  <a:schemeClr val="bg1"/>
                </a:solidFill>
                <a:latin typeface="Algerian" panose="04020705040A02060702" pitchFamily="82" charset="0"/>
              </a:rPr>
              <a:t>Conclusion -</a:t>
            </a:r>
            <a:endParaRPr lang="en-US" b="1"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C20936B-F3F1-4E03-A501-BC2AF8F1D260}"/>
              </a:ext>
            </a:extLst>
          </p:cNvPr>
          <p:cNvSpPr>
            <a:spLocks noGrp="1"/>
          </p:cNvSpPr>
          <p:nvPr>
            <p:ph idx="1"/>
          </p:nvPr>
        </p:nvSpPr>
        <p:spPr>
          <a:xfrm>
            <a:off x="0" y="1115411"/>
            <a:ext cx="10515600" cy="4351338"/>
          </a:xfrm>
        </p:spPr>
        <p:txBody>
          <a:bodyPr/>
          <a:lstStyle/>
          <a:p>
            <a:r>
              <a:rPr lang="en-US" dirty="0"/>
              <a:t>Region labeled color purple can be good option such as in Chelsea, running Cantonese restaurant is easier.</a:t>
            </a:r>
          </a:p>
          <a:p>
            <a:r>
              <a:rPr lang="en-US" dirty="0"/>
              <a:t>Competition is </a:t>
            </a:r>
            <a:r>
              <a:rPr lang="en-US" dirty="0" smtClean="0"/>
              <a:t>in </a:t>
            </a:r>
            <a:r>
              <a:rPr lang="en-US" dirty="0"/>
              <a:t>New York </a:t>
            </a:r>
            <a:r>
              <a:rPr lang="en-US" dirty="0" smtClean="0"/>
              <a:t>city, that’s why it’s </a:t>
            </a:r>
            <a:r>
              <a:rPr lang="en-US" dirty="0"/>
              <a:t>risky to run </a:t>
            </a:r>
            <a:r>
              <a:rPr lang="en-US" dirty="0" smtClean="0"/>
              <a:t>business there.</a:t>
            </a:r>
            <a:endParaRPr lang="en-US" dirty="0"/>
          </a:p>
          <a:p>
            <a:r>
              <a:rPr lang="en-US" dirty="0"/>
              <a:t>More factors such as populations, transportation and inhabitants should be taken into consideration for further study.</a:t>
            </a:r>
          </a:p>
        </p:txBody>
      </p:sp>
    </p:spTree>
    <p:extLst>
      <p:ext uri="{BB962C8B-B14F-4D97-AF65-F5344CB8AC3E}">
        <p14:creationId xmlns:p14="http://schemas.microsoft.com/office/powerpoint/2010/main" val="14357960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TotalTime>
  <Words>164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幼圆</vt:lpstr>
      <vt:lpstr>Algerian</vt:lpstr>
      <vt:lpstr>Century Gothic</vt:lpstr>
      <vt:lpstr>Wingdings 3</vt:lpstr>
      <vt:lpstr>Slice</vt:lpstr>
      <vt:lpstr>PowerPoint Presentation</vt:lpstr>
      <vt:lpstr>Introduction- </vt:lpstr>
      <vt:lpstr>Data-</vt:lpstr>
      <vt:lpstr>Following are the 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Ziyang Ye</dc:creator>
  <cp:lastModifiedBy>bhaga</cp:lastModifiedBy>
  <cp:revision>8</cp:revision>
  <dcterms:created xsi:type="dcterms:W3CDTF">2021-04-14T02:18:47Z</dcterms:created>
  <dcterms:modified xsi:type="dcterms:W3CDTF">2021-08-09T11:22:48Z</dcterms:modified>
</cp:coreProperties>
</file>