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63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9"/>
    <p:restoredTop sz="94681"/>
  </p:normalViewPr>
  <p:slideViewPr>
    <p:cSldViewPr snapToGrid="0" snapToObjects="1">
      <p:cViewPr varScale="1">
        <p:scale>
          <a:sx n="104" d="100"/>
          <a:sy n="104" d="100"/>
        </p:scale>
        <p:origin x="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6707D-4AF4-6F41-9189-A1F62B272DE4}" type="datetimeFigureOut">
              <a:rPr lang="en-ES" smtClean="0"/>
              <a:t>04/06/2021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21CAA-6C35-2B46-8494-0B8790276B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5762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Welcome,</a:t>
            </a:r>
          </a:p>
          <a:p>
            <a:endParaRPr lang="en-ES" dirty="0"/>
          </a:p>
          <a:p>
            <a:r>
              <a:rPr lang="en-ES" dirty="0"/>
              <a:t>talk briefly about crop production and yield, human impact of lower yield and propose a solution for solving this with a deep learning backed prediction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21CAA-6C35-2B46-8494-0B8790276B7E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5659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21CAA-6C35-2B46-8494-0B8790276B7E}" type="slidenum">
              <a:rPr lang="en-ES" smtClean="0"/>
              <a:t>18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43062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21CAA-6C35-2B46-8494-0B8790276B7E}" type="slidenum">
              <a:rPr lang="en-ES" smtClean="0"/>
              <a:t>19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717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21CAA-6C35-2B46-8494-0B8790276B7E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017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21CAA-6C35-2B46-8494-0B8790276B7E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12777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21CAA-6C35-2B46-8494-0B8790276B7E}" type="slidenum">
              <a:rPr lang="en-ES" smtClean="0"/>
              <a:t>12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3326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21CAA-6C35-2B46-8494-0B8790276B7E}" type="slidenum">
              <a:rPr lang="en-ES" smtClean="0"/>
              <a:t>13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9623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21CAA-6C35-2B46-8494-0B8790276B7E}" type="slidenum">
              <a:rPr lang="en-ES" smtClean="0"/>
              <a:t>14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8031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21CAA-6C35-2B46-8494-0B8790276B7E}" type="slidenum">
              <a:rPr lang="en-ES" smtClean="0"/>
              <a:t>15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9971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21CAA-6C35-2B46-8494-0B8790276B7E}" type="slidenum">
              <a:rPr lang="en-ES" smtClean="0"/>
              <a:t>16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2383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21CAA-6C35-2B46-8494-0B8790276B7E}" type="slidenum">
              <a:rPr lang="en-ES" smtClean="0"/>
              <a:t>17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5140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44852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7897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29355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1655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1663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4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June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2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2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2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4,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June 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76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o.org/faostat/en/" TargetMode="External"/><Relationship Id="rId3" Type="http://schemas.openxmlformats.org/officeDocument/2006/relationships/hyperlink" Target="https://github.com/spMohanty/PlantVillage-Dataset" TargetMode="External"/><Relationship Id="rId7" Type="http://schemas.openxmlformats.org/officeDocument/2006/relationships/hyperlink" Target="https://data.worldbank.org/indicator/IT.NET.USER.Z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teseerx.ist.psu.edu/viewdoc/download?doi=10.1.1.657.5813&amp;rep=rep1&amp;type=pdf" TargetMode="External"/><Relationship Id="rId11" Type="http://schemas.openxmlformats.org/officeDocument/2006/relationships/hyperlink" Target="https://www.tensorflow.org/datasets/keras_example" TargetMode="External"/><Relationship Id="rId5" Type="http://schemas.openxmlformats.org/officeDocument/2006/relationships/hyperlink" Target="https://www.kaggle.com/abegaillagar/farmtechsoln-py" TargetMode="External"/><Relationship Id="rId10" Type="http://schemas.openxmlformats.org/officeDocument/2006/relationships/hyperlink" Target="https://data.mendeley.com/datasets/tp63z6dz5g/1" TargetMode="External"/><Relationship Id="rId4" Type="http://schemas.openxmlformats.org/officeDocument/2006/relationships/hyperlink" Target="https://www.kaggle.com/emmarex/plant-disease-detection-using-keras" TargetMode="External"/><Relationship Id="rId9" Type="http://schemas.openxmlformats.org/officeDocument/2006/relationships/hyperlink" Target="http://www.fao.org/3/y9422e/y9422e0f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ss, outdoor, plant, field&#10;&#10;Description automatically generated">
            <a:extLst>
              <a:ext uri="{FF2B5EF4-FFF2-40B4-BE49-F238E27FC236}">
                <a16:creationId xmlns:a16="http://schemas.microsoft.com/office/drawing/2014/main" id="{5C7A311D-E6A4-4F43-92E5-6CD5F0274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6" t="9091" r="2172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F6068-0F8F-7343-9B57-FC8145215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ES" sz="4400" dirty="0"/>
              <a:t>Predicting P</a:t>
            </a:r>
            <a:r>
              <a:rPr lang="en-GB" sz="4400" dirty="0"/>
              <a:t>l</a:t>
            </a:r>
            <a:r>
              <a:rPr lang="en-ES" sz="4400" dirty="0"/>
              <a:t>ant Disease: </a:t>
            </a:r>
            <a:br>
              <a:rPr lang="en-ES" sz="4100" dirty="0"/>
            </a:br>
            <a:r>
              <a:rPr lang="en-ES" sz="3600" dirty="0"/>
              <a:t>A Solution for Increasing Yield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86BE6-B803-E446-9971-0D53CBB8C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361935"/>
            <a:ext cx="4079721" cy="785797"/>
          </a:xfrm>
        </p:spPr>
        <p:txBody>
          <a:bodyPr>
            <a:normAutofit/>
          </a:bodyPr>
          <a:lstStyle/>
          <a:p>
            <a:r>
              <a:rPr lang="en-ES" sz="1600" dirty="0"/>
              <a:t>Date: 21 May 2021</a:t>
            </a:r>
          </a:p>
          <a:p>
            <a:r>
              <a:rPr lang="en-ES" sz="1600" dirty="0"/>
              <a:t>Desh Deepak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09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What are the causes of lower yield factors?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DE2F-041E-EE45-A6B1-1FFCE42F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6695"/>
            <a:ext cx="3721671" cy="4634668"/>
          </a:xfrm>
        </p:spPr>
        <p:txBody>
          <a:bodyPr/>
          <a:lstStyle/>
          <a:p>
            <a:r>
              <a:rPr lang="en-ES" dirty="0"/>
              <a:t>Abiotic Factors: </a:t>
            </a:r>
          </a:p>
          <a:p>
            <a:pPr lvl="1"/>
            <a:r>
              <a:rPr lang="en-ES" dirty="0"/>
              <a:t>Examples:</a:t>
            </a:r>
          </a:p>
          <a:p>
            <a:pPr lvl="2"/>
            <a:r>
              <a:rPr lang="en-ES" dirty="0"/>
              <a:t>Drought/Water</a:t>
            </a:r>
          </a:p>
          <a:p>
            <a:pPr lvl="2"/>
            <a:r>
              <a:rPr lang="en-ES" dirty="0"/>
              <a:t>War and violence</a:t>
            </a:r>
          </a:p>
          <a:p>
            <a:pPr lvl="2"/>
            <a:r>
              <a:rPr lang="en-ES" dirty="0"/>
              <a:t>Less government support</a:t>
            </a:r>
          </a:p>
          <a:p>
            <a:pPr lvl="2"/>
            <a:r>
              <a:rPr lang="en-ES" dirty="0"/>
              <a:t>Climate Change/Temperature rise</a:t>
            </a:r>
          </a:p>
          <a:p>
            <a:r>
              <a:rPr lang="en-ES" dirty="0"/>
              <a:t>Biotic Factors:</a:t>
            </a:r>
          </a:p>
          <a:p>
            <a:pPr lvl="1"/>
            <a:r>
              <a:rPr lang="en-ES" dirty="0"/>
              <a:t>Pests</a:t>
            </a:r>
          </a:p>
          <a:p>
            <a:pPr lvl="1"/>
            <a:r>
              <a:rPr lang="en-ES" dirty="0"/>
              <a:t>Viruses</a:t>
            </a:r>
          </a:p>
          <a:p>
            <a:pPr lvl="1"/>
            <a:r>
              <a:rPr lang="en-ES" dirty="0"/>
              <a:t>Pathogens</a:t>
            </a:r>
          </a:p>
          <a:p>
            <a:pPr lvl="1"/>
            <a:r>
              <a:rPr lang="en-ES" dirty="0"/>
              <a:t>Weeds</a:t>
            </a:r>
          </a:p>
        </p:txBody>
      </p:sp>
      <p:pic>
        <p:nvPicPr>
          <p:cNvPr id="2050" name="Picture 2" descr="Chili Plants Pests | Chili-Plant.com">
            <a:extLst>
              <a:ext uri="{FF2B5EF4-FFF2-40B4-BE49-F238E27FC236}">
                <a16:creationId xmlns:a16="http://schemas.microsoft.com/office/drawing/2014/main" id="{4426BBDD-D478-784D-A8FC-C52F63F3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38" y="1511100"/>
            <a:ext cx="6410924" cy="39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0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What are the causes of lower yield factors?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BC2F934-8111-3F41-AF38-C1D9397E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05" y="1309815"/>
            <a:ext cx="6313853" cy="473154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C2BB6CC-F501-B847-BDA9-4CBEA3B3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99" y="1309815"/>
            <a:ext cx="3546594" cy="47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5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535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Commonalities in plant diseases due to pathogens</a:t>
            </a:r>
          </a:p>
        </p:txBody>
      </p:sp>
      <p:pic>
        <p:nvPicPr>
          <p:cNvPr id="3" name="Picture 2" descr="A close-up of a leaf&#10;&#10;Description automatically generated with medium confidence">
            <a:extLst>
              <a:ext uri="{FF2B5EF4-FFF2-40B4-BE49-F238E27FC236}">
                <a16:creationId xmlns:a16="http://schemas.microsoft.com/office/drawing/2014/main" id="{5F43AE3B-E644-0647-AA23-8883E9C9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48" y="2086697"/>
            <a:ext cx="3251200" cy="3251200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C18493C-846B-AE40-8A78-162319D60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760" y="2086697"/>
            <a:ext cx="3251200" cy="3251200"/>
          </a:xfrm>
          <a:prstGeom prst="rect">
            <a:avLst/>
          </a:prstGeom>
        </p:spPr>
      </p:pic>
      <p:pic>
        <p:nvPicPr>
          <p:cNvPr id="9" name="Picture 8" descr="A picture containing green, plant, vegetable&#10;&#10;Description automatically generated">
            <a:extLst>
              <a:ext uri="{FF2B5EF4-FFF2-40B4-BE49-F238E27FC236}">
                <a16:creationId xmlns:a16="http://schemas.microsoft.com/office/drawing/2014/main" id="{EDA487BA-9874-AF4A-AF98-C24ABE773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375" y="2086697"/>
            <a:ext cx="3251200" cy="3251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76EDCDB-8A84-C744-ABE3-B0040218FD02}"/>
              </a:ext>
            </a:extLst>
          </p:cNvPr>
          <p:cNvSpPr txBox="1"/>
          <p:nvPr/>
        </p:nvSpPr>
        <p:spPr>
          <a:xfrm>
            <a:off x="681163" y="1238771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Identifying through patterns and spots on leaves: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A1281-7203-534D-8899-0C486961F105}"/>
              </a:ext>
            </a:extLst>
          </p:cNvPr>
          <p:cNvSpPr txBox="1"/>
          <p:nvPr/>
        </p:nvSpPr>
        <p:spPr>
          <a:xfrm>
            <a:off x="1594026" y="558525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Apple scab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BD5938-488A-4143-8BB8-A7113116B804}"/>
              </a:ext>
            </a:extLst>
          </p:cNvPr>
          <p:cNvSpPr txBox="1"/>
          <p:nvPr/>
        </p:nvSpPr>
        <p:spPr>
          <a:xfrm>
            <a:off x="5083176" y="555298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Corn common rust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7C92BE-01AE-8E40-95EE-57363C5268E8}"/>
              </a:ext>
            </a:extLst>
          </p:cNvPr>
          <p:cNvSpPr txBox="1"/>
          <p:nvPr/>
        </p:nvSpPr>
        <p:spPr>
          <a:xfrm>
            <a:off x="8832503" y="5552988"/>
            <a:ext cx="220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Tomato Late Blight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31981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Diagnosis using Deep Learning 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6EDCDB-8A84-C744-ABE3-B0040218FD02}"/>
              </a:ext>
            </a:extLst>
          </p:cNvPr>
          <p:cNvSpPr txBox="1"/>
          <p:nvPr/>
        </p:nvSpPr>
        <p:spPr>
          <a:xfrm>
            <a:off x="681163" y="1238771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Identifying through patterns and spots on leaves: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35DDA3D-12DD-674D-B4F0-57C293FF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0" y="1883783"/>
            <a:ext cx="6913619" cy="2108310"/>
          </a:xfrm>
          <a:prstGeom prst="rect">
            <a:avLst/>
          </a:prstGeom>
        </p:spPr>
      </p:pic>
      <p:pic>
        <p:nvPicPr>
          <p:cNvPr id="7" name="Picture 6" descr="A picture containing text, invertebrate, mussel, mollusk&#10;&#10;Description automatically generated">
            <a:extLst>
              <a:ext uri="{FF2B5EF4-FFF2-40B4-BE49-F238E27FC236}">
                <a16:creationId xmlns:a16="http://schemas.microsoft.com/office/drawing/2014/main" id="{1901E52C-5277-3947-B2FF-E3D282A0C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57" y="3869766"/>
            <a:ext cx="6951431" cy="2321907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9A7DB517-100B-994F-A381-720270240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064" y="2032066"/>
            <a:ext cx="3902846" cy="39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8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Diagnosis using Deep Learning 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6EDCDB-8A84-C744-ABE3-B0040218FD02}"/>
              </a:ext>
            </a:extLst>
          </p:cNvPr>
          <p:cNvSpPr txBox="1"/>
          <p:nvPr/>
        </p:nvSpPr>
        <p:spPr>
          <a:xfrm>
            <a:off x="681163" y="1238771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Model Performance: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BACD4B7-BDF4-474F-9ECF-FF958A8A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06" y="940553"/>
            <a:ext cx="3758221" cy="5298627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138C786-5910-164D-8552-04B3DD7AD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42" y="3424766"/>
            <a:ext cx="6363058" cy="25025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5CCC13-2320-A143-B853-B3A2EBB8E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68" y="2088163"/>
            <a:ext cx="4165600" cy="5588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08BA1B6-2D6F-8243-9668-DB2582553695}"/>
              </a:ext>
            </a:extLst>
          </p:cNvPr>
          <p:cNvSpPr txBox="1"/>
          <p:nvPr/>
        </p:nvSpPr>
        <p:spPr>
          <a:xfrm>
            <a:off x="816894" y="1721180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Wrong predictions: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02D883-F8C1-1747-9210-101A0CDDCE46}"/>
              </a:ext>
            </a:extLst>
          </p:cNvPr>
          <p:cNvSpPr txBox="1"/>
          <p:nvPr/>
        </p:nvSpPr>
        <p:spPr>
          <a:xfrm>
            <a:off x="816894" y="3052221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Correct Predictions:</a:t>
            </a:r>
          </a:p>
        </p:txBody>
      </p:sp>
      <p:pic>
        <p:nvPicPr>
          <p:cNvPr id="44" name="Picture 43" descr="Chart&#10;&#10;Description automatically generated">
            <a:extLst>
              <a:ext uri="{FF2B5EF4-FFF2-40B4-BE49-F238E27FC236}">
                <a16:creationId xmlns:a16="http://schemas.microsoft.com/office/drawing/2014/main" id="{58EB498A-9A43-1149-8E5A-796322F2F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163" y="1355185"/>
            <a:ext cx="2020816" cy="18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Diagnosis using Deep Learning 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6EDCDB-8A84-C744-ABE3-B0040218FD02}"/>
              </a:ext>
            </a:extLst>
          </p:cNvPr>
          <p:cNvSpPr txBox="1"/>
          <p:nvPr/>
        </p:nvSpPr>
        <p:spPr>
          <a:xfrm>
            <a:off x="681163" y="1238771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Summary of Model Improvement Iterations: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EB346-ACEB-5647-8CB8-4F9D6092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65" y="1883764"/>
            <a:ext cx="8394700" cy="444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A59517-8C7D-F042-BFB3-A6ED253CA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04" y="2863545"/>
            <a:ext cx="8458200" cy="4318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77E4003-8C64-0043-85A2-725542434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714" y="4172141"/>
            <a:ext cx="8642691" cy="5423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06A2099-FD2F-9C4D-92CD-9F07D6A12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164" y="5223933"/>
            <a:ext cx="8469964" cy="4371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D561072-8BB7-5B4C-877D-DAB9FAC99A82}"/>
              </a:ext>
            </a:extLst>
          </p:cNvPr>
          <p:cNvSpPr txBox="1"/>
          <p:nvPr/>
        </p:nvSpPr>
        <p:spPr>
          <a:xfrm>
            <a:off x="1097513" y="2238446"/>
            <a:ext cx="118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Grayscale</a:t>
            </a:r>
          </a:p>
          <a:p>
            <a:r>
              <a:rPr lang="en-ES" dirty="0"/>
              <a:t>Images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22E602-6E03-594A-BB38-AE677DD37CA9}"/>
              </a:ext>
            </a:extLst>
          </p:cNvPr>
          <p:cNvSpPr txBox="1"/>
          <p:nvPr/>
        </p:nvSpPr>
        <p:spPr>
          <a:xfrm>
            <a:off x="1154643" y="4566214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Color </a:t>
            </a:r>
          </a:p>
          <a:p>
            <a:r>
              <a:rPr lang="en-ES" dirty="0"/>
              <a:t>Images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6DE3B-B314-2B48-A649-881A3B0882EA}"/>
              </a:ext>
            </a:extLst>
          </p:cNvPr>
          <p:cNvSpPr txBox="1"/>
          <p:nvPr/>
        </p:nvSpPr>
        <p:spPr>
          <a:xfrm>
            <a:off x="2236172" y="5879306"/>
            <a:ext cx="71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First three iterations using Sequential(), last one using ResNet50().</a:t>
            </a:r>
          </a:p>
        </p:txBody>
      </p:sp>
    </p:spTree>
    <p:extLst>
      <p:ext uri="{BB962C8B-B14F-4D97-AF65-F5344CB8AC3E}">
        <p14:creationId xmlns:p14="http://schemas.microsoft.com/office/powerpoint/2010/main" val="35916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Diagnosis using Deep Learning 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6EDCDB-8A84-C744-ABE3-B0040218FD02}"/>
              </a:ext>
            </a:extLst>
          </p:cNvPr>
          <p:cNvSpPr txBox="1"/>
          <p:nvPr/>
        </p:nvSpPr>
        <p:spPr>
          <a:xfrm>
            <a:off x="681163" y="1238771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Implementation in the real world: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78E5CBE-EDBA-2042-AACB-2411F680A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1693311"/>
            <a:ext cx="5211167" cy="4599421"/>
          </a:xfrm>
          <a:prstGeom prst="rect">
            <a:avLst/>
          </a:prstGeom>
        </p:spPr>
      </p:pic>
      <p:pic>
        <p:nvPicPr>
          <p:cNvPr id="38" name="Picture 37" descr="Map&#10;&#10;Description automatically generated">
            <a:extLst>
              <a:ext uri="{FF2B5EF4-FFF2-40B4-BE49-F238E27FC236}">
                <a16:creationId xmlns:a16="http://schemas.microsoft.com/office/drawing/2014/main" id="{97A8E7CF-E189-7441-8327-F05A4B179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564" y="766552"/>
            <a:ext cx="3743774" cy="2535043"/>
          </a:xfrm>
          <a:prstGeom prst="rect">
            <a:avLst/>
          </a:prstGeom>
        </p:spPr>
      </p:pic>
      <p:pic>
        <p:nvPicPr>
          <p:cNvPr id="41" name="Picture 40" descr="Map&#10;&#10;Description automatically generated">
            <a:extLst>
              <a:ext uri="{FF2B5EF4-FFF2-40B4-BE49-F238E27FC236}">
                <a16:creationId xmlns:a16="http://schemas.microsoft.com/office/drawing/2014/main" id="{3A32F331-7B36-5C44-8B3B-067C93E70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908" y="3658834"/>
            <a:ext cx="3785917" cy="25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2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Diagnosis using Deep Learning 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6EDCDB-8A84-C744-ABE3-B0040218FD02}"/>
              </a:ext>
            </a:extLst>
          </p:cNvPr>
          <p:cNvSpPr txBox="1"/>
          <p:nvPr/>
        </p:nvSpPr>
        <p:spPr>
          <a:xfrm>
            <a:off x="681163" y="1238771"/>
            <a:ext cx="5414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Limitations:</a:t>
            </a:r>
          </a:p>
          <a:p>
            <a:endParaRPr lang="en-ES" dirty="0"/>
          </a:p>
          <a:p>
            <a:r>
              <a:rPr lang="en-ES" dirty="0"/>
              <a:t>1. Images taken under other conditions.</a:t>
            </a:r>
          </a:p>
          <a:p>
            <a:r>
              <a:rPr lang="en-ES" dirty="0"/>
              <a:t>2. Constrained to the classification of single leaves,</a:t>
            </a:r>
          </a:p>
          <a:p>
            <a:r>
              <a:rPr lang="en-GB" dirty="0"/>
              <a:t>F</a:t>
            </a:r>
            <a:r>
              <a:rPr lang="en-ES" dirty="0"/>
              <a:t>acing up on a homogenous background.</a:t>
            </a:r>
          </a:p>
          <a:p>
            <a:r>
              <a:rPr lang="en-ES" dirty="0"/>
              <a:t>3. 38 classes- practical perspective: farmers would </a:t>
            </a:r>
          </a:p>
          <a:p>
            <a:r>
              <a:rPr lang="en-ES" dirty="0"/>
              <a:t>know what crops they are growing.</a:t>
            </a:r>
          </a:p>
          <a:p>
            <a:r>
              <a:rPr lang="en-ES" dirty="0"/>
              <a:t>4. Diagnosis through lab analysis more effective,</a:t>
            </a:r>
          </a:p>
          <a:p>
            <a:r>
              <a:rPr lang="en-GB" dirty="0"/>
              <a:t>this solution would not replace it.</a:t>
            </a:r>
            <a:endParaRPr lang="en-ES" dirty="0"/>
          </a:p>
          <a:p>
            <a:endParaRPr lang="en-E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0CE824-AC2C-D442-A190-70C8BB553340}"/>
              </a:ext>
            </a:extLst>
          </p:cNvPr>
          <p:cNvSpPr txBox="1"/>
          <p:nvPr/>
        </p:nvSpPr>
        <p:spPr>
          <a:xfrm>
            <a:off x="6328312" y="1238771"/>
            <a:ext cx="4955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Future Improvements:</a:t>
            </a:r>
          </a:p>
          <a:p>
            <a:endParaRPr lang="en-ES" dirty="0"/>
          </a:p>
          <a:p>
            <a:pPr marL="342900" indent="-342900">
              <a:buAutoNum type="arabicPeriod"/>
            </a:pPr>
            <a:r>
              <a:rPr lang="en-ES" dirty="0"/>
              <a:t>More experiments with different train-test</a:t>
            </a:r>
          </a:p>
          <a:p>
            <a:r>
              <a:rPr lang="en-GB" dirty="0"/>
              <a:t>S</a:t>
            </a:r>
            <a:r>
              <a:rPr lang="en-ES" dirty="0"/>
              <a:t>plits.</a:t>
            </a:r>
          </a:p>
          <a:p>
            <a:r>
              <a:rPr lang="en-ES" dirty="0"/>
              <a:t>2. Adding noise to the model.</a:t>
            </a:r>
          </a:p>
          <a:p>
            <a:r>
              <a:rPr lang="en-ES" dirty="0"/>
              <a:t>3. Splitting the experiments into individual</a:t>
            </a:r>
          </a:p>
          <a:p>
            <a:r>
              <a:rPr lang="en-GB" dirty="0"/>
              <a:t>D</a:t>
            </a:r>
            <a:r>
              <a:rPr lang="en-ES" dirty="0"/>
              <a:t>isease types and running targeted models.</a:t>
            </a:r>
          </a:p>
          <a:p>
            <a:r>
              <a:rPr lang="en-ES" dirty="0"/>
              <a:t>4. Other iterations with DL algorithms like </a:t>
            </a:r>
          </a:p>
          <a:p>
            <a:r>
              <a:rPr lang="en-ES" dirty="0"/>
              <a:t>FastAI, GoogleNet, AlexNet. 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0177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you!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Special thanks to Jan, David and Miguel for guidance and support.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And, thanks to everyone in my incredible cohort: Elena, Marta B,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Imanol, Alberto,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Anzi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Natalia,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Thom, Marta C, Jorge, Joan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Nicoló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79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Plant Village Dataset: @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spMohanty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https://github.com/spMohanty/PlantVillage-Dataset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Kaggle: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https://www.kaggle.com/emmarex/plant-disease-detection-using-keras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https://www.kaggle.com/abegaillagar/farmtechsoln-py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E.C.Oerke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https://citeseerx.ist.psu.edu/viewdoc/download?doi=10.1.1.657.5813&amp;rep=rep1&amp;type=pdf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World Bank Data: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https://data.worldbank.org/indicator/IT.NET.USER.ZS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FAO/FAOSTAT: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http://www.fao.org/faostat/en/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http://www.fao.org/3/y9422e/y9422e0f.htm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Smallholders produce data: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https://data.mendeley.com/datasets/tp63z6dz5g/1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documentation: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https://www.tensorflow.org/datasets/keras_example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Isosceles Triangle 79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39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6937A8A6-AA4F-D240-9044-ECF7AF94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E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0BE6-3853-B041-BFBC-2E6D268A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ES" dirty="0"/>
              <a:t>Contents:</a:t>
            </a:r>
          </a:p>
          <a:p>
            <a:pPr marL="617220" lvl="1" indent="-342900">
              <a:buAutoNum type="arabicPeriod"/>
            </a:pPr>
            <a:r>
              <a:rPr lang="en-ES" dirty="0"/>
              <a:t>Introduction to crops and factors</a:t>
            </a:r>
          </a:p>
          <a:p>
            <a:pPr marL="617220" lvl="1" indent="-342900">
              <a:buAutoNum type="arabicPeriod"/>
            </a:pPr>
            <a:r>
              <a:rPr lang="en-ES" dirty="0"/>
              <a:t>H</a:t>
            </a:r>
            <a:r>
              <a:rPr lang="en-GB" dirty="0"/>
              <a:t>u</a:t>
            </a:r>
            <a:r>
              <a:rPr lang="en-ES" dirty="0"/>
              <a:t>man Impacts</a:t>
            </a:r>
          </a:p>
          <a:p>
            <a:pPr marL="617220" lvl="1" indent="-342900">
              <a:buAutoNum type="arabicPeriod"/>
            </a:pPr>
            <a:r>
              <a:rPr lang="en-ES" dirty="0"/>
              <a:t>Crops and Yield factors</a:t>
            </a:r>
          </a:p>
          <a:p>
            <a:pPr marL="617220" lvl="1" indent="-342900">
              <a:buAutoNum type="arabicPeriod"/>
            </a:pPr>
            <a:r>
              <a:rPr lang="en-ES" dirty="0"/>
              <a:t>Commonalities in pathogen diseases</a:t>
            </a:r>
          </a:p>
          <a:p>
            <a:pPr marL="617220" lvl="1" indent="-342900">
              <a:buAutoNum type="arabicPeriod"/>
            </a:pPr>
            <a:r>
              <a:rPr lang="en-ES" dirty="0"/>
              <a:t>Diagnosis using Deep Learning Model</a:t>
            </a:r>
          </a:p>
          <a:p>
            <a:pPr marL="617220" lvl="1" indent="-342900">
              <a:buAutoNum type="arabicPeriod"/>
            </a:pPr>
            <a:r>
              <a:rPr lang="en-ES" dirty="0"/>
              <a:t>Implementation in real world</a:t>
            </a:r>
          </a:p>
          <a:p>
            <a:pPr marL="617220" lvl="1" indent="-342900">
              <a:buAutoNum type="arabicPeriod"/>
            </a:pPr>
            <a:r>
              <a:rPr lang="en-ES" dirty="0"/>
              <a:t>Limitations and Improvements</a:t>
            </a:r>
          </a:p>
          <a:p>
            <a:pPr lvl="1"/>
            <a:endParaRPr lang="en-ES" dirty="0"/>
          </a:p>
        </p:txBody>
      </p:sp>
      <p:pic>
        <p:nvPicPr>
          <p:cNvPr id="1026" name="Picture 2" descr="Various Food In Bags Free Stock Photo - Public Domain Pictures">
            <a:extLst>
              <a:ext uri="{FF2B5EF4-FFF2-40B4-BE49-F238E27FC236}">
                <a16:creationId xmlns:a16="http://schemas.microsoft.com/office/drawing/2014/main" id="{D0E2D52F-DE9A-A54B-9A71-62FFCA907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7" r="22622" b="-2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114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8A2BFF2C-1096-C845-ACBA-2A87A1BE2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1417" y="1658466"/>
            <a:ext cx="6480418" cy="4440823"/>
          </a:xfr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F05B54-F3FB-934F-9B79-BA82B55BBA5E}"/>
              </a:ext>
            </a:extLst>
          </p:cNvPr>
          <p:cNvSpPr txBox="1"/>
          <p:nvPr/>
        </p:nvSpPr>
        <p:spPr>
          <a:xfrm>
            <a:off x="681163" y="758711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Where does our Food come from?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1898D1-502E-574C-96D0-DDB0A52071F9}"/>
              </a:ext>
            </a:extLst>
          </p:cNvPr>
          <p:cNvSpPr txBox="1"/>
          <p:nvPr/>
        </p:nvSpPr>
        <p:spPr>
          <a:xfrm>
            <a:off x="681163" y="1238771"/>
            <a:ext cx="515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Production of crops in countries/regions in 2019</a:t>
            </a:r>
          </a:p>
        </p:txBody>
      </p:sp>
      <p:pic>
        <p:nvPicPr>
          <p:cNvPr id="8" name="Picture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36A9DD4-DCEF-3E47-ACEC-DD045D2A6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671" y="3143258"/>
            <a:ext cx="1968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4949D2A2-A08F-6541-9A13-68F0C5E9B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7103" y="1617947"/>
            <a:ext cx="6795230" cy="44813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Where does our Food come from?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04F1C3-15FB-5840-A09A-243653011635}"/>
              </a:ext>
            </a:extLst>
          </p:cNvPr>
          <p:cNvSpPr txBox="1"/>
          <p:nvPr/>
        </p:nvSpPr>
        <p:spPr>
          <a:xfrm>
            <a:off x="681163" y="1238771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Yield of crops in countries world wide</a:t>
            </a:r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6BEC00E-99C6-D046-A104-E5C68EFDE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763" y="3098800"/>
            <a:ext cx="1943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7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F05B54-F3FB-934F-9B79-BA82B55BBA5E}"/>
              </a:ext>
            </a:extLst>
          </p:cNvPr>
          <p:cNvSpPr txBox="1"/>
          <p:nvPr/>
        </p:nvSpPr>
        <p:spPr>
          <a:xfrm>
            <a:off x="681163" y="758711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Where does our Food come from?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1898D1-502E-574C-96D0-DDB0A52071F9}"/>
              </a:ext>
            </a:extLst>
          </p:cNvPr>
          <p:cNvSpPr txBox="1"/>
          <p:nvPr/>
        </p:nvSpPr>
        <p:spPr>
          <a:xfrm>
            <a:off x="681163" y="1238771"/>
            <a:ext cx="37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Comparison of Production per crop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98602A4-1E8B-A242-9F80-A28292A6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83" y="1718831"/>
            <a:ext cx="7899478" cy="41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F05B54-F3FB-934F-9B79-BA82B55BBA5E}"/>
              </a:ext>
            </a:extLst>
          </p:cNvPr>
          <p:cNvSpPr txBox="1"/>
          <p:nvPr/>
        </p:nvSpPr>
        <p:spPr>
          <a:xfrm>
            <a:off x="681163" y="758711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Where does our Food come from?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1898D1-502E-574C-96D0-DDB0A52071F9}"/>
              </a:ext>
            </a:extLst>
          </p:cNvPr>
          <p:cNvSpPr txBox="1"/>
          <p:nvPr/>
        </p:nvSpPr>
        <p:spPr>
          <a:xfrm>
            <a:off x="809218" y="1322732"/>
            <a:ext cx="396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Comparison of Production per region</a:t>
            </a:r>
          </a:p>
        </p:txBody>
      </p:sp>
      <p:pic>
        <p:nvPicPr>
          <p:cNvPr id="5" name="Content Placeholder 4" descr="Chart, timeline, bar chart&#10;&#10;Description automatically generated">
            <a:extLst>
              <a:ext uri="{FF2B5EF4-FFF2-40B4-BE49-F238E27FC236}">
                <a16:creationId xmlns:a16="http://schemas.microsoft.com/office/drawing/2014/main" id="{DBAB77C1-B4B8-884A-9A9E-EB82A58EA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152" y="1886754"/>
            <a:ext cx="7075214" cy="3881437"/>
          </a:xfrm>
        </p:spPr>
      </p:pic>
    </p:spTree>
    <p:extLst>
      <p:ext uri="{BB962C8B-B14F-4D97-AF65-F5344CB8AC3E}">
        <p14:creationId xmlns:p14="http://schemas.microsoft.com/office/powerpoint/2010/main" val="87229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Where does our Food come from?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04F1C3-15FB-5840-A09A-243653011635}"/>
              </a:ext>
            </a:extLst>
          </p:cNvPr>
          <p:cNvSpPr txBox="1"/>
          <p:nvPr/>
        </p:nvSpPr>
        <p:spPr>
          <a:xfrm>
            <a:off x="681163" y="123877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Yield for crops in regions/countries (Unit: hg/ha)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19C78C3-C07B-B640-A3DA-C5CC8CEFC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631" y="1688557"/>
            <a:ext cx="6673832" cy="4511362"/>
          </a:xfrm>
        </p:spPr>
      </p:pic>
    </p:spTree>
    <p:extLst>
      <p:ext uri="{BB962C8B-B14F-4D97-AF65-F5344CB8AC3E}">
        <p14:creationId xmlns:p14="http://schemas.microsoft.com/office/powerpoint/2010/main" val="384656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Human Impacts: How does this affect people and their nourishment?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04F1C3-15FB-5840-A09A-243653011635}"/>
              </a:ext>
            </a:extLst>
          </p:cNvPr>
          <p:cNvSpPr txBox="1"/>
          <p:nvPr/>
        </p:nvSpPr>
        <p:spPr>
          <a:xfrm>
            <a:off x="681163" y="1238771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Food insecurity trends: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297FB75-6530-954A-BFD7-8B6CBCE4A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682" y="1718831"/>
            <a:ext cx="6152948" cy="3881437"/>
          </a:xfrm>
        </p:spPr>
      </p:pic>
    </p:spTree>
    <p:extLst>
      <p:ext uri="{BB962C8B-B14F-4D97-AF65-F5344CB8AC3E}">
        <p14:creationId xmlns:p14="http://schemas.microsoft.com/office/powerpoint/2010/main" val="116387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3B0B8-5106-D343-93FD-5C116E4051D8}"/>
              </a:ext>
            </a:extLst>
          </p:cNvPr>
          <p:cNvSpPr txBox="1"/>
          <p:nvPr/>
        </p:nvSpPr>
        <p:spPr>
          <a:xfrm>
            <a:off x="681163" y="758711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accent2"/>
                </a:solidFill>
              </a:rPr>
              <a:t>Human Impacts: How does this affect people and their nourishment?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04F1C3-15FB-5840-A09A-243653011635}"/>
              </a:ext>
            </a:extLst>
          </p:cNvPr>
          <p:cNvSpPr txBox="1"/>
          <p:nvPr/>
        </p:nvSpPr>
        <p:spPr>
          <a:xfrm>
            <a:off x="681163" y="1238771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Food insecurity trends:</a:t>
            </a:r>
          </a:p>
        </p:txBody>
      </p:sp>
      <p:pic>
        <p:nvPicPr>
          <p:cNvPr id="41" name="Content Placeholder 40" descr="Chart, bar chart&#10;&#10;Description automatically generated">
            <a:extLst>
              <a:ext uri="{FF2B5EF4-FFF2-40B4-BE49-F238E27FC236}">
                <a16:creationId xmlns:a16="http://schemas.microsoft.com/office/drawing/2014/main" id="{97840FE1-524A-6943-A8F5-C6FD22485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111" y="1976950"/>
            <a:ext cx="5024546" cy="3719083"/>
          </a:xfrm>
        </p:spPr>
      </p:pic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7D06C8AA-1B2B-1C43-93C4-7FCD19815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73" y="1774288"/>
            <a:ext cx="5475381" cy="4184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3577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{F052DEFA-8853-004F-8CE6-9DECB96F98F7}tf10001060_mac</Template>
  <TotalTime>3725</TotalTime>
  <Words>668</Words>
  <Application>Microsoft Macintosh PowerPoint</Application>
  <PresentationFormat>Widescreen</PresentationFormat>
  <Paragraphs>112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Predicting Plant Disease:  A Solution for Increasing Yield </vt:lpstr>
      <vt:lpstr>Welcome!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Plant Disease: A New Solution for Increasing Yield </dc:title>
  <dc:creator>Desh Deepak</dc:creator>
  <cp:lastModifiedBy>Desh Deepak</cp:lastModifiedBy>
  <cp:revision>26</cp:revision>
  <dcterms:created xsi:type="dcterms:W3CDTF">2021-05-20T19:25:13Z</dcterms:created>
  <dcterms:modified xsi:type="dcterms:W3CDTF">2021-06-04T14:49:27Z</dcterms:modified>
</cp:coreProperties>
</file>