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7" r:id="rId2"/>
    <p:sldId id="267" r:id="rId3"/>
    <p:sldId id="284" r:id="rId4"/>
    <p:sldId id="276" r:id="rId5"/>
    <p:sldId id="277" r:id="rId6"/>
    <p:sldId id="307" r:id="rId7"/>
    <p:sldId id="293" r:id="rId8"/>
    <p:sldId id="294" r:id="rId9"/>
    <p:sldId id="301" r:id="rId10"/>
    <p:sldId id="302" r:id="rId11"/>
    <p:sldId id="303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" initials="s" lastIdx="1" clrIdx="0">
    <p:extLst>
      <p:ext uri="{19B8F6BF-5375-455C-9EA6-DF929625EA0E}">
        <p15:presenceInfo xmlns:p15="http://schemas.microsoft.com/office/powerpoint/2012/main" userId="90249b8263fe78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181A-5F45-4496-9F91-EC0B2734256F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7390B-728C-45BD-A851-B0BBCA442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98B1D6-59AC-40C6-871A-ECE64E1BB229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A590F-2215-45C2-8D21-7A63F552CC2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8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itbook.com/book/google-developer-training/android-developer-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33DED61-D4C8-4AF1-BE24-9DC6CF4A4782}"/>
              </a:ext>
            </a:extLst>
          </p:cNvPr>
          <p:cNvSpPr txBox="1"/>
          <p:nvPr/>
        </p:nvSpPr>
        <p:spPr>
          <a:xfrm>
            <a:off x="2235200" y="452157"/>
            <a:ext cx="828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   6</a:t>
            </a:r>
            <a:r>
              <a:rPr lang="en-US" sz="3200" baseline="30000" dirty="0"/>
              <a:t>th</a:t>
            </a:r>
            <a:r>
              <a:rPr lang="en-US" sz="3200" dirty="0"/>
              <a:t> Semester MAD Mini Project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                  ASYNCHRONOUS TASK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A6F81-5939-470E-84FF-4DD2A5C8281B}"/>
              </a:ext>
            </a:extLst>
          </p:cNvPr>
          <p:cNvSpPr/>
          <p:nvPr/>
        </p:nvSpPr>
        <p:spPr>
          <a:xfrm>
            <a:off x="262201" y="1984511"/>
            <a:ext cx="423809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solidFill>
                  <a:schemeClr val="accent5"/>
                </a:solidFill>
              </a:rPr>
              <a:t>PRESENTED BY:</a:t>
            </a:r>
          </a:p>
          <a:p>
            <a:pPr algn="ctr"/>
            <a:endParaRPr lang="en-IN" sz="2400" b="1" u="sng" dirty="0">
              <a:solidFill>
                <a:schemeClr val="accent5"/>
              </a:solidFill>
            </a:endParaRPr>
          </a:p>
          <a:p>
            <a:pPr algn="ctr"/>
            <a:r>
              <a:rPr lang="en-US" sz="2400" dirty="0"/>
              <a:t>DEEPIKA M L 1DB20IS043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3F4C2-A881-4625-B62F-C15690BE2C08}"/>
              </a:ext>
            </a:extLst>
          </p:cNvPr>
          <p:cNvSpPr/>
          <p:nvPr/>
        </p:nvSpPr>
        <p:spPr>
          <a:xfrm>
            <a:off x="272" y="4873489"/>
            <a:ext cx="1162594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Department of Information Science and Engineering</a:t>
            </a:r>
          </a:p>
          <a:p>
            <a:pPr algn="ctr"/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Don Bosco Institute of Technology, Mysore road, Kumbalagodu, Bangalore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BDEE666-C43C-4967-9D03-D4D8FBDED508}"/>
              </a:ext>
            </a:extLst>
          </p:cNvPr>
          <p:cNvSpPr txBox="1">
            <a:spLocks/>
          </p:cNvSpPr>
          <p:nvPr/>
        </p:nvSpPr>
        <p:spPr>
          <a:xfrm>
            <a:off x="9000309" y="2063295"/>
            <a:ext cx="3030582" cy="28101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u="sng" dirty="0">
                <a:solidFill>
                  <a:schemeClr val="accent5"/>
                </a:solidFill>
              </a:rPr>
              <a:t>GUIDED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Mr. </a:t>
            </a:r>
            <a:r>
              <a:rPr lang="en-IN" dirty="0" err="1"/>
              <a:t>Abhinand</a:t>
            </a:r>
            <a:r>
              <a:rPr lang="en-IN" dirty="0"/>
              <a:t> B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Assistant Professor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Department of 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DBIT</a:t>
            </a:r>
          </a:p>
        </p:txBody>
      </p:sp>
      <p:pic>
        <p:nvPicPr>
          <p:cNvPr id="6" name="Picture 5" descr="Major Changes In VTU&amp;#39;s Schemes - Careerindia">
            <a:extLst>
              <a:ext uri="{FF2B5EF4-FFF2-40B4-BE49-F238E27FC236}">
                <a16:creationId xmlns:a16="http://schemas.microsoft.com/office/drawing/2014/main" id="{2EE82945-EA0D-DFAD-8F31-08EBDB74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02"/>
            <a:ext cx="1648097" cy="12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on Bosco Institute of Technology, Bangalore: Courses, Fee, Cutoff,  Placement, Admission, Address">
            <a:extLst>
              <a:ext uri="{FF2B5EF4-FFF2-40B4-BE49-F238E27FC236}">
                <a16:creationId xmlns:a16="http://schemas.microsoft.com/office/drawing/2014/main" id="{3C0E3278-8958-C4C6-1616-719A7FC2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753" y="241462"/>
            <a:ext cx="1162594" cy="13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4271B-1D6E-185B-E9B9-951D87ADF88D}"/>
              </a:ext>
            </a:extLst>
          </p:cNvPr>
          <p:cNvSpPr txBox="1"/>
          <p:nvPr/>
        </p:nvSpPr>
        <p:spPr>
          <a:xfrm>
            <a:off x="1331536" y="228566"/>
            <a:ext cx="6094428" cy="60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265805">
              <a:lnSpc>
                <a:spcPct val="222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OPERATION: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EA4A2-2DF1-8815-4FF2-D3E5EED8936D}"/>
              </a:ext>
            </a:extLst>
          </p:cNvPr>
          <p:cNvSpPr txBox="1"/>
          <p:nvPr/>
        </p:nvSpPr>
        <p:spPr>
          <a:xfrm>
            <a:off x="1574275" y="4128941"/>
            <a:ext cx="883655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0160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0160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0160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0160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0160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0160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2: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Operation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In the Figure 2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clicking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</a:t>
            </a:r>
            <a:r>
              <a:rPr lang="en-US" sz="1800" spc="-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starts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0160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98697-65C0-67E7-2A90-FA0212F0DC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2785" y="569595"/>
            <a:ext cx="3186430" cy="4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3457A-45A8-510D-CA8D-47097C989EAC}"/>
              </a:ext>
            </a:extLst>
          </p:cNvPr>
          <p:cNvSpPr txBox="1"/>
          <p:nvPr/>
        </p:nvSpPr>
        <p:spPr>
          <a:xfrm>
            <a:off x="1435035" y="2612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 OPERATION: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82605-55D0-1076-46C1-529FCFD6D66A}"/>
              </a:ext>
            </a:extLst>
          </p:cNvPr>
          <p:cNvSpPr txBox="1"/>
          <p:nvPr/>
        </p:nvSpPr>
        <p:spPr>
          <a:xfrm>
            <a:off x="2104108" y="5519491"/>
            <a:ext cx="84114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679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Stop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2679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Figure 3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</a:t>
            </a:r>
            <a:r>
              <a:rPr lang="en-US" sz="1800" spc="-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stops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2679700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9C6E9-DECF-E74B-85BA-A0A686831B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2295" y="529908"/>
            <a:ext cx="3407410" cy="49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3510-EB80-C6C8-69E6-220FD04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1D34C-F730-82B2-41BD-1F22874FC65B}"/>
              </a:ext>
            </a:extLst>
          </p:cNvPr>
          <p:cNvSpPr txBox="1"/>
          <p:nvPr/>
        </p:nvSpPr>
        <p:spPr>
          <a:xfrm>
            <a:off x="1097281" y="1889348"/>
            <a:ext cx="10285094" cy="4285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marR="508000" algn="just">
              <a:lnSpc>
                <a:spcPct val="150000"/>
              </a:lnSpc>
              <a:spcBef>
                <a:spcPts val="15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 as a full, open, and free mobile device platform, with its powerful function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user experience rapidly developed into the most popular mobile operating system. 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The experience of developing an android app is quite challenging, motivating as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satisfying.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 marR="508635" indent="344170" algn="just">
              <a:lnSpc>
                <a:spcPct val="150000"/>
              </a:lnSpc>
              <a:spcBef>
                <a:spcPts val="10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implementing this project we came across two highly useful android studio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and methods which are 1) asynchronous task which communicates with background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threads and facilitates the background processing of task, and also to improvise the mini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flipper class which helps us in changing the background with fade-in and fade-out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800" marR="454025" indent="456565">
              <a:lnSpc>
                <a:spcPct val="150000"/>
              </a:lnSpc>
              <a:spcAft>
                <a:spcPts val="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5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E3ACD-F704-E271-D080-3BDF2582A6C5}"/>
              </a:ext>
            </a:extLst>
          </p:cNvPr>
          <p:cNvSpPr txBox="1"/>
          <p:nvPr/>
        </p:nvSpPr>
        <p:spPr>
          <a:xfrm>
            <a:off x="1266825" y="746214"/>
            <a:ext cx="10154210" cy="546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9700" algn="ctr">
              <a:spcBef>
                <a:spcPts val="115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US" sz="1800" u="sng" spc="-3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u="sng" spc="-3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u="sng" spc="-2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 MT"/>
                <a:ea typeface="Times New Roman" panose="02020603050405020304" pitchFamily="18" charset="0"/>
                <a:hlinkClick r:id="rId2"/>
              </a:rPr>
              <a:t>https://www.youtube.com/</a:t>
            </a:r>
            <a:r>
              <a:rPr lang="en-US" sz="1800" spc="-320" dirty="0">
                <a:solidFill>
                  <a:srgbClr val="0000FF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n-US" sz="1800" spc="-3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 MT"/>
                <a:ea typeface="Times New Roman" panose="02020603050405020304" pitchFamily="18" charset="0"/>
                <a:hlinkClick r:id="rId3"/>
              </a:rPr>
              <a:t>https://developer.android.com/studio</a:t>
            </a:r>
            <a:endParaRPr lang="en-US" u="sng" spc="-320" dirty="0">
              <a:solidFill>
                <a:srgbClr val="0000FF"/>
              </a:solidFill>
              <a:latin typeface="Arial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r>
              <a:rPr lang="en-US" sz="1800" u="sng" spc="-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https:/</a:t>
            </a:r>
            <a:r>
              <a:rPr lang="en-US" sz="1800" u="sng" spc="-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hlinkClick r:id="rId4"/>
              </a:rPr>
              <a:t>/www.g</a:t>
            </a:r>
            <a:r>
              <a:rPr lang="en-US" sz="1800" u="sng" spc="-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u="sng" spc="-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hlinkClick r:id="rId4"/>
              </a:rPr>
              <a:t>tbook.com/book/google-developer-training/android-developer</a:t>
            </a:r>
            <a:r>
              <a:rPr lang="en-US" sz="1800" u="none" strike="noStrike" spc="-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hlinkClick r:id="rId4"/>
              </a:rPr>
              <a:t>-</a:t>
            </a:r>
            <a:endParaRPr lang="en-US" sz="1800" u="none" strike="noStrike" spc="-5" dirty="0">
              <a:solidFill>
                <a:srgbClr val="622322"/>
              </a:solidFill>
              <a:effectLst/>
              <a:latin typeface="Arial MT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[5].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fundamentals-course-</a:t>
            </a:r>
            <a:r>
              <a:rPr lang="en-US" sz="1800" u="sng" spc="5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concepts/details</a:t>
            </a:r>
            <a:r>
              <a:rPr lang="en-US" sz="1800" spc="5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pc="-5" dirty="0">
              <a:solidFill>
                <a:srgbClr val="622322"/>
              </a:solidFill>
              <a:latin typeface="Arial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[6].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https://developer.android.com/reference/android/</a:t>
            </a:r>
            <a:r>
              <a:rPr lang="en-US" sz="1800" u="sng" dirty="0" err="1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u="sng" dirty="0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u="sng" dirty="0" err="1">
                <a:solidFill>
                  <a:srgbClr val="622322"/>
                </a:solidFill>
                <a:effectLst/>
                <a:uFill>
                  <a:solidFill>
                    <a:srgbClr val="622322"/>
                  </a:solidFill>
                </a:uFill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AsyncTask</a:t>
            </a:r>
            <a:endParaRPr lang="en-US" sz="1800" u="sng" spc="-5" dirty="0">
              <a:solidFill>
                <a:srgbClr val="622322"/>
              </a:solidFill>
              <a:effectLst/>
              <a:uFill>
                <a:solidFill>
                  <a:srgbClr val="622322"/>
                </a:solidFill>
              </a:uFill>
              <a:latin typeface="Arial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spc="-5" dirty="0">
              <a:solidFill>
                <a:srgbClr val="622322"/>
              </a:solidFill>
              <a:uFill>
                <a:solidFill>
                  <a:srgbClr val="622322"/>
                </a:solidFill>
              </a:uFill>
              <a:latin typeface="Arial 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	Developer   Training,	"Android	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  Fundamentals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	– 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-28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Reference,” Google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 marR="907415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622322"/>
                </a:solidFill>
                <a:effectLst/>
                <a:latin typeface="Arial M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BC79B-62EA-9D88-D40D-3ECB81C8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DA0B-3E09-4492-A2CE-FB19F42D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576" y="491583"/>
            <a:ext cx="4954587" cy="76239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4891-7A9E-455E-A8EB-601A0A48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80" y="1798320"/>
            <a:ext cx="9905999" cy="4441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AND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FOE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473D27-A898-4716-B08A-8AFBBF909E82}"/>
              </a:ext>
            </a:extLst>
          </p:cNvPr>
          <p:cNvCxnSpPr>
            <a:cxnSpLocks/>
          </p:cNvCxnSpPr>
          <p:nvPr/>
        </p:nvCxnSpPr>
        <p:spPr>
          <a:xfrm>
            <a:off x="3359576" y="1230265"/>
            <a:ext cx="5202315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1365-F8D4-4924-820B-51CE100C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30" y="346395"/>
            <a:ext cx="10058400" cy="128502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B37D-9C85-4694-A940-D880F886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24075"/>
            <a:ext cx="9953624" cy="3745019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3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recent years, the emergence of smart phones has changed the definition of mobile phones.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 is no longer just a communication tool, but also an essential part of the people's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7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</a:t>
            </a:r>
            <a:r>
              <a:rPr lang="en-US" sz="72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life.</a:t>
            </a:r>
            <a:r>
              <a:rPr lang="en-US" sz="7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72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72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72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unlimited</a:t>
            </a:r>
            <a:r>
              <a:rPr lang="en-US" sz="72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</a:t>
            </a:r>
            <a:r>
              <a:rPr lang="en-US" sz="72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72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people's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lives.</a:t>
            </a:r>
          </a:p>
          <a:p>
            <a:pPr>
              <a:lnSpc>
                <a:spcPct val="150000"/>
              </a:lnSpc>
            </a:pPr>
            <a:r>
              <a:rPr lang="en-US" sz="7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72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certain that the future of the network will be the mobile terminal. Now the Android system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electronics market is becoming more and more popular, especially in the smartphone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market. Because of the open source, some of the development tools are free, so there are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plenty of applications generated. This greatly inspired the people to use the Android system.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215" marR="419100" indent="173355" algn="just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168910" indent="173355" algn="just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44E8-336E-4201-8FAD-7549D1FA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35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D77E-4114-4234-B055-B924A585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2176"/>
            <a:ext cx="10058400" cy="370691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aim and objective of this project were to demonstrate the use of Asynchronous task in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task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designed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 helper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around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handler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not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constitute a generic threading framework. Asynchronous Tasks are to ideally be used for short operations (a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few seconds at the most.). An asynchronous task is defined by a computation that runs on a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whose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published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task by implementing the functionality of a simple moving banner using a set of start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stop buttons , and we also improvise by adding additional features like adapting to a slideshow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pictures by fading in and out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background using view flipper class text to speech which can</a:t>
            </a:r>
            <a:r>
              <a:rPr lang="en-US" sz="1800" spc="-28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used to speak out the words from the banner in an advertise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manner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toast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indicating</a:t>
            </a:r>
            <a:r>
              <a:rPr lang="en-US" sz="1800" spc="1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4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  <a:r>
              <a:rPr lang="en-US" sz="1800" spc="-2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banner.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7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B0B0-C79D-400C-9549-4DCBAC5A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3262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C204-ADDC-4FBD-8BBA-4D733694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838325"/>
            <a:ext cx="10058400" cy="4105965"/>
          </a:xfrm>
        </p:spPr>
        <p:txBody>
          <a:bodyPr>
            <a:noAutofit/>
          </a:bodyPr>
          <a:lstStyle/>
          <a:p>
            <a:pPr marL="533400" marR="506730" algn="just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 marR="506730" algn="just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</a:p>
          <a:p>
            <a:pPr marL="533400" marR="506730" algn="just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banner.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pressing the Start Task button, the banner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should scroll from right to left.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pressing the Stop Task button, the banner message should stop. Let the banner message 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“Demonstration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slide show.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algn="just">
              <a:spcBef>
                <a:spcPts val="875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490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A43A2F-E49C-EDCB-76B1-EC925565E490}"/>
              </a:ext>
            </a:extLst>
          </p:cNvPr>
          <p:cNvSpPr txBox="1">
            <a:spLocks/>
          </p:cNvSpPr>
          <p:nvPr/>
        </p:nvSpPr>
        <p:spPr>
          <a:xfrm>
            <a:off x="1066800" y="485775"/>
            <a:ext cx="10058400" cy="410596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506730" algn="just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algn="just">
              <a:spcBef>
                <a:spcPts val="875"/>
              </a:spcBef>
              <a:spcAft>
                <a:spcPts val="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0215" algn="just">
              <a:spcBef>
                <a:spcPts val="875"/>
              </a:spcBef>
              <a:spcAft>
                <a:spcPts val="0"/>
              </a:spcAft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513080" lvl="2" indent="-228600">
              <a:lnSpc>
                <a:spcPct val="150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990600" algn="l"/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design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xml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code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that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can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display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moving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banner</a:t>
            </a:r>
            <a:r>
              <a:rPr lang="en-US" sz="1800" spc="2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messages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using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asynchronous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task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class.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1143000" marR="513715" lvl="2" indent="-228600">
              <a:lnSpc>
                <a:spcPct val="150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990600" algn="l"/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code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java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program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that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can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display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moving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banner</a:t>
            </a:r>
            <a:r>
              <a:rPr lang="en-US" sz="1800" spc="2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messages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using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asynchronous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task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class 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press 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button.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1143000" marR="511810" lvl="2" indent="-228600">
              <a:lnSpc>
                <a:spcPct val="150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990600" algn="l"/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Adding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additional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features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improve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system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user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interface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by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fading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out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changing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background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slide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show.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990600" algn="l"/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Testing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 all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intended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functionalities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android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device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avd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50000"/>
              </a:lnSpc>
              <a:spcBef>
                <a:spcPts val="60"/>
              </a:spcBef>
              <a:spcAft>
                <a:spcPts val="0"/>
              </a:spcAft>
              <a:buSzPts val="1200"/>
              <a:buNone/>
              <a:tabLst>
                <a:tab pos="990600" algn="l"/>
                <a:tab pos="9912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450215" algn="just">
              <a:spcBef>
                <a:spcPts val="875"/>
              </a:spcBef>
              <a:spcAft>
                <a:spcPts val="0"/>
              </a:spcAft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490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9F35-C1AD-EF38-34E9-5B6F3D89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913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C1F8-EDBF-54BA-7666-8D642193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930574"/>
            <a:ext cx="8871782" cy="4927425"/>
          </a:xfrm>
        </p:spPr>
        <p:txBody>
          <a:bodyPr>
            <a:noAutofit/>
          </a:bodyPr>
          <a:lstStyle/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</a:t>
            </a: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GB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more.</a:t>
            </a: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           :  Intel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i5 9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         :  20 GB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disk space.</a:t>
            </a: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              :   1280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800 minimum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resolution.</a:t>
            </a: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>
              <a:spcBef>
                <a:spcPts val="690"/>
              </a:spcBef>
              <a:spcAft>
                <a:spcPts val="0"/>
              </a:spcAft>
              <a:buSzPts val="1200"/>
              <a:buNone/>
              <a:tabLst>
                <a:tab pos="60579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b="1" spc="9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</a:t>
            </a: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r>
              <a:rPr lang="en-US" sz="1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64-bit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8/10.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r>
              <a:rPr lang="en-US" sz="1800" b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Emulator                       :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Pixel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30.</a:t>
            </a: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r>
              <a:rPr lang="en-US" sz="1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SDK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	 :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</a:t>
            </a: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r>
              <a:rPr lang="en-US" sz="18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JDK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	 :  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3400" marR="2773680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tabLst>
                <a:tab pos="1823085" algn="l"/>
              </a:tabLst>
            </a:pPr>
            <a:endParaRPr lang="en-US" sz="1800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3EDD-86ED-C6EC-46B4-D3CF664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6725" marR="278130" algn="ctr">
              <a:spcBef>
                <a:spcPts val="1020"/>
              </a:spcBef>
            </a:pP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36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6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D869-58E6-2CDB-C2EE-7F35552A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689"/>
            <a:ext cx="10058400" cy="4757708"/>
          </a:xfrm>
        </p:spPr>
        <p:txBody>
          <a:bodyPr>
            <a:normAutofit lnSpcReduction="10000"/>
          </a:bodyPr>
          <a:lstStyle/>
          <a:p>
            <a:pPr marL="1143000" lvl="2" indent="-228600"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enter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xml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11175" lvl="2" indent="-228600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Studio,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(AVD) that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emulator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10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toolbar,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app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run/debug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drop-down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511175" lvl="2" indent="-228600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drop-down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AVD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want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9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arenR"/>
              <a:tabLst>
                <a:tab pos="991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emulator.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73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9BC41-2870-9EA7-16A8-130AD1125609}"/>
              </a:ext>
            </a:extLst>
          </p:cNvPr>
          <p:cNvSpPr txBox="1"/>
          <p:nvPr/>
        </p:nvSpPr>
        <p:spPr>
          <a:xfrm>
            <a:off x="2547594" y="18297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SNAPSHOT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D6709-E9CA-7DAF-377B-A486BFB7A70E}"/>
              </a:ext>
            </a:extLst>
          </p:cNvPr>
          <p:cNvSpPr txBox="1"/>
          <p:nvPr/>
        </p:nvSpPr>
        <p:spPr>
          <a:xfrm>
            <a:off x="1444292" y="648560"/>
            <a:ext cx="6094428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8310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PAGE: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48310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5C502-A44F-9D1F-60C4-56E7C164D2A9}"/>
              </a:ext>
            </a:extLst>
          </p:cNvPr>
          <p:cNvSpPr txBox="1"/>
          <p:nvPr/>
        </p:nvSpPr>
        <p:spPr>
          <a:xfrm>
            <a:off x="1731782" y="5441357"/>
            <a:ext cx="9935851" cy="971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asynchronous task.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6C40A-7704-651F-FE19-A0F7D0424E01}"/>
              </a:ext>
            </a:extLst>
          </p:cNvPr>
          <p:cNvSpPr txBox="1"/>
          <p:nvPr/>
        </p:nvSpPr>
        <p:spPr>
          <a:xfrm>
            <a:off x="2693708" y="51470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8310"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Main Page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AFB34-9621-7FD2-67B3-D0BB19AB4D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3280" y="960120"/>
            <a:ext cx="2885440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3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1040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Symbol</vt:lpstr>
      <vt:lpstr>Times New Roman</vt:lpstr>
      <vt:lpstr>Wingdings</vt:lpstr>
      <vt:lpstr>Retrospect</vt:lpstr>
      <vt:lpstr>PowerPoint Presentation</vt:lpstr>
      <vt:lpstr>AGENDA</vt:lpstr>
      <vt:lpstr> INTRODUCTION</vt:lpstr>
      <vt:lpstr>ABSTRACT</vt:lpstr>
      <vt:lpstr>PROBLEM STATEMENT AND OBJECTIVES</vt:lpstr>
      <vt:lpstr>PowerPoint Presentation</vt:lpstr>
      <vt:lpstr>SYSTEM REQUIREMENT</vt:lpstr>
      <vt:lpstr>         STEPS FOR EXECUTION    </vt:lpstr>
      <vt:lpstr>PowerPoint Presentation</vt:lpstr>
      <vt:lpstr>PowerPoint Presentation</vt:lpstr>
      <vt:lpstr>PowerPoint Presentation</vt:lpstr>
      <vt:lpstr>                     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Shushma S</dc:creator>
  <cp:lastModifiedBy>20IS045_DEEPIKA _M L</cp:lastModifiedBy>
  <cp:revision>17</cp:revision>
  <dcterms:created xsi:type="dcterms:W3CDTF">2023-01-16T04:11:27Z</dcterms:created>
  <dcterms:modified xsi:type="dcterms:W3CDTF">2023-06-28T05:35:05Z</dcterms:modified>
</cp:coreProperties>
</file>