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92" r:id="rId1"/>
  </p:sldMasterIdLst>
  <p:sldIdLst>
    <p:sldId id="256" r:id="rId2"/>
    <p:sldId id="269" r:id="rId3"/>
    <p:sldId id="257" r:id="rId4"/>
    <p:sldId id="258" r:id="rId5"/>
    <p:sldId id="270" r:id="rId6"/>
    <p:sldId id="260" r:id="rId7"/>
    <p:sldId id="261" r:id="rId8"/>
    <p:sldId id="262" r:id="rId9"/>
    <p:sldId id="263"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76" d="100"/>
          <a:sy n="76" d="100"/>
        </p:scale>
        <p:origin x="936"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ECD1BCD-02D6-4479-9B67-7ECD5320CABF}"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639725-051C-49E9-8874-109CC503263D}" type="slidenum">
              <a:rPr lang="en-IN" smtClean="0"/>
              <a:t>‹#›</a:t>
            </a:fld>
            <a:endParaRPr lang="en-IN"/>
          </a:p>
        </p:txBody>
      </p:sp>
    </p:spTree>
    <p:extLst>
      <p:ext uri="{BB962C8B-B14F-4D97-AF65-F5344CB8AC3E}">
        <p14:creationId xmlns:p14="http://schemas.microsoft.com/office/powerpoint/2010/main" val="1885396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ECD1BCD-02D6-4479-9B67-7ECD5320CABF}"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639725-051C-49E9-8874-109CC503263D}" type="slidenum">
              <a:rPr lang="en-IN" smtClean="0"/>
              <a:t>‹#›</a:t>
            </a:fld>
            <a:endParaRPr lang="en-IN"/>
          </a:p>
        </p:txBody>
      </p:sp>
    </p:spTree>
    <p:extLst>
      <p:ext uri="{BB962C8B-B14F-4D97-AF65-F5344CB8AC3E}">
        <p14:creationId xmlns:p14="http://schemas.microsoft.com/office/powerpoint/2010/main" val="2659878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9"/>
            <a:ext cx="36576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12800" y="274649"/>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ECD1BCD-02D6-4479-9B67-7ECD5320CABF}"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639725-051C-49E9-8874-109CC503263D}" type="slidenum">
              <a:rPr lang="en-IN" smtClean="0"/>
              <a:t>‹#›</a:t>
            </a:fld>
            <a:endParaRPr lang="en-IN"/>
          </a:p>
        </p:txBody>
      </p:sp>
    </p:spTree>
    <p:extLst>
      <p:ext uri="{BB962C8B-B14F-4D97-AF65-F5344CB8AC3E}">
        <p14:creationId xmlns:p14="http://schemas.microsoft.com/office/powerpoint/2010/main" val="3296639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ECD1BCD-02D6-4479-9B67-7ECD5320CABF}"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639725-051C-49E9-8874-109CC503263D}" type="slidenum">
              <a:rPr lang="en-IN" smtClean="0"/>
              <a:t>‹#›</a:t>
            </a:fld>
            <a:endParaRPr lang="en-IN"/>
          </a:p>
        </p:txBody>
      </p:sp>
    </p:spTree>
    <p:extLst>
      <p:ext uri="{BB962C8B-B14F-4D97-AF65-F5344CB8AC3E}">
        <p14:creationId xmlns:p14="http://schemas.microsoft.com/office/powerpoint/2010/main" val="1300205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1"/>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CD1BCD-02D6-4479-9B67-7ECD5320CABF}"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639725-051C-49E9-8874-109CC503263D}" type="slidenum">
              <a:rPr lang="en-IN" smtClean="0"/>
              <a:t>‹#›</a:t>
            </a:fld>
            <a:endParaRPr lang="en-IN"/>
          </a:p>
        </p:txBody>
      </p:sp>
    </p:spTree>
    <p:extLst>
      <p:ext uri="{BB962C8B-B14F-4D97-AF65-F5344CB8AC3E}">
        <p14:creationId xmlns:p14="http://schemas.microsoft.com/office/powerpoint/2010/main" val="379596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ECD1BCD-02D6-4479-9B67-7ECD5320CABF}"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639725-051C-49E9-8874-109CC503263D}" type="slidenum">
              <a:rPr lang="en-IN" smtClean="0"/>
              <a:t>‹#›</a:t>
            </a:fld>
            <a:endParaRPr lang="en-IN"/>
          </a:p>
        </p:txBody>
      </p:sp>
    </p:spTree>
    <p:extLst>
      <p:ext uri="{BB962C8B-B14F-4D97-AF65-F5344CB8AC3E}">
        <p14:creationId xmlns:p14="http://schemas.microsoft.com/office/powerpoint/2010/main" val="127639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74"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ECD1BCD-02D6-4479-9B67-7ECD5320CABF}" type="datetimeFigureOut">
              <a:rPr lang="en-IN" smtClean="0"/>
              <a:t>27-06-2023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639725-051C-49E9-8874-109CC503263D}" type="slidenum">
              <a:rPr lang="en-IN" smtClean="0"/>
              <a:t>‹#›</a:t>
            </a:fld>
            <a:endParaRPr lang="en-IN"/>
          </a:p>
        </p:txBody>
      </p:sp>
    </p:spTree>
    <p:extLst>
      <p:ext uri="{BB962C8B-B14F-4D97-AF65-F5344CB8AC3E}">
        <p14:creationId xmlns:p14="http://schemas.microsoft.com/office/powerpoint/2010/main" val="1239940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ECD1BCD-02D6-4479-9B67-7ECD5320CABF}" type="datetimeFigureOut">
              <a:rPr lang="en-IN" smtClean="0"/>
              <a:t>27-06-2023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639725-051C-49E9-8874-109CC503263D}" type="slidenum">
              <a:rPr lang="en-IN" smtClean="0"/>
              <a:t>‹#›</a:t>
            </a:fld>
            <a:endParaRPr lang="en-IN"/>
          </a:p>
        </p:txBody>
      </p:sp>
    </p:spTree>
    <p:extLst>
      <p:ext uri="{BB962C8B-B14F-4D97-AF65-F5344CB8AC3E}">
        <p14:creationId xmlns:p14="http://schemas.microsoft.com/office/powerpoint/2010/main" val="1132045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CD1BCD-02D6-4479-9B67-7ECD5320CABF}" type="datetimeFigureOut">
              <a:rPr lang="en-IN" smtClean="0"/>
              <a:t>27-06-2023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639725-051C-49E9-8874-109CC503263D}" type="slidenum">
              <a:rPr lang="en-IN" smtClean="0"/>
              <a:t>‹#›</a:t>
            </a:fld>
            <a:endParaRPr lang="en-IN"/>
          </a:p>
        </p:txBody>
      </p:sp>
    </p:spTree>
    <p:extLst>
      <p:ext uri="{BB962C8B-B14F-4D97-AF65-F5344CB8AC3E}">
        <p14:creationId xmlns:p14="http://schemas.microsoft.com/office/powerpoint/2010/main" val="1124603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6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CD1BCD-02D6-4479-9B67-7ECD5320CABF}"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639725-051C-49E9-8874-109CC503263D}" type="slidenum">
              <a:rPr lang="en-IN" smtClean="0"/>
              <a:t>‹#›</a:t>
            </a:fld>
            <a:endParaRPr lang="en-IN"/>
          </a:p>
        </p:txBody>
      </p:sp>
    </p:spTree>
    <p:extLst>
      <p:ext uri="{BB962C8B-B14F-4D97-AF65-F5344CB8AC3E}">
        <p14:creationId xmlns:p14="http://schemas.microsoft.com/office/powerpoint/2010/main" val="1758913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CD1BCD-02D6-4479-9B67-7ECD5320CABF}"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639725-051C-49E9-8874-109CC503263D}" type="slidenum">
              <a:rPr lang="en-IN" smtClean="0"/>
              <a:t>‹#›</a:t>
            </a:fld>
            <a:endParaRPr lang="en-IN"/>
          </a:p>
        </p:txBody>
      </p:sp>
    </p:spTree>
    <p:extLst>
      <p:ext uri="{BB962C8B-B14F-4D97-AF65-F5344CB8AC3E}">
        <p14:creationId xmlns:p14="http://schemas.microsoft.com/office/powerpoint/2010/main" val="3112966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6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CD1BCD-02D6-4479-9B67-7ECD5320CABF}" type="datetimeFigureOut">
              <a:rPr lang="en-IN" smtClean="0"/>
              <a:t>27-06-2023</a:t>
            </a:fld>
            <a:endParaRPr lang="en-IN"/>
          </a:p>
        </p:txBody>
      </p:sp>
      <p:sp>
        <p:nvSpPr>
          <p:cNvPr id="5" name="Footer Placeholder 4"/>
          <p:cNvSpPr>
            <a:spLocks noGrp="1"/>
          </p:cNvSpPr>
          <p:nvPr>
            <p:ph type="ftr" sz="quarter" idx="3"/>
          </p:nvPr>
        </p:nvSpPr>
        <p:spPr>
          <a:xfrm>
            <a:off x="4165600" y="635636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6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639725-051C-49E9-8874-109CC503263D}" type="slidenum">
              <a:rPr lang="en-IN" smtClean="0"/>
              <a:t>‹#›</a:t>
            </a:fld>
            <a:endParaRPr lang="en-IN"/>
          </a:p>
        </p:txBody>
      </p:sp>
    </p:spTree>
    <p:extLst>
      <p:ext uri="{BB962C8B-B14F-4D97-AF65-F5344CB8AC3E}">
        <p14:creationId xmlns:p14="http://schemas.microsoft.com/office/powerpoint/2010/main" val="3923978607"/>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992"/>
            <a:ext cx="9144000" cy="1343608"/>
          </a:xfrm>
        </p:spPr>
        <p:txBody>
          <a:bodyPr>
            <a:normAutofit fontScale="90000"/>
          </a:bodyPr>
          <a:lstStyle/>
          <a:p>
            <a:pPr>
              <a:lnSpc>
                <a:spcPct val="150000"/>
              </a:lnSpc>
            </a:pPr>
            <a:br>
              <a:rPr lang="en-US" sz="2000" b="1" dirty="0">
                <a:solidFill>
                  <a:srgbClr val="000000"/>
                </a:solidFill>
                <a:effectLst/>
                <a:latin typeface="Times New Roman" panose="02020603050405020304" pitchFamily="18" charset="0"/>
              </a:rPr>
            </a:br>
            <a:br>
              <a:rPr lang="en-US" sz="2000" b="1" dirty="0">
                <a:solidFill>
                  <a:srgbClr val="000000"/>
                </a:solidFill>
                <a:effectLst/>
                <a:latin typeface="Times New Roman" panose="02020603050405020304" pitchFamily="18" charset="0"/>
              </a:rPr>
            </a:br>
            <a:r>
              <a:rPr lang="en-US" sz="2200" b="1" dirty="0">
                <a:solidFill>
                  <a:srgbClr val="000000"/>
                </a:solidFill>
                <a:effectLst/>
                <a:latin typeface="Times New Roman" panose="02020603050405020304" pitchFamily="18" charset="0"/>
              </a:rPr>
              <a:t>DON BOSCO INSTITUTE OF TECHNOLOGY</a:t>
            </a:r>
            <a:br>
              <a:rPr lang="en-US" sz="2200" b="1" dirty="0">
                <a:solidFill>
                  <a:srgbClr val="000000"/>
                </a:solidFill>
                <a:effectLst/>
                <a:latin typeface="Times New Roman" panose="02020603050405020304" pitchFamily="18" charset="0"/>
              </a:rPr>
            </a:br>
            <a:r>
              <a:rPr lang="en-IN" sz="2000" b="1" dirty="0" err="1">
                <a:solidFill>
                  <a:srgbClr val="000000"/>
                </a:solidFill>
                <a:effectLst/>
                <a:latin typeface="Times New Roman" panose="02020603050405020304" pitchFamily="18" charset="0"/>
              </a:rPr>
              <a:t>Kumbalagodu</a:t>
            </a:r>
            <a:r>
              <a:rPr lang="en-IN" sz="2000" b="1" dirty="0">
                <a:solidFill>
                  <a:srgbClr val="000000"/>
                </a:solidFill>
                <a:effectLst/>
                <a:latin typeface="Times New Roman" panose="02020603050405020304" pitchFamily="18" charset="0"/>
              </a:rPr>
              <a:t>, Mysore road, Bengaluru-560074</a:t>
            </a:r>
            <a:br>
              <a:rPr lang="en-IN" sz="2400" b="1" dirty="0">
                <a:solidFill>
                  <a:srgbClr val="000000"/>
                </a:solidFill>
                <a:effectLst/>
                <a:latin typeface="Times New Roman" panose="02020603050405020304" pitchFamily="18" charset="0"/>
              </a:rPr>
            </a:br>
            <a:endParaRPr lang="en-IN" sz="2200" dirty="0"/>
          </a:p>
        </p:txBody>
      </p:sp>
      <p:sp>
        <p:nvSpPr>
          <p:cNvPr id="3" name="Subtitle 2"/>
          <p:cNvSpPr>
            <a:spLocks noGrp="1"/>
          </p:cNvSpPr>
          <p:nvPr>
            <p:ph type="subTitle" idx="1"/>
          </p:nvPr>
        </p:nvSpPr>
        <p:spPr>
          <a:xfrm>
            <a:off x="1524000" y="1922105"/>
            <a:ext cx="9144000" cy="4823928"/>
          </a:xfrm>
        </p:spPr>
        <p:txBody>
          <a:bodyPr/>
          <a:lstStyle/>
          <a:p>
            <a:r>
              <a:rPr lang="en-IN" sz="1800" b="1" dirty="0">
                <a:solidFill>
                  <a:srgbClr val="000000"/>
                </a:solidFill>
                <a:latin typeface="Times New Roman" panose="02020603050405020304" pitchFamily="18" charset="0"/>
              </a:rPr>
              <a:t>FILE STRUCTURE</a:t>
            </a:r>
            <a:endParaRPr lang="en-IN" sz="1800" b="1" dirty="0">
              <a:solidFill>
                <a:srgbClr val="000000"/>
              </a:solidFill>
              <a:effectLst/>
              <a:latin typeface="Times New Roman" panose="02020603050405020304" pitchFamily="18" charset="0"/>
            </a:endParaRPr>
          </a:p>
          <a:p>
            <a:r>
              <a:rPr lang="en-IN" sz="1800" b="1" dirty="0">
                <a:solidFill>
                  <a:srgbClr val="000000"/>
                </a:solidFill>
                <a:effectLst/>
                <a:latin typeface="Times New Roman" panose="02020603050405020304" pitchFamily="18" charset="0"/>
              </a:rPr>
              <a:t>MINI PROJECT REPORT </a:t>
            </a:r>
            <a:endParaRPr lang="en-IN" sz="1400" dirty="0"/>
          </a:p>
          <a:p>
            <a:r>
              <a:rPr lang="en-IN" sz="1800" b="1" dirty="0">
                <a:solidFill>
                  <a:srgbClr val="000000"/>
                </a:solidFill>
                <a:effectLst/>
                <a:latin typeface="Times New Roman" panose="02020603050405020304" pitchFamily="18" charset="0"/>
              </a:rPr>
              <a:t>ON </a:t>
            </a:r>
            <a:endParaRPr lang="en-IN" sz="1400" dirty="0"/>
          </a:p>
          <a:p>
            <a:r>
              <a:rPr lang="en-IN" sz="1800" b="1" dirty="0">
                <a:solidFill>
                  <a:srgbClr val="000000"/>
                </a:solidFill>
                <a:effectLst/>
                <a:latin typeface="Times New Roman" panose="02020603050405020304" pitchFamily="18" charset="0"/>
              </a:rPr>
              <a:t>“</a:t>
            </a:r>
            <a:r>
              <a:rPr lang="en-IN" sz="1800" b="1" dirty="0">
                <a:solidFill>
                  <a:srgbClr val="805F9F"/>
                </a:solidFill>
                <a:latin typeface="Times New Roman" panose="02020603050405020304" pitchFamily="18" charset="0"/>
              </a:rPr>
              <a:t>DRESS RENTAL STORE MANAGEMENT SYSTEM</a:t>
            </a:r>
            <a:r>
              <a:rPr lang="en-IN" sz="1800" b="1" dirty="0">
                <a:solidFill>
                  <a:srgbClr val="000000"/>
                </a:solidFill>
                <a:effectLst/>
                <a:latin typeface="Times New Roman" panose="02020603050405020304" pitchFamily="18" charset="0"/>
              </a:rPr>
              <a:t>” </a:t>
            </a:r>
          </a:p>
          <a:p>
            <a:endParaRPr lang="en-IN" sz="1800" b="1" dirty="0">
              <a:solidFill>
                <a:srgbClr val="000000"/>
              </a:solidFill>
              <a:effectLst/>
              <a:latin typeface="Times New Roman" panose="02020603050405020304" pitchFamily="18" charset="0"/>
            </a:endParaRPr>
          </a:p>
          <a:p>
            <a:r>
              <a:rPr lang="en-US" sz="1800" b="1" dirty="0">
                <a:solidFill>
                  <a:srgbClr val="000000"/>
                </a:solidFill>
                <a:effectLst/>
                <a:latin typeface="Times New Roman" panose="02020603050405020304" pitchFamily="18" charset="0"/>
              </a:rPr>
              <a:t>SUBMITTED BY: </a:t>
            </a:r>
            <a:endParaRPr lang="en-US" sz="1400" dirty="0"/>
          </a:p>
          <a:p>
            <a:r>
              <a:rPr lang="en-US" sz="1800" b="1" dirty="0">
                <a:solidFill>
                  <a:srgbClr val="17365D"/>
                </a:solidFill>
                <a:effectLst/>
                <a:latin typeface="Times New Roman" panose="02020603050405020304" pitchFamily="18" charset="0"/>
              </a:rPr>
              <a:t> CHANDANA H</a:t>
            </a:r>
            <a:r>
              <a:rPr lang="en-US" sz="1800" b="1" dirty="0">
                <a:solidFill>
                  <a:srgbClr val="17365D"/>
                </a:solidFill>
                <a:latin typeface="Times New Roman" panose="02020603050405020304" pitchFamily="18" charset="0"/>
              </a:rPr>
              <a:t> S</a:t>
            </a:r>
            <a:r>
              <a:rPr lang="en-US" sz="1800" b="1" dirty="0">
                <a:solidFill>
                  <a:srgbClr val="17365D"/>
                </a:solidFill>
                <a:effectLst/>
                <a:latin typeface="Times New Roman" panose="02020603050405020304" pitchFamily="18" charset="0"/>
              </a:rPr>
              <a:t>[1DB20IS033] </a:t>
            </a:r>
            <a:endParaRPr lang="en-US" sz="1800" b="1" dirty="0">
              <a:solidFill>
                <a:srgbClr val="17365D"/>
              </a:solidFill>
              <a:latin typeface="Times New Roman" panose="02020603050405020304" pitchFamily="18" charset="0"/>
            </a:endParaRPr>
          </a:p>
          <a:p>
            <a:r>
              <a:rPr lang="en-US" sz="1800" b="1" dirty="0">
                <a:solidFill>
                  <a:srgbClr val="17365D"/>
                </a:solidFill>
                <a:latin typeface="Times New Roman" panose="02020603050405020304" pitchFamily="18" charset="0"/>
              </a:rPr>
              <a:t>DEEPIKA M L[1DB20IS043]</a:t>
            </a:r>
            <a:endParaRPr lang="en-US" sz="1400" dirty="0"/>
          </a:p>
          <a:p>
            <a:r>
              <a:rPr lang="en-US" sz="1800" b="1" dirty="0">
                <a:solidFill>
                  <a:srgbClr val="000000"/>
                </a:solidFill>
                <a:effectLst/>
                <a:latin typeface="Times New Roman" panose="02020603050405020304" pitchFamily="18" charset="0"/>
              </a:rPr>
              <a:t>Under the guidance of: </a:t>
            </a:r>
            <a:endParaRPr lang="en-US" sz="1400" dirty="0"/>
          </a:p>
          <a:p>
            <a:r>
              <a:rPr lang="en-US" sz="1800" b="1" dirty="0" err="1">
                <a:solidFill>
                  <a:srgbClr val="17365D"/>
                </a:solidFill>
                <a:effectLst/>
                <a:latin typeface="Times New Roman" panose="02020603050405020304" pitchFamily="18" charset="0"/>
              </a:rPr>
              <a:t>Ms</a:t>
            </a:r>
            <a:r>
              <a:rPr lang="en-US" sz="1800" b="1" dirty="0">
                <a:solidFill>
                  <a:srgbClr val="17365D"/>
                </a:solidFill>
                <a:effectLst/>
                <a:latin typeface="Times New Roman" panose="02020603050405020304" pitchFamily="18" charset="0"/>
              </a:rPr>
              <a:t> Varsha R, </a:t>
            </a:r>
            <a:endParaRPr lang="en-US" sz="1400" dirty="0"/>
          </a:p>
          <a:p>
            <a:r>
              <a:rPr lang="en-US" sz="1800" b="1" dirty="0">
                <a:solidFill>
                  <a:srgbClr val="17365D"/>
                </a:solidFill>
                <a:effectLst/>
                <a:latin typeface="Times New Roman" panose="02020603050405020304" pitchFamily="18" charset="0"/>
              </a:rPr>
              <a:t>Assistant Professor, </a:t>
            </a:r>
            <a:endParaRPr lang="en-US" sz="1400" dirty="0"/>
          </a:p>
          <a:p>
            <a:r>
              <a:rPr lang="en-US" sz="1800" b="1" dirty="0">
                <a:solidFill>
                  <a:srgbClr val="17365D"/>
                </a:solidFill>
                <a:effectLst/>
                <a:latin typeface="Times New Roman" panose="02020603050405020304" pitchFamily="18" charset="0"/>
              </a:rPr>
              <a:t>Dept. </a:t>
            </a:r>
            <a:r>
              <a:rPr lang="en-US" sz="1800" b="1" dirty="0" err="1">
                <a:solidFill>
                  <a:srgbClr val="17365D"/>
                </a:solidFill>
                <a:effectLst/>
                <a:latin typeface="Times New Roman" panose="02020603050405020304" pitchFamily="18" charset="0"/>
              </a:rPr>
              <a:t>of ISE</a:t>
            </a:r>
            <a:endParaRPr lang="en-IN" sz="1800" b="1" dirty="0">
              <a:solidFill>
                <a:srgbClr val="000000"/>
              </a:solidFill>
              <a:effectLst/>
              <a:latin typeface="Times New Roman" panose="02020603050405020304" pitchFamily="18" charset="0"/>
            </a:endParaRPr>
          </a:p>
          <a:p>
            <a:endParaRPr lang="en-IN" sz="1800" b="1" dirty="0">
              <a:solidFill>
                <a:srgbClr val="000000"/>
              </a:solidFill>
              <a:latin typeface="Times New Roman" panose="02020603050405020304" pitchFamily="18" charset="0"/>
            </a:endParaRPr>
          </a:p>
          <a:p>
            <a:endParaRPr lang="en-IN" sz="1800" b="1" dirty="0">
              <a:solidFill>
                <a:srgbClr val="000000"/>
              </a:solidFill>
              <a:effectLst/>
              <a:latin typeface="Times New Roman" panose="02020603050405020304" pitchFamily="18" charset="0"/>
            </a:endParaRPr>
          </a:p>
          <a:p>
            <a:endParaRPr lang="en-IN" dirty="0"/>
          </a:p>
        </p:txBody>
      </p:sp>
      <p:pic>
        <p:nvPicPr>
          <p:cNvPr id="7" name="Picture 6"/>
          <p:cNvPicPr>
            <a:picLocks noChangeAspect="1"/>
          </p:cNvPicPr>
          <p:nvPr/>
        </p:nvPicPr>
        <p:blipFill>
          <a:blip r:embed="rId2"/>
          <a:stretch>
            <a:fillRect/>
          </a:stretch>
        </p:blipFill>
        <p:spPr>
          <a:xfrm>
            <a:off x="1828654" y="0"/>
            <a:ext cx="1101159" cy="1180190"/>
          </a:xfrm>
          <a:prstGeom prst="rect">
            <a:avLst/>
          </a:prstGeom>
        </p:spPr>
      </p:pic>
      <p:pic>
        <p:nvPicPr>
          <p:cNvPr id="9" name="Picture 8"/>
          <p:cNvPicPr>
            <a:picLocks noChangeAspect="1"/>
          </p:cNvPicPr>
          <p:nvPr/>
        </p:nvPicPr>
        <p:blipFill>
          <a:blip r:embed="rId3"/>
          <a:stretch>
            <a:fillRect/>
          </a:stretch>
        </p:blipFill>
        <p:spPr>
          <a:xfrm>
            <a:off x="9180097" y="0"/>
            <a:ext cx="1333616" cy="1059272"/>
          </a:xfrm>
          <a:prstGeom prst="rect">
            <a:avLst/>
          </a:prstGeom>
        </p:spPr>
      </p:pic>
      <p:sp>
        <p:nvSpPr>
          <p:cNvPr id="13" name="TextBox 12"/>
          <p:cNvSpPr txBox="1"/>
          <p:nvPr/>
        </p:nvSpPr>
        <p:spPr>
          <a:xfrm>
            <a:off x="2955083" y="1399593"/>
            <a:ext cx="6281835" cy="369332"/>
          </a:xfrm>
          <a:prstGeom prst="rect">
            <a:avLst/>
          </a:prstGeom>
          <a:noFill/>
        </p:spPr>
        <p:txBody>
          <a:bodyPr wrap="square">
            <a:spAutoFit/>
          </a:bodyPr>
          <a:lstStyle/>
          <a:p>
            <a:pPr algn="ctr"/>
            <a:r>
              <a:rPr lang="en-US" sz="1800" b="1" kern="0" dirty="0">
                <a:solidFill>
                  <a:srgbClr val="000000"/>
                </a:solidFill>
                <a:effectLst/>
                <a:latin typeface="Times New Roman" panose="02020603050405020304" pitchFamily="18" charset="0"/>
              </a:rPr>
              <a:t>Department of Information Science and Engineering</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4548"/>
          </a:xfrm>
        </p:spPr>
        <p:txBody>
          <a:bodyPr>
            <a:normAutofit/>
          </a:bodyPr>
          <a:lstStyle/>
          <a:p>
            <a:pPr algn="ctr"/>
            <a:r>
              <a:rPr lang="en-US" sz="2800" b="1" dirty="0">
                <a:latin typeface="Times New Roman" panose="02020603050405020304" pitchFamily="18" charset="0"/>
                <a:cs typeface="Times New Roman" panose="02020603050405020304" pitchFamily="18" charset="0"/>
              </a:rPr>
              <a:t>CONCLUSION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19676"/>
            <a:ext cx="10515600" cy="5057289"/>
          </a:xfrm>
        </p:spPr>
        <p:txBody>
          <a:bodyPr>
            <a:normAutofit/>
          </a:bodyPr>
          <a:lstStyle/>
          <a:p>
            <a:pPr marL="0" indent="0" algn="just">
              <a:lnSpc>
                <a:spcPct val="150000"/>
              </a:lnSpc>
              <a:buNone/>
            </a:pPr>
            <a:r>
              <a:rPr lang="en-US" sz="1800" dirty="0">
                <a:latin typeface="Times New Roman" pitchFamily="18" charset="0"/>
                <a:cs typeface="Times New Roman" pitchFamily="18" charset="0"/>
              </a:rPr>
              <a:t>The dress rental system provides a convenient and cost-effective solution for individuals who want to wear stylish and fashionable outfits for special occasions without the need to purchase them outright. Throughout this discussion, we have explored the various aspects of a dress rental system, including its benefits, challenges, and considerations. In conclusion, a dress rental system offers several advantages. First and foremost, it allows customers to access a wide range of clothing options, including designer dresses, at a fraction of the cost of purchasing them. This affordability makes high-end fashion more accessible to a broader audience. Additionally, dress rentals enable individuals to wear different styles for each occasion, avoiding outfit repetition and enhancing their fashion choices.</a:t>
            </a:r>
            <a:endParaRPr lang="en-IN" sz="1800" dirty="0">
              <a:latin typeface="Times New Roman" pitchFamily="18" charset="0"/>
              <a:cs typeface="Times New Roman" pitchFamily="18" charset="0"/>
            </a:endParaRPr>
          </a:p>
          <a:p>
            <a:pPr marL="0" indent="0">
              <a:lnSpc>
                <a:spcPct val="150000"/>
              </a:lnSpc>
              <a:buNone/>
            </a:pPr>
            <a:endParaRPr lang="en-IN"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itchFamily="18" charset="0"/>
                <a:cs typeface="Times New Roman" pitchFamily="18" charset="0"/>
              </a:rPr>
              <a:t>AGENDA</a:t>
            </a:r>
            <a:endParaRPr lang="en-IN"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v"/>
            </a:pPr>
            <a:r>
              <a:rPr lang="en-IN" dirty="0">
                <a:latin typeface="Times New Roman" pitchFamily="18" charset="0"/>
                <a:cs typeface="Times New Roman" pitchFamily="18" charset="0"/>
              </a:rPr>
              <a:t>ABSTRACT</a:t>
            </a:r>
          </a:p>
          <a:p>
            <a:pPr marL="342900" indent="-342900" algn="just">
              <a:buFont typeface="Wingdings" panose="05000000000000000000" pitchFamily="2" charset="2"/>
              <a:buChar char="v"/>
            </a:pPr>
            <a:r>
              <a:rPr lang="en-IN" dirty="0">
                <a:latin typeface="Times New Roman" pitchFamily="18" charset="0"/>
                <a:cs typeface="Times New Roman" pitchFamily="18" charset="0"/>
              </a:rPr>
              <a:t>INTRODUCTION</a:t>
            </a:r>
          </a:p>
          <a:p>
            <a:pPr marL="342900" indent="-342900" algn="just">
              <a:buFont typeface="Wingdings" panose="05000000000000000000" pitchFamily="2" charset="2"/>
              <a:buChar char="v"/>
            </a:pPr>
            <a:r>
              <a:rPr lang="en-IN" dirty="0">
                <a:latin typeface="Times New Roman" pitchFamily="18" charset="0"/>
                <a:cs typeface="Times New Roman" pitchFamily="18" charset="0"/>
              </a:rPr>
              <a:t>SCOPE OF PROJECT</a:t>
            </a:r>
          </a:p>
          <a:p>
            <a:pPr marL="342900" indent="-342900" algn="just">
              <a:buFont typeface="Wingdings" panose="05000000000000000000" pitchFamily="2" charset="2"/>
              <a:buChar char="v"/>
            </a:pPr>
            <a:r>
              <a:rPr lang="en-IN" dirty="0">
                <a:latin typeface="Times New Roman" pitchFamily="18" charset="0"/>
                <a:cs typeface="Times New Roman" pitchFamily="18" charset="0"/>
              </a:rPr>
              <a:t>SNAPSHOT</a:t>
            </a:r>
          </a:p>
          <a:p>
            <a:pPr marL="342900" indent="-342900" algn="just">
              <a:buFont typeface="Wingdings" panose="05000000000000000000" pitchFamily="2" charset="2"/>
              <a:buChar char="v"/>
            </a:pPr>
            <a:r>
              <a:rPr lang="en-IN" dirty="0">
                <a:latin typeface="Times New Roman" pitchFamily="18" charset="0"/>
                <a:cs typeface="Times New Roman" pitchFamily="18" charset="0"/>
              </a:rPr>
              <a:t>CONCLUSION</a:t>
            </a:r>
          </a:p>
          <a:p>
            <a:pPr marL="342900" indent="-342900" algn="just">
              <a:buFont typeface="Wingdings" panose="05000000000000000000" pitchFamily="2" charset="2"/>
              <a:buChar char="v"/>
            </a:pPr>
            <a:r>
              <a:rPr lang="en-IN" dirty="0">
                <a:latin typeface="Times New Roman" pitchFamily="18" charset="0"/>
                <a:cs typeface="Times New Roman" pitchFamily="18" charset="0"/>
              </a:rPr>
              <a:t>REFERENCES</a:t>
            </a:r>
          </a:p>
          <a:p>
            <a:pPr marL="0" indent="0">
              <a:buNone/>
            </a:pPr>
            <a:endParaRPr lang="en-IN" dirty="0"/>
          </a:p>
        </p:txBody>
      </p:sp>
    </p:spTree>
    <p:extLst>
      <p:ext uri="{BB962C8B-B14F-4D97-AF65-F5344CB8AC3E}">
        <p14:creationId xmlns:p14="http://schemas.microsoft.com/office/powerpoint/2010/main" val="2036122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034467"/>
          </a:xfrm>
        </p:spPr>
        <p:txBody>
          <a:bodyPr>
            <a:normAutofit/>
          </a:bodyPr>
          <a:lstStyle/>
          <a:p>
            <a:pPr algn="ctr"/>
            <a:r>
              <a:rPr lang="en-US" sz="2800" b="1" dirty="0">
                <a:latin typeface="Times New Roman" panose="02020603050405020304" pitchFamily="18" charset="0"/>
                <a:cs typeface="Times New Roman" panose="02020603050405020304" pitchFamily="18" charset="0"/>
              </a:rPr>
              <a:t>ABSTRACT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92900"/>
            <a:ext cx="10515600" cy="4684065"/>
          </a:xfrm>
        </p:spPr>
        <p:txBody>
          <a:bodyPr>
            <a:normAutofit fontScale="92500"/>
          </a:bodyPr>
          <a:lstStyle/>
          <a:p>
            <a:pPr marL="0" indent="0" algn="just">
              <a:lnSpc>
                <a:spcPct val="150000"/>
              </a:lnSpc>
              <a:buNone/>
            </a:pPr>
            <a:r>
              <a:rPr lang="en-US" sz="1800" dirty="0">
                <a:latin typeface="Times New Roman" pitchFamily="18" charset="0"/>
                <a:cs typeface="Times New Roman" pitchFamily="18" charset="0"/>
              </a:rPr>
              <a:t>The abstract of a dress rental store management system project would provide an overview of the system's objectives, features, and benefits. The Dress Rental Store Management System is a comprehensive software solution designed to streamline and automate the operations of a dress rental store. The system aims to improve the overall efficiency, accuracy, and customer experience of managing dress rentals, reservations, inventory, and sales.</a:t>
            </a:r>
            <a:endParaRPr lang="en-IN" sz="1800" dirty="0">
              <a:latin typeface="Times New Roman" pitchFamily="18" charset="0"/>
              <a:cs typeface="Times New Roman" pitchFamily="18" charset="0"/>
            </a:endParaRPr>
          </a:p>
          <a:p>
            <a:pPr marL="0" indent="0" algn="just">
              <a:lnSpc>
                <a:spcPct val="150000"/>
              </a:lnSpc>
              <a:buNone/>
            </a:pPr>
            <a:r>
              <a:rPr lang="en-US" sz="1800" dirty="0">
                <a:latin typeface="Times New Roman" pitchFamily="18" charset="0"/>
                <a:cs typeface="Times New Roman" pitchFamily="18" charset="0"/>
              </a:rPr>
              <a:t>Key features of the Dress Rental Store Management System include a user-friendly interface for customers to browse and reserve dresses online, an inventory management module to track dress availability, a reservation management system for scheduling and managing rentals, and a sales and billing module for processing payments and generating invoices. By implementing the Dress Rental Store Management System, dress rental store owners can benefit from several advantages. Firstly, the system simplifies the rental process for customers, allowing them to browse available dresses, check availability, and make reservations conveniently through an online platform. This enhances customer satisfaction and encourages repeat business.</a:t>
            </a:r>
            <a:endParaRPr lang="en-IN" sz="1800" dirty="0">
              <a:latin typeface="Times New Roman" pitchFamily="18" charset="0"/>
              <a:cs typeface="Times New Roman" pitchFamily="18" charset="0"/>
            </a:endParaRPr>
          </a:p>
          <a:p>
            <a:pPr marL="0" indent="0" algn="just">
              <a:lnSpc>
                <a:spcPct val="150000"/>
              </a:lnSpc>
              <a:buNone/>
            </a:pPr>
            <a:endParaRPr lang="en-US" sz="1800" dirty="0">
              <a:solidFill>
                <a:srgbClr val="0C0C0C"/>
              </a:solidFill>
              <a:latin typeface="Times New Roman" panose="02020603050405020304" pitchFamily="18" charset="0"/>
              <a:cs typeface="Times New Roman" pitchFamily="18" charset="0"/>
            </a:endParaRPr>
          </a:p>
          <a:p>
            <a:pPr marL="0" indent="0">
              <a:lnSpc>
                <a:spcPct val="150000"/>
              </a:lnSpc>
              <a:buNone/>
            </a:pPr>
            <a:endParaRPr lang="en-US" sz="1800" dirty="0">
              <a:solidFill>
                <a:srgbClr val="0C0C0C"/>
              </a:solidFill>
              <a:latin typeface="Times New Roman" panose="02020603050405020304" pitchFamily="18" charset="0"/>
            </a:endParaRPr>
          </a:p>
          <a:p>
            <a:pPr marL="0" indent="0">
              <a:lnSpc>
                <a:spcPct val="150000"/>
              </a:lnSpc>
              <a:buNone/>
            </a:pPr>
            <a:endParaRPr lang="en-US" sz="1800" dirty="0">
              <a:solidFill>
                <a:srgbClr val="0C0C0C"/>
              </a:solidFill>
              <a:latin typeface="Times New Roman" panose="02020603050405020304" pitchFamily="18" charset="0"/>
            </a:endParaRPr>
          </a:p>
          <a:p>
            <a:pPr marL="0" indent="0">
              <a:lnSpc>
                <a:spcPct val="150000"/>
              </a:lnSpc>
              <a:buNone/>
            </a:pPr>
            <a:endParaRPr lang="en-US" sz="1800" dirty="0">
              <a:solidFill>
                <a:srgbClr val="0C0C0C"/>
              </a:solidFill>
              <a:latin typeface="Times New Roman" panose="02020603050405020304" pitchFamily="18" charset="0"/>
            </a:endParaRPr>
          </a:p>
          <a:p>
            <a:pPr marL="0" indent="0">
              <a:lnSpc>
                <a:spcPct val="150000"/>
              </a:lnSpc>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978483"/>
          </a:xfrm>
        </p:spPr>
        <p:txBody>
          <a:bodyPr>
            <a:normAutofit/>
          </a:bodyPr>
          <a:lstStyle/>
          <a:p>
            <a:pPr algn="ctr"/>
            <a:r>
              <a:rPr lang="en-US" sz="2800" b="1" dirty="0">
                <a:latin typeface="Times New Roman" panose="02020603050405020304" pitchFamily="18" charset="0"/>
                <a:cs typeface="Times New Roman" panose="02020603050405020304" pitchFamily="18" charset="0"/>
              </a:rPr>
              <a:t> INTRODUCTION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36916"/>
            <a:ext cx="10515600" cy="4740049"/>
          </a:xfrm>
        </p:spPr>
        <p:txBody>
          <a:bodyPr>
            <a:normAutofit/>
          </a:bodyPr>
          <a:lstStyle/>
          <a:p>
            <a:pPr marL="0" indent="0" algn="just">
              <a:lnSpc>
                <a:spcPct val="150000"/>
              </a:lnSpc>
              <a:buNone/>
            </a:pPr>
            <a:r>
              <a:rPr lang="en-US" sz="1800" dirty="0">
                <a:latin typeface="Times New Roman" pitchFamily="18" charset="0"/>
                <a:cs typeface="Times New Roman" pitchFamily="18" charset="0"/>
              </a:rPr>
              <a:t>The Dress Rental Store Management System is a comprehensive software solution designed to streamline and automate the operations of a dress rental store. The system aims to simplify the process of managing dress inventory, customer bookings, payments, and overall store management. By implementing this system, dress rental stores can enhance their efficiency, improve customer satisfaction, and ultimately optimize their business operations. Hash tables and indexing are two important concepts that can be used to improve the performance of a Dress Rental Store Management System. A hash table is a data structure that allows for constant time access to data by using a hash function to map keys to indexes in an array. This makes it easy to store and retrieve data based on unique keys, such as phone numbers or email.</a:t>
            </a:r>
            <a:endParaRPr lang="en-IN" sz="1800" dirty="0">
              <a:latin typeface="Times New Roman" pitchFamily="18" charset="0"/>
              <a:cs typeface="Times New Roman" pitchFamily="18" charset="0"/>
            </a:endParaRPr>
          </a:p>
          <a:p>
            <a:pPr marL="0" indent="0" algn="just">
              <a:lnSpc>
                <a:spcPct val="160000"/>
              </a:lnSpc>
              <a:buNone/>
            </a:pPr>
            <a:endParaRPr lang="en-IN"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b="1" dirty="0">
                <a:latin typeface="Times New Roman" pitchFamily="18" charset="0"/>
                <a:cs typeface="Times New Roman" pitchFamily="18" charset="0"/>
              </a:rPr>
              <a:t>SCOPE OF PROJECT</a:t>
            </a:r>
          </a:p>
        </p:txBody>
      </p:sp>
      <p:sp>
        <p:nvSpPr>
          <p:cNvPr id="3" name="Content Placeholder 2"/>
          <p:cNvSpPr>
            <a:spLocks noGrp="1"/>
          </p:cNvSpPr>
          <p:nvPr>
            <p:ph idx="1"/>
          </p:nvPr>
        </p:nvSpPr>
        <p:spPr/>
        <p:txBody>
          <a:bodyPr>
            <a:normAutofit/>
          </a:bodyPr>
          <a:lstStyle/>
          <a:p>
            <a:pPr marL="0" indent="0" algn="just">
              <a:lnSpc>
                <a:spcPct val="150000"/>
              </a:lnSpc>
              <a:buNone/>
            </a:pPr>
            <a:r>
              <a:rPr lang="en-US" sz="1800" dirty="0">
                <a:latin typeface="Times New Roman" pitchFamily="18" charset="0"/>
                <a:cs typeface="Times New Roman" pitchFamily="18" charset="0"/>
              </a:rPr>
              <a:t>Designing and developing a user-friendly interface for customers to browse, search, and select dresses based on their preferences, sizes, and occasions. This may include features like high-quality product images, detailed descriptions, filtering options, and an intuitive checkout </a:t>
            </a:r>
            <a:r>
              <a:rPr lang="en-US" sz="1800" dirty="0" err="1">
                <a:latin typeface="Times New Roman" pitchFamily="18" charset="0"/>
                <a:cs typeface="Times New Roman" pitchFamily="18" charset="0"/>
              </a:rPr>
              <a:t>process.Creating</a:t>
            </a:r>
            <a:r>
              <a:rPr lang="en-US" sz="1800" dirty="0">
                <a:latin typeface="Times New Roman" pitchFamily="18" charset="0"/>
                <a:cs typeface="Times New Roman" pitchFamily="18" charset="0"/>
              </a:rPr>
              <a:t> a robust system to manage the dress inventory, including adding new dresses, tracking availability, managing sizes and variations, and handling returns and </a:t>
            </a:r>
            <a:r>
              <a:rPr lang="en-US" sz="1800" dirty="0" err="1">
                <a:latin typeface="Times New Roman" pitchFamily="18" charset="0"/>
                <a:cs typeface="Times New Roman" pitchFamily="18" charset="0"/>
              </a:rPr>
              <a:t>exchanges.Implementing</a:t>
            </a:r>
            <a:r>
              <a:rPr lang="en-US" sz="1800" dirty="0">
                <a:latin typeface="Times New Roman" pitchFamily="18" charset="0"/>
                <a:cs typeface="Times New Roman" pitchFamily="18" charset="0"/>
              </a:rPr>
              <a:t> a booking system that allows customers to reserve dresses for specific dates and durations. This may involve managing conflicting reservations, sending confirmation emails, and providing reminders for pickup and return dates.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120415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686"/>
            <a:ext cx="10515600" cy="1001486"/>
          </a:xfrm>
        </p:spPr>
        <p:txBody>
          <a:bodyPr>
            <a:normAutofit fontScale="90000"/>
          </a:bodyPr>
          <a:lstStyle/>
          <a:p>
            <a:pPr algn="ctr"/>
            <a:br>
              <a:rPr lang="en-US" b="1" dirty="0">
                <a:latin typeface="Times New Roman" pitchFamily="18" charset="0"/>
                <a:cs typeface="Times New Roman" pitchFamily="18" charset="0"/>
              </a:rPr>
            </a:br>
            <a:r>
              <a:rPr lang="en-US" sz="3100" b="1" dirty="0">
                <a:latin typeface="Times New Roman" pitchFamily="18" charset="0"/>
                <a:cs typeface="Times New Roman" pitchFamily="18" charset="0"/>
              </a:rPr>
              <a:t>SNAPSHOTS</a:t>
            </a:r>
            <a:br>
              <a:rPr lang="en-IN" b="1" dirty="0">
                <a:latin typeface="Times New Roman" pitchFamily="18" charset="0"/>
                <a:cs typeface="Times New Roman" pitchFamily="18" charset="0"/>
              </a:rPr>
            </a:br>
            <a:endParaRPr lang="en-IN" dirty="0"/>
          </a:p>
        </p:txBody>
      </p:sp>
      <p:sp>
        <p:nvSpPr>
          <p:cNvPr id="3" name="Content Placeholder 2"/>
          <p:cNvSpPr>
            <a:spLocks noGrp="1"/>
          </p:cNvSpPr>
          <p:nvPr>
            <p:ph idx="4294967295"/>
          </p:nvPr>
        </p:nvSpPr>
        <p:spPr>
          <a:xfrm>
            <a:off x="1676400" y="1131888"/>
            <a:ext cx="10515600" cy="5045075"/>
          </a:xfrm>
        </p:spPr>
        <p:txBody>
          <a:bodyPr/>
          <a:lstStyle/>
          <a:p>
            <a:pPr marL="0" indent="0">
              <a:lnSpc>
                <a:spcPct val="150000"/>
              </a:lnSpc>
              <a:buNone/>
            </a:pPr>
            <a:r>
              <a:rPr lang="en-US" sz="1800" b="1" dirty="0">
                <a:latin typeface="Times New Roman" pitchFamily="18" charset="0"/>
                <a:cs typeface="Times New Roman" pitchFamily="18" charset="0"/>
              </a:rPr>
              <a:t>USER REGISTER PAGE</a:t>
            </a:r>
            <a:endParaRPr lang="en-IN" sz="1800" b="1" dirty="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The Figure opens the page for user to register with own user ID, </a:t>
            </a:r>
            <a:r>
              <a:rPr lang="en-US" sz="1800" dirty="0" err="1">
                <a:latin typeface="Times New Roman" pitchFamily="18" charset="0"/>
                <a:cs typeface="Times New Roman" pitchFamily="18" charset="0"/>
              </a:rPr>
              <a:t>name,email,password</a:t>
            </a:r>
            <a:r>
              <a:rPr lang="en-US" sz="1800" dirty="0">
                <a:latin typeface="Times New Roman" pitchFamily="18" charset="0"/>
                <a:cs typeface="Times New Roman" pitchFamily="18" charset="0"/>
              </a:rPr>
              <a:t>..                      </a:t>
            </a:r>
            <a:endParaRPr lang="en-IN" sz="1800" dirty="0">
              <a:latin typeface="Times New Roman" pitchFamily="18" charset="0"/>
              <a:cs typeface="Times New Roman" pitchFamily="18" charset="0"/>
            </a:endParaRPr>
          </a:p>
          <a:p>
            <a:pPr marL="0" indent="0">
              <a:lnSpc>
                <a:spcPct val="150000"/>
              </a:lnSpc>
              <a:buNone/>
            </a:pPr>
            <a:endParaRPr lang="en-IN" dirty="0">
              <a:latin typeface="Times New Roman" pitchFamily="18" charset="0"/>
              <a:cs typeface="Times New Roman" pitchFamily="18" charset="0"/>
            </a:endParaRPr>
          </a:p>
        </p:txBody>
      </p:sp>
      <p:pic>
        <p:nvPicPr>
          <p:cNvPr id="4" name="Picture 3" descr="C:\Users\RAY\Pictures\Screenshots\Screenshot (45).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1256" y="2322287"/>
            <a:ext cx="8868229" cy="37592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200" y="537029"/>
            <a:ext cx="10515600" cy="5639934"/>
          </a:xfrm>
        </p:spPr>
        <p:txBody>
          <a:bodyPr/>
          <a:lstStyle/>
          <a:p>
            <a:pPr marL="0" indent="0">
              <a:buNone/>
            </a:pPr>
            <a:r>
              <a:rPr lang="en-US" sz="1800" b="1" dirty="0">
                <a:latin typeface="Times New Roman" pitchFamily="18" charset="0"/>
                <a:cs typeface="Times New Roman" pitchFamily="18" charset="0"/>
              </a:rPr>
              <a:t>LOGIN PAGE</a:t>
            </a:r>
          </a:p>
          <a:p>
            <a:pPr marL="0" indent="0" algn="just">
              <a:buNone/>
            </a:pPr>
            <a:r>
              <a:rPr lang="en-US" sz="1800" dirty="0">
                <a:latin typeface="Times New Roman" pitchFamily="18" charset="0"/>
                <a:cs typeface="Times New Roman" pitchFamily="18" charset="0"/>
              </a:rPr>
              <a:t>The Figure shows the login page for the user to login with ID and password. This page shows the admin login option also so that only the admin can access some information.</a:t>
            </a:r>
            <a:endParaRPr lang="en-IN" sz="1800" dirty="0">
              <a:latin typeface="Times New Roman" pitchFamily="18" charset="0"/>
              <a:cs typeface="Times New Roman" pitchFamily="18" charset="0"/>
            </a:endParaRPr>
          </a:p>
          <a:p>
            <a:pPr marL="0" indent="0">
              <a:buNone/>
            </a:pPr>
            <a:endParaRPr lang="en-IN" sz="1800" dirty="0">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B590B8F0-DB15-67BB-599D-8042CBDE0445}"/>
              </a:ext>
            </a:extLst>
          </p:cNvPr>
          <p:cNvPicPr>
            <a:picLocks noChangeAspect="1"/>
          </p:cNvPicPr>
          <p:nvPr/>
        </p:nvPicPr>
        <p:blipFill>
          <a:blip r:embed="rId2"/>
          <a:stretch>
            <a:fillRect/>
          </a:stretch>
        </p:blipFill>
        <p:spPr>
          <a:xfrm>
            <a:off x="683288" y="1808702"/>
            <a:ext cx="10515601" cy="504929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838200" y="551543"/>
            <a:ext cx="10515600" cy="5625420"/>
          </a:xfrm>
        </p:spPr>
        <p:txBody>
          <a:bodyPr>
            <a:normAutofit/>
          </a:bodyPr>
          <a:lstStyle/>
          <a:p>
            <a:pPr marL="0" indent="0">
              <a:buNone/>
            </a:pPr>
            <a:r>
              <a:rPr lang="en-US" sz="1800" b="1" dirty="0">
                <a:latin typeface="Times New Roman" pitchFamily="18" charset="0"/>
                <a:cs typeface="Times New Roman" pitchFamily="18" charset="0"/>
              </a:rPr>
              <a:t>WELCOME PAGE</a:t>
            </a:r>
          </a:p>
          <a:p>
            <a:pPr marL="0" indent="0" algn="just">
              <a:buNone/>
            </a:pPr>
            <a:r>
              <a:rPr lang="en-US" sz="1800" dirty="0">
                <a:latin typeface="Times New Roman" pitchFamily="18" charset="0"/>
                <a:cs typeface="Times New Roman" pitchFamily="18" charset="0"/>
              </a:rPr>
              <a:t>The Figure 5.3 shows the page where user can borrow, return or search the outfit in this page. The welcome page displays the user ID. The user as to select any of the option to access next page.</a:t>
            </a:r>
          </a:p>
          <a:p>
            <a:pPr marL="0" indent="0">
              <a:buNone/>
            </a:pPr>
            <a:endParaRPr lang="en-IN" sz="2000" dirty="0">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CE10A905-2E67-E2CF-3239-7F0D25159EE1}"/>
              </a:ext>
            </a:extLst>
          </p:cNvPr>
          <p:cNvPicPr>
            <a:picLocks noChangeAspect="1"/>
          </p:cNvPicPr>
          <p:nvPr/>
        </p:nvPicPr>
        <p:blipFill>
          <a:blip r:embed="rId2"/>
          <a:stretch>
            <a:fillRect/>
          </a:stretch>
        </p:blipFill>
        <p:spPr>
          <a:xfrm>
            <a:off x="582804" y="1637881"/>
            <a:ext cx="10902462" cy="505341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838200" y="304802"/>
            <a:ext cx="10515600" cy="5872163"/>
          </a:xfrm>
        </p:spPr>
        <p:txBody>
          <a:bodyPr/>
          <a:lstStyle/>
          <a:p>
            <a:pPr marL="0" indent="0" algn="just">
              <a:buNone/>
            </a:pPr>
            <a:r>
              <a:rPr lang="en-US" sz="1800" b="1" dirty="0">
                <a:latin typeface="Times New Roman" pitchFamily="18" charset="0"/>
                <a:cs typeface="Times New Roman" pitchFamily="18" charset="0"/>
              </a:rPr>
              <a:t>ADMIN LOGIN</a:t>
            </a:r>
          </a:p>
          <a:p>
            <a:pPr marL="0" indent="0" algn="just">
              <a:buNone/>
            </a:pPr>
            <a:r>
              <a:rPr lang="en-US" sz="1800" dirty="0">
                <a:latin typeface="Times New Roman" pitchFamily="18" charset="0"/>
                <a:cs typeface="Times New Roman" pitchFamily="18" charset="0"/>
              </a:rPr>
              <a:t>The Figure 5.7 shows the admin login page for only admins to access the details. Only the admin can login here so that they can access the details about  the dress and modify if any changes required to be done by the admin.</a:t>
            </a:r>
          </a:p>
          <a:p>
            <a:pPr marL="0" indent="0">
              <a:buNone/>
            </a:pPr>
            <a:endParaRPr lang="en-IN" dirty="0"/>
          </a:p>
        </p:txBody>
      </p:sp>
      <p:pic>
        <p:nvPicPr>
          <p:cNvPr id="4" name="Picture 3" descr="C:\Users\RAY\Pictures\Screenshots\Screenshot (37).png"/>
          <p:cNvPicPr/>
          <p:nvPr/>
        </p:nvPicPr>
        <p:blipFill>
          <a:blip r:embed="rId2">
            <a:extLst>
              <a:ext uri="{28A0092B-C50C-407E-A947-70E740481C1C}">
                <a14:useLocalDpi xmlns:a14="http://schemas.microsoft.com/office/drawing/2010/main" val="0"/>
              </a:ext>
            </a:extLst>
          </a:blip>
          <a:srcRect/>
          <a:stretch>
            <a:fillRect/>
          </a:stretch>
        </p:blipFill>
        <p:spPr bwMode="auto">
          <a:xfrm>
            <a:off x="2206172" y="2081214"/>
            <a:ext cx="7968343" cy="366644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119</TotalTime>
  <Words>809</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Wingdings</vt:lpstr>
      <vt:lpstr>Office Theme</vt:lpstr>
      <vt:lpstr>  DON BOSCO INSTITUTE OF TECHNOLOGY Kumbalagodu, Mysore road, Bengaluru-560074 </vt:lpstr>
      <vt:lpstr>AGENDA</vt:lpstr>
      <vt:lpstr>ABSTRACT</vt:lpstr>
      <vt:lpstr> INTRODUCTION</vt:lpstr>
      <vt:lpstr>SCOPE OF PROJECT</vt:lpstr>
      <vt:lpstr> SNAPSHOTS </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Lakshmi R</dc:creator>
  <cp:lastModifiedBy>20IS045_DEEPIKA _M L</cp:lastModifiedBy>
  <cp:revision>27</cp:revision>
  <dcterms:created xsi:type="dcterms:W3CDTF">2023-06-24T01:46:00Z</dcterms:created>
  <dcterms:modified xsi:type="dcterms:W3CDTF">2023-06-27T03:31:24Z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16E377F8812649D88E2A539551DB5B07</vt:lpwstr>
  </property>
  <property fmtid="{D5CDD505-2E9C-101B-9397-08002B2CF9AE}" pid="3" name="KSOProductBuildVer">
    <vt:lpwstr>1033-11.2.0.11537</vt:lpwstr>
  </property>
</Properties>
</file>