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3" r:id="rId1"/>
  </p:sldMasterIdLst>
  <p:sldIdLst>
    <p:sldId id="256" r:id="rId2"/>
    <p:sldId id="257" r:id="rId3"/>
    <p:sldId id="258" r:id="rId4"/>
    <p:sldId id="265" r:id="rId5"/>
    <p:sldId id="260" r:id="rId6"/>
    <p:sldId id="266" r:id="rId7"/>
    <p:sldId id="268" r:id="rId8"/>
    <p:sldId id="269" r:id="rId9"/>
    <p:sldId id="264" r:id="rId10"/>
  </p:sldIdLst>
  <p:sldSz cx="12192000" cy="68580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741" autoAdjust="0"/>
  </p:normalViewPr>
  <p:slideViewPr>
    <p:cSldViewPr snapToGrid="0">
      <p:cViewPr varScale="1">
        <p:scale>
          <a:sx n="76" d="100"/>
          <a:sy n="76" d="100"/>
        </p:scale>
        <p:origin x="91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nSpc>
                <a:spcPct val="100000"/>
              </a:lnSpc>
            </a:pPr>
            <a:fld id="{C8E4918C-C5C4-4080-9DC6-BBAD6B6C43C5}" type="datetime">
              <a:rPr lang="en-US" sz="900" b="0" strike="noStrike" spc="-1" smtClean="0">
                <a:solidFill>
                  <a:srgbClr val="FFFFFF"/>
                </a:solidFill>
                <a:latin typeface="Calibri"/>
              </a:rPr>
              <a:t>1/25/2023</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E3EC0C8-7C41-41F3-BE64-9E8970D2DE72}" type="slidenum">
              <a:rPr lang="en-US" sz="1050" b="0" strike="noStrike" spc="-1" smtClean="0">
                <a:solidFill>
                  <a:srgbClr val="FFFFFF"/>
                </a:solidFill>
                <a:latin typeface="Calibri"/>
              </a:rPr>
              <a:t>‹#›</a:t>
            </a:fld>
            <a:endParaRPr lang="en-US" sz="1050" b="0" strike="noStrike" spc="-1">
              <a:latin typeface="Times New Roman"/>
            </a:endParaRPr>
          </a:p>
        </p:txBody>
      </p:sp>
    </p:spTree>
    <p:extLst>
      <p:ext uri="{BB962C8B-B14F-4D97-AF65-F5344CB8AC3E}">
        <p14:creationId xmlns:p14="http://schemas.microsoft.com/office/powerpoint/2010/main" val="2106098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C5FFCD81-63F0-467B-8E37-61ACB4A205BD}" type="datetime">
              <a:rPr lang="en-US" sz="900" b="0" strike="noStrike" spc="-1" smtClean="0">
                <a:solidFill>
                  <a:srgbClr val="FFFFFF"/>
                </a:solidFill>
                <a:latin typeface="Calibri"/>
              </a:rPr>
              <a:t>1/25/2023</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0E93318-2EA6-4C0A-853A-AE064A826834}" type="slidenum">
              <a:rPr lang="en-US" sz="1050" b="0" strike="noStrike" spc="-1" smtClean="0">
                <a:solidFill>
                  <a:srgbClr val="FFFFFF"/>
                </a:solidFill>
                <a:latin typeface="Calibri"/>
              </a:rPr>
              <a:t>‹#›</a:t>
            </a:fld>
            <a:endParaRPr lang="en-US" sz="1050" b="0" strike="noStrike" spc="-1">
              <a:latin typeface="Times New Roman"/>
            </a:endParaRPr>
          </a:p>
        </p:txBody>
      </p:sp>
    </p:spTree>
    <p:extLst>
      <p:ext uri="{BB962C8B-B14F-4D97-AF65-F5344CB8AC3E}">
        <p14:creationId xmlns:p14="http://schemas.microsoft.com/office/powerpoint/2010/main" val="182436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C5FFCD81-63F0-467B-8E37-61ACB4A205BD}" type="datetime">
              <a:rPr lang="en-US" sz="900" b="0" strike="noStrike" spc="-1" smtClean="0">
                <a:solidFill>
                  <a:srgbClr val="FFFFFF"/>
                </a:solidFill>
                <a:latin typeface="Calibri"/>
              </a:rPr>
              <a:t>1/25/2023</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0E93318-2EA6-4C0A-853A-AE064A826834}" type="slidenum">
              <a:rPr lang="en-US" sz="1050" b="0" strike="noStrike" spc="-1" smtClean="0">
                <a:solidFill>
                  <a:srgbClr val="FFFFFF"/>
                </a:solidFill>
                <a:latin typeface="Calibri"/>
              </a:rPr>
              <a:t>‹#›</a:t>
            </a:fld>
            <a:endParaRPr lang="en-US" sz="1050" b="0" strike="noStrike" spc="-1">
              <a:latin typeface="Times New Roman"/>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70868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C5FFCD81-63F0-467B-8E37-61ACB4A205BD}" type="datetime">
              <a:rPr lang="en-US" sz="900" b="0" strike="noStrike" spc="-1" smtClean="0">
                <a:solidFill>
                  <a:srgbClr val="FFFFFF"/>
                </a:solidFill>
                <a:latin typeface="Calibri"/>
              </a:rPr>
              <a:t>1/25/2023</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0E93318-2EA6-4C0A-853A-AE064A826834}" type="slidenum">
              <a:rPr lang="en-US" sz="1050" b="0" strike="noStrike" spc="-1" smtClean="0">
                <a:solidFill>
                  <a:srgbClr val="FFFFFF"/>
                </a:solidFill>
                <a:latin typeface="Calibri"/>
              </a:rPr>
              <a:t>‹#›</a:t>
            </a:fld>
            <a:endParaRPr lang="en-US" sz="1050" b="0" strike="noStrike" spc="-1">
              <a:latin typeface="Times New Roman"/>
            </a:endParaRPr>
          </a:p>
        </p:txBody>
      </p:sp>
    </p:spTree>
    <p:extLst>
      <p:ext uri="{BB962C8B-B14F-4D97-AF65-F5344CB8AC3E}">
        <p14:creationId xmlns:p14="http://schemas.microsoft.com/office/powerpoint/2010/main" val="3149753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C5FFCD81-63F0-467B-8E37-61ACB4A205BD}" type="datetime">
              <a:rPr lang="en-US" sz="900" b="0" strike="noStrike" spc="-1" smtClean="0">
                <a:solidFill>
                  <a:srgbClr val="FFFFFF"/>
                </a:solidFill>
                <a:latin typeface="Calibri"/>
              </a:rPr>
              <a:t>1/25/2023</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0E93318-2EA6-4C0A-853A-AE064A826834}" type="slidenum">
              <a:rPr lang="en-US" sz="1050" b="0" strike="noStrike" spc="-1" smtClean="0">
                <a:solidFill>
                  <a:srgbClr val="FFFFFF"/>
                </a:solidFill>
                <a:latin typeface="Calibri"/>
              </a:rPr>
              <a:t>‹#›</a:t>
            </a:fld>
            <a:endParaRPr lang="en-US" sz="1050" b="0" strike="noStrike" spc="-1">
              <a:latin typeface="Times New Roman"/>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7262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C5FFCD81-63F0-467B-8E37-61ACB4A205BD}" type="datetime">
              <a:rPr lang="en-US" sz="900" b="0" strike="noStrike" spc="-1" smtClean="0">
                <a:solidFill>
                  <a:srgbClr val="FFFFFF"/>
                </a:solidFill>
                <a:latin typeface="Calibri"/>
              </a:rPr>
              <a:t>1/25/2023</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10E93318-2EA6-4C0A-853A-AE064A826834}" type="slidenum">
              <a:rPr lang="en-US" sz="1050" b="0" strike="noStrike" spc="-1" smtClean="0">
                <a:solidFill>
                  <a:srgbClr val="FFFFFF"/>
                </a:solidFill>
                <a:latin typeface="Calibri"/>
              </a:rPr>
              <a:t>‹#›</a:t>
            </a:fld>
            <a:endParaRPr lang="en-US" sz="1050" b="0" strike="noStrike" spc="-1">
              <a:latin typeface="Times New Roman"/>
            </a:endParaRPr>
          </a:p>
        </p:txBody>
      </p:sp>
    </p:spTree>
    <p:extLst>
      <p:ext uri="{BB962C8B-B14F-4D97-AF65-F5344CB8AC3E}">
        <p14:creationId xmlns:p14="http://schemas.microsoft.com/office/powerpoint/2010/main" val="525086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C8E4918C-C5C4-4080-9DC6-BBAD6B6C43C5}" type="datetime">
              <a:rPr lang="en-US" sz="900" b="0" strike="noStrike" spc="-1" smtClean="0">
                <a:solidFill>
                  <a:srgbClr val="FFFFFF"/>
                </a:solidFill>
                <a:latin typeface="Calibri"/>
              </a:rPr>
              <a:t>1/25/2023</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E3EC0C8-7C41-41F3-BE64-9E8970D2DE72}" type="slidenum">
              <a:rPr lang="en-US" sz="1050" b="0" strike="noStrike" spc="-1" smtClean="0">
                <a:solidFill>
                  <a:srgbClr val="FFFFFF"/>
                </a:solidFill>
                <a:latin typeface="Calibri"/>
              </a:rPr>
              <a:t>‹#›</a:t>
            </a:fld>
            <a:endParaRPr lang="en-US" sz="1050" b="0" strike="noStrike" spc="-1">
              <a:latin typeface="Times New Roman"/>
            </a:endParaRPr>
          </a:p>
        </p:txBody>
      </p:sp>
    </p:spTree>
    <p:extLst>
      <p:ext uri="{BB962C8B-B14F-4D97-AF65-F5344CB8AC3E}">
        <p14:creationId xmlns:p14="http://schemas.microsoft.com/office/powerpoint/2010/main" val="3522050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C8E4918C-C5C4-4080-9DC6-BBAD6B6C43C5}" type="datetime">
              <a:rPr lang="en-US" sz="900" b="0" strike="noStrike" spc="-1" smtClean="0">
                <a:solidFill>
                  <a:srgbClr val="FFFFFF"/>
                </a:solidFill>
                <a:latin typeface="Calibri"/>
              </a:rPr>
              <a:t>1/25/2023</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E3EC0C8-7C41-41F3-BE64-9E8970D2DE72}" type="slidenum">
              <a:rPr lang="en-US" sz="1050" b="0" strike="noStrike" spc="-1" smtClean="0">
                <a:solidFill>
                  <a:srgbClr val="FFFFFF"/>
                </a:solidFill>
                <a:latin typeface="Calibri"/>
              </a:rPr>
              <a:t>‹#›</a:t>
            </a:fld>
            <a:endParaRPr lang="en-US" sz="1050" b="0" strike="noStrike" spc="-1">
              <a:latin typeface="Times New Roman"/>
            </a:endParaRPr>
          </a:p>
        </p:txBody>
      </p:sp>
    </p:spTree>
    <p:extLst>
      <p:ext uri="{BB962C8B-B14F-4D97-AF65-F5344CB8AC3E}">
        <p14:creationId xmlns:p14="http://schemas.microsoft.com/office/powerpoint/2010/main" val="1879374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97280" y="286560"/>
            <a:ext cx="10058040" cy="145044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extLst>
      <p:ext uri="{BB962C8B-B14F-4D97-AF65-F5344CB8AC3E}">
        <p14:creationId xmlns:p14="http://schemas.microsoft.com/office/powerpoint/2010/main" val="49020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nSpc>
                <a:spcPct val="100000"/>
              </a:lnSpc>
            </a:pPr>
            <a:fld id="{C8E4918C-C5C4-4080-9DC6-BBAD6B6C43C5}" type="datetime">
              <a:rPr lang="en-US" sz="900" b="0" strike="noStrike" spc="-1" smtClean="0">
                <a:solidFill>
                  <a:srgbClr val="FFFFFF"/>
                </a:solidFill>
                <a:latin typeface="Calibri"/>
              </a:rPr>
              <a:t>1/25/2023</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E3EC0C8-7C41-41F3-BE64-9E8970D2DE72}" type="slidenum">
              <a:rPr lang="en-US" sz="1050" b="0" strike="noStrike" spc="-1" smtClean="0">
                <a:solidFill>
                  <a:srgbClr val="FFFFFF"/>
                </a:solidFill>
                <a:latin typeface="Calibri"/>
              </a:rPr>
              <a:t>‹#›</a:t>
            </a:fld>
            <a:endParaRPr lang="en-US" sz="1050" b="0" strike="noStrike" spc="-1">
              <a:latin typeface="Times New Roman"/>
            </a:endParaRPr>
          </a:p>
        </p:txBody>
      </p:sp>
    </p:spTree>
    <p:extLst>
      <p:ext uri="{BB962C8B-B14F-4D97-AF65-F5344CB8AC3E}">
        <p14:creationId xmlns:p14="http://schemas.microsoft.com/office/powerpoint/2010/main" val="958276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nSpc>
                <a:spcPct val="100000"/>
              </a:lnSpc>
            </a:pPr>
            <a:fld id="{C8E4918C-C5C4-4080-9DC6-BBAD6B6C43C5}" type="datetime">
              <a:rPr lang="en-US" sz="900" b="0" strike="noStrike" spc="-1" smtClean="0">
                <a:solidFill>
                  <a:srgbClr val="FFFFFF"/>
                </a:solidFill>
                <a:latin typeface="Calibri"/>
              </a:rPr>
              <a:t>1/25/2023</a:t>
            </a:fld>
            <a:endParaRPr lang="en-US" sz="900" b="0" strike="noStrike" spc="-1">
              <a:latin typeface="Times New Roman"/>
            </a:endParaRPr>
          </a:p>
        </p:txBody>
      </p:sp>
      <p:sp>
        <p:nvSpPr>
          <p:cNvPr id="5" name="Footer Placeholder 4"/>
          <p:cNvSpPr>
            <a:spLocks noGrp="1"/>
          </p:cNvSpPr>
          <p:nvPr>
            <p:ph type="ftr" sz="quarter" idx="11"/>
          </p:nvPr>
        </p:nvSpPr>
        <p:spPr/>
        <p:txBody>
          <a:bodyPr/>
          <a:lstStyle/>
          <a:p>
            <a:endParaRPr lang="en-US" sz="2400" b="0" strike="noStrike" spc="-1">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9E3EC0C8-7C41-41F3-BE64-9E8970D2DE72}" type="slidenum">
              <a:rPr lang="en-US" sz="1050" b="0" strike="noStrike" spc="-1" smtClean="0">
                <a:solidFill>
                  <a:srgbClr val="FFFFFF"/>
                </a:solidFill>
                <a:latin typeface="Calibri"/>
              </a:rPr>
              <a:t>‹#›</a:t>
            </a:fld>
            <a:endParaRPr lang="en-US" sz="1050" b="0" strike="noStrike" spc="-1">
              <a:latin typeface="Times New Roman"/>
            </a:endParaRPr>
          </a:p>
        </p:txBody>
      </p:sp>
    </p:spTree>
    <p:extLst>
      <p:ext uri="{BB962C8B-B14F-4D97-AF65-F5344CB8AC3E}">
        <p14:creationId xmlns:p14="http://schemas.microsoft.com/office/powerpoint/2010/main" val="240823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nSpc>
                <a:spcPct val="100000"/>
              </a:lnSpc>
            </a:pPr>
            <a:fld id="{C8E4918C-C5C4-4080-9DC6-BBAD6B6C43C5}" type="datetime">
              <a:rPr lang="en-US" sz="900" b="0" strike="noStrike" spc="-1" smtClean="0">
                <a:solidFill>
                  <a:srgbClr val="FFFFFF"/>
                </a:solidFill>
                <a:latin typeface="Calibri"/>
              </a:rPr>
              <a:t>1/25/2023</a:t>
            </a:fld>
            <a:endParaRPr lang="en-US" sz="9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9E3EC0C8-7C41-41F3-BE64-9E8970D2DE72}" type="slidenum">
              <a:rPr lang="en-US" sz="1050" b="0" strike="noStrike" spc="-1" smtClean="0">
                <a:solidFill>
                  <a:srgbClr val="FFFFFF"/>
                </a:solidFill>
                <a:latin typeface="Calibri"/>
              </a:rPr>
              <a:t>‹#›</a:t>
            </a:fld>
            <a:endParaRPr lang="en-US" sz="1050" b="0" strike="noStrike" spc="-1">
              <a:latin typeface="Times New Roman"/>
            </a:endParaRPr>
          </a:p>
        </p:txBody>
      </p:sp>
    </p:spTree>
    <p:extLst>
      <p:ext uri="{BB962C8B-B14F-4D97-AF65-F5344CB8AC3E}">
        <p14:creationId xmlns:p14="http://schemas.microsoft.com/office/powerpoint/2010/main" val="250093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nSpc>
                <a:spcPct val="100000"/>
              </a:lnSpc>
            </a:pPr>
            <a:fld id="{C8E4918C-C5C4-4080-9DC6-BBAD6B6C43C5}" type="datetime">
              <a:rPr lang="en-US" sz="900" b="0" strike="noStrike" spc="-1" smtClean="0">
                <a:solidFill>
                  <a:srgbClr val="FFFFFF"/>
                </a:solidFill>
                <a:latin typeface="Calibri"/>
              </a:rPr>
              <a:t>1/25/2023</a:t>
            </a:fld>
            <a:endParaRPr lang="en-US" sz="900" b="0" strike="noStrike" spc="-1">
              <a:latin typeface="Times New Roman"/>
            </a:endParaRPr>
          </a:p>
        </p:txBody>
      </p:sp>
      <p:sp>
        <p:nvSpPr>
          <p:cNvPr id="8" name="Footer Placeholder 7"/>
          <p:cNvSpPr>
            <a:spLocks noGrp="1"/>
          </p:cNvSpPr>
          <p:nvPr>
            <p:ph type="ftr" sz="quarter" idx="11"/>
          </p:nvPr>
        </p:nvSpPr>
        <p:spPr/>
        <p:txBody>
          <a:bodyPr/>
          <a:lstStyle/>
          <a:p>
            <a:endParaRPr lang="en-US" sz="2400" b="0" strike="noStrike" spc="-1">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9E3EC0C8-7C41-41F3-BE64-9E8970D2DE72}" type="slidenum">
              <a:rPr lang="en-US" sz="1050" b="0" strike="noStrike" spc="-1" smtClean="0">
                <a:solidFill>
                  <a:srgbClr val="FFFFFF"/>
                </a:solidFill>
                <a:latin typeface="Calibri"/>
              </a:rPr>
              <a:t>‹#›</a:t>
            </a:fld>
            <a:endParaRPr lang="en-US" sz="1050" b="0" strike="noStrike" spc="-1">
              <a:latin typeface="Times New Roman"/>
            </a:endParaRPr>
          </a:p>
        </p:txBody>
      </p:sp>
    </p:spTree>
    <p:extLst>
      <p:ext uri="{BB962C8B-B14F-4D97-AF65-F5344CB8AC3E}">
        <p14:creationId xmlns:p14="http://schemas.microsoft.com/office/powerpoint/2010/main" val="1709378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1431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nSpc>
                <a:spcPct val="100000"/>
              </a:lnSpc>
            </a:pPr>
            <a:fld id="{C8E4918C-C5C4-4080-9DC6-BBAD6B6C43C5}" type="datetime">
              <a:rPr lang="en-US" sz="900" b="0" strike="noStrike" spc="-1" smtClean="0">
                <a:solidFill>
                  <a:srgbClr val="FFFFFF"/>
                </a:solidFill>
                <a:latin typeface="Calibri"/>
              </a:rPr>
              <a:t>1/25/2023</a:t>
            </a:fld>
            <a:endParaRPr lang="en-US" sz="900" b="0" strike="noStrike" spc="-1">
              <a:latin typeface="Times New Roman"/>
            </a:endParaRPr>
          </a:p>
        </p:txBody>
      </p:sp>
      <p:sp>
        <p:nvSpPr>
          <p:cNvPr id="3" name="Footer Placeholder 2"/>
          <p:cNvSpPr>
            <a:spLocks noGrp="1"/>
          </p:cNvSpPr>
          <p:nvPr>
            <p:ph type="ftr" sz="quarter" idx="11"/>
          </p:nvPr>
        </p:nvSpPr>
        <p:spPr/>
        <p:txBody>
          <a:bodyPr/>
          <a:lstStyle/>
          <a:p>
            <a:endParaRPr lang="en-US" sz="2400" b="0" strike="noStrike" spc="-1">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9E3EC0C8-7C41-41F3-BE64-9E8970D2DE72}" type="slidenum">
              <a:rPr lang="en-US" sz="1050" b="0" strike="noStrike" spc="-1" smtClean="0">
                <a:solidFill>
                  <a:srgbClr val="FFFFFF"/>
                </a:solidFill>
                <a:latin typeface="Calibri"/>
              </a:rPr>
              <a:t>‹#›</a:t>
            </a:fld>
            <a:endParaRPr lang="en-US" sz="1050" b="0" strike="noStrike" spc="-1">
              <a:latin typeface="Times New Roman"/>
            </a:endParaRPr>
          </a:p>
        </p:txBody>
      </p:sp>
    </p:spTree>
    <p:extLst>
      <p:ext uri="{BB962C8B-B14F-4D97-AF65-F5344CB8AC3E}">
        <p14:creationId xmlns:p14="http://schemas.microsoft.com/office/powerpoint/2010/main" val="216898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C8E4918C-C5C4-4080-9DC6-BBAD6B6C43C5}" type="datetime">
              <a:rPr lang="en-US" sz="900" b="0" strike="noStrike" spc="-1" smtClean="0">
                <a:solidFill>
                  <a:srgbClr val="FFFFFF"/>
                </a:solidFill>
                <a:latin typeface="Calibri"/>
              </a:rPr>
              <a:t>1/25/2023</a:t>
            </a:fld>
            <a:endParaRPr lang="en-US" sz="9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9E3EC0C8-7C41-41F3-BE64-9E8970D2DE72}" type="slidenum">
              <a:rPr lang="en-US" sz="1050" b="0" strike="noStrike" spc="-1" smtClean="0">
                <a:solidFill>
                  <a:srgbClr val="FFFFFF"/>
                </a:solidFill>
                <a:latin typeface="Calibri"/>
              </a:rPr>
              <a:t>‹#›</a:t>
            </a:fld>
            <a:endParaRPr lang="en-US" sz="1050" b="0" strike="noStrike" spc="-1">
              <a:latin typeface="Times New Roman"/>
            </a:endParaRPr>
          </a:p>
        </p:txBody>
      </p:sp>
    </p:spTree>
    <p:extLst>
      <p:ext uri="{BB962C8B-B14F-4D97-AF65-F5344CB8AC3E}">
        <p14:creationId xmlns:p14="http://schemas.microsoft.com/office/powerpoint/2010/main" val="3615302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nSpc>
                <a:spcPct val="100000"/>
              </a:lnSpc>
            </a:pPr>
            <a:fld id="{C8E4918C-C5C4-4080-9DC6-BBAD6B6C43C5}" type="datetime">
              <a:rPr lang="en-US" sz="900" b="0" strike="noStrike" spc="-1" smtClean="0">
                <a:solidFill>
                  <a:srgbClr val="FFFFFF"/>
                </a:solidFill>
                <a:latin typeface="Calibri"/>
              </a:rPr>
              <a:t>1/25/2023</a:t>
            </a:fld>
            <a:endParaRPr lang="en-US" sz="900" b="0" strike="noStrike" spc="-1">
              <a:latin typeface="Times New Roman"/>
            </a:endParaRPr>
          </a:p>
        </p:txBody>
      </p:sp>
      <p:sp>
        <p:nvSpPr>
          <p:cNvPr id="6" name="Footer Placeholder 5"/>
          <p:cNvSpPr>
            <a:spLocks noGrp="1"/>
          </p:cNvSpPr>
          <p:nvPr>
            <p:ph type="ftr" sz="quarter" idx="11"/>
          </p:nvPr>
        </p:nvSpPr>
        <p:spPr/>
        <p:txBody>
          <a:bodyPr/>
          <a:lstStyle/>
          <a:p>
            <a:endParaRPr lang="en-US" sz="2400" b="0" strike="noStrike" spc="-1">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9E3EC0C8-7C41-41F3-BE64-9E8970D2DE72}" type="slidenum">
              <a:rPr lang="en-US" sz="1050" b="0" strike="noStrike" spc="-1" smtClean="0">
                <a:solidFill>
                  <a:srgbClr val="FFFFFF"/>
                </a:solidFill>
                <a:latin typeface="Calibri"/>
              </a:rPr>
              <a:t>‹#›</a:t>
            </a:fld>
            <a:endParaRPr lang="en-US" sz="1050" b="0" strike="noStrike" spc="-1">
              <a:latin typeface="Times New Roman"/>
            </a:endParaRPr>
          </a:p>
        </p:txBody>
      </p:sp>
    </p:spTree>
    <p:extLst>
      <p:ext uri="{BB962C8B-B14F-4D97-AF65-F5344CB8AC3E}">
        <p14:creationId xmlns:p14="http://schemas.microsoft.com/office/powerpoint/2010/main" val="335923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nSpc>
                <a:spcPct val="100000"/>
              </a:lnSpc>
            </a:pPr>
            <a:fld id="{C5FFCD81-63F0-467B-8E37-61ACB4A205BD}" type="datetime">
              <a:rPr lang="en-US" sz="900" b="0" strike="noStrike" spc="-1" smtClean="0">
                <a:solidFill>
                  <a:srgbClr val="FFFFFF"/>
                </a:solidFill>
                <a:latin typeface="Calibri"/>
              </a:rPr>
              <a:t>1/25/2023</a:t>
            </a:fld>
            <a:endParaRPr lang="en-US" sz="900" b="0" strike="noStrike" spc="-1">
              <a:latin typeface="Times New Roman"/>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sz="2400" b="0" strike="noStrike" spc="-1">
              <a:latin typeface="Times New Roman"/>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lgn="r">
              <a:lnSpc>
                <a:spcPct val="100000"/>
              </a:lnSpc>
            </a:pPr>
            <a:fld id="{10E93318-2EA6-4C0A-853A-AE064A826834}" type="slidenum">
              <a:rPr lang="en-US" sz="1050" b="0" strike="noStrike" spc="-1" smtClean="0">
                <a:solidFill>
                  <a:srgbClr val="FFFFFF"/>
                </a:solidFill>
                <a:latin typeface="Calibri"/>
              </a:rPr>
              <a:t>‹#›</a:t>
            </a:fld>
            <a:endParaRPr lang="en-US" sz="1050" b="0" strike="noStrike" spc="-1">
              <a:latin typeface="Times New Roman"/>
            </a:endParaRPr>
          </a:p>
        </p:txBody>
      </p:sp>
    </p:spTree>
    <p:extLst>
      <p:ext uri="{BB962C8B-B14F-4D97-AF65-F5344CB8AC3E}">
        <p14:creationId xmlns:p14="http://schemas.microsoft.com/office/powerpoint/2010/main" val="318144822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hyperlink" Target="https://youtu.be/KLWA2vCERSQ"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1999622" y="438480"/>
            <a:ext cx="7074040" cy="1077218"/>
          </a:xfrm>
          <a:prstGeom prst="rect">
            <a:avLst/>
          </a:prstGeom>
          <a:noFill/>
          <a:ln>
            <a:noFill/>
          </a:ln>
        </p:spPr>
        <p:style>
          <a:lnRef idx="0">
            <a:scrgbClr r="0" g="0" b="0"/>
          </a:lnRef>
          <a:fillRef idx="0">
            <a:scrgbClr r="0" g="0" b="0"/>
          </a:fillRef>
          <a:effectRef idx="0">
            <a:scrgbClr r="0" g="0" b="0"/>
          </a:effectRef>
          <a:fontRef idx="minor"/>
        </p:style>
        <p:txBody>
          <a:bodyPr wrap="square">
            <a:spAutoFit/>
          </a:bodyPr>
          <a:lstStyle/>
          <a:p>
            <a:pPr>
              <a:lnSpc>
                <a:spcPct val="100000"/>
              </a:lnSpc>
            </a:pPr>
            <a:r>
              <a:rPr lang="en-US" sz="3200" b="0" strike="noStrike" spc="-1" dirty="0">
                <a:solidFill>
                  <a:srgbClr val="000000"/>
                </a:solidFill>
                <a:latin typeface="Calibri"/>
              </a:rPr>
              <a:t>          5</a:t>
            </a:r>
            <a:r>
              <a:rPr lang="en-US" sz="3200" b="0" strike="noStrike" spc="-1" baseline="30000" dirty="0">
                <a:solidFill>
                  <a:srgbClr val="000000"/>
                </a:solidFill>
                <a:latin typeface="Calibri"/>
              </a:rPr>
              <a:t>th</a:t>
            </a:r>
            <a:r>
              <a:rPr lang="en-US" sz="3200" b="0" strike="noStrike" spc="-1" dirty="0">
                <a:solidFill>
                  <a:srgbClr val="000000"/>
                </a:solidFill>
                <a:latin typeface="Calibri"/>
              </a:rPr>
              <a:t> Semester DBMS Mini Project</a:t>
            </a:r>
            <a:endParaRPr lang="en-US" sz="3200" spc="-1" dirty="0">
              <a:latin typeface="Arial"/>
            </a:endParaRPr>
          </a:p>
          <a:p>
            <a:pPr>
              <a:lnSpc>
                <a:spcPct val="100000"/>
              </a:lnSpc>
            </a:pPr>
            <a:r>
              <a:rPr lang="en-US" sz="3200" b="0" strike="noStrike" spc="-1" dirty="0">
                <a:solidFill>
                  <a:schemeClr val="accent5"/>
                </a:solidFill>
                <a:latin typeface="Calibri"/>
              </a:rPr>
              <a:t>         INVENTORY MANAGEMENT SYSTEM</a:t>
            </a:r>
            <a:endParaRPr lang="en-US" sz="3200" b="0" strike="noStrike" spc="-1" dirty="0">
              <a:solidFill>
                <a:schemeClr val="accent5"/>
              </a:solidFill>
              <a:latin typeface="Arial"/>
            </a:endParaRPr>
          </a:p>
        </p:txBody>
      </p:sp>
      <p:sp>
        <p:nvSpPr>
          <p:cNvPr id="135" name="CustomShape 2"/>
          <p:cNvSpPr/>
          <p:nvPr/>
        </p:nvSpPr>
        <p:spPr>
          <a:xfrm>
            <a:off x="586080" y="1792440"/>
            <a:ext cx="3734711" cy="3046988"/>
          </a:xfrm>
          <a:prstGeom prst="rect">
            <a:avLst/>
          </a:prstGeom>
          <a:noFill/>
          <a:ln>
            <a:noFill/>
          </a:ln>
        </p:spPr>
        <p:style>
          <a:lnRef idx="0">
            <a:scrgbClr r="0" g="0" b="0"/>
          </a:lnRef>
          <a:fillRef idx="0">
            <a:scrgbClr r="0" g="0" b="0"/>
          </a:fillRef>
          <a:effectRef idx="0">
            <a:scrgbClr r="0" g="0" b="0"/>
          </a:effectRef>
          <a:fontRef idx="minor"/>
        </p:style>
        <p:txBody>
          <a:bodyPr wrap="square">
            <a:spAutoFit/>
          </a:bodyPr>
          <a:lstStyle/>
          <a:p>
            <a:pPr algn="ctr">
              <a:lnSpc>
                <a:spcPct val="100000"/>
              </a:lnSpc>
            </a:pPr>
            <a:endParaRPr lang="en-US" sz="2400" b="1" u="sng" strike="noStrike" spc="-1" dirty="0">
              <a:solidFill>
                <a:srgbClr val="C2BC80"/>
              </a:solidFill>
              <a:uFillTx/>
              <a:latin typeface="Calibri"/>
            </a:endParaRPr>
          </a:p>
          <a:p>
            <a:pPr algn="ctr">
              <a:lnSpc>
                <a:spcPct val="100000"/>
              </a:lnSpc>
            </a:pPr>
            <a:r>
              <a:rPr lang="en-US" sz="2400" b="1" u="sng" strike="noStrike" spc="-1" dirty="0">
                <a:solidFill>
                  <a:schemeClr val="accent5"/>
                </a:solidFill>
                <a:uFillTx/>
                <a:latin typeface="Calibri"/>
              </a:rPr>
              <a:t>PRESENTED BY:</a:t>
            </a:r>
            <a:endParaRPr lang="en-US" sz="2400" b="0" strike="noStrike" spc="-1" dirty="0">
              <a:solidFill>
                <a:schemeClr val="accent5"/>
              </a:solidFill>
              <a:latin typeface="Arial"/>
            </a:endParaRPr>
          </a:p>
          <a:p>
            <a:pPr algn="ctr">
              <a:lnSpc>
                <a:spcPct val="100000"/>
              </a:lnSpc>
            </a:pPr>
            <a:r>
              <a:rPr lang="en-US" sz="2400" spc="-1" dirty="0">
                <a:solidFill>
                  <a:srgbClr val="000000"/>
                </a:solidFill>
                <a:latin typeface="Trebuchet MS"/>
                <a:ea typeface="DejaVu Sans"/>
              </a:rPr>
              <a:t>DEEPAK R</a:t>
            </a:r>
          </a:p>
          <a:p>
            <a:pPr algn="ctr">
              <a:lnSpc>
                <a:spcPct val="100000"/>
              </a:lnSpc>
            </a:pPr>
            <a:r>
              <a:rPr lang="en-US" sz="2400" b="0" strike="noStrike" spc="-1" dirty="0">
                <a:solidFill>
                  <a:srgbClr val="000000"/>
                </a:solidFill>
                <a:latin typeface="Trebuchet MS"/>
                <a:ea typeface="DejaVu Sans"/>
              </a:rPr>
              <a:t> [1DB20IS042]</a:t>
            </a:r>
            <a:endParaRPr lang="en-US" sz="2400" b="0" strike="noStrike" spc="-1" dirty="0">
              <a:latin typeface="Arial"/>
            </a:endParaRPr>
          </a:p>
          <a:p>
            <a:pPr algn="ctr">
              <a:lnSpc>
                <a:spcPct val="100000"/>
              </a:lnSpc>
            </a:pPr>
            <a:r>
              <a:rPr lang="en-US" sz="2400" spc="-1" dirty="0">
                <a:solidFill>
                  <a:srgbClr val="000000"/>
                </a:solidFill>
                <a:latin typeface="Trebuchet MS"/>
                <a:ea typeface="DejaVu Sans"/>
              </a:rPr>
              <a:t>DEEPIKA M L</a:t>
            </a:r>
          </a:p>
          <a:p>
            <a:pPr algn="ctr">
              <a:lnSpc>
                <a:spcPct val="100000"/>
              </a:lnSpc>
            </a:pPr>
            <a:r>
              <a:rPr lang="en-US" sz="2400" b="0" strike="noStrike" spc="-1" dirty="0">
                <a:solidFill>
                  <a:srgbClr val="000000"/>
                </a:solidFill>
                <a:latin typeface="Trebuchet MS"/>
                <a:ea typeface="DejaVu Sans"/>
              </a:rPr>
              <a:t>[1DB20IS043]</a:t>
            </a:r>
            <a:endParaRPr lang="en-US" sz="2400" b="0" strike="noStrike" spc="-1" dirty="0">
              <a:latin typeface="Arial"/>
            </a:endParaRPr>
          </a:p>
          <a:p>
            <a:pPr algn="ctr">
              <a:lnSpc>
                <a:spcPct val="100000"/>
              </a:lnSpc>
            </a:pPr>
            <a:r>
              <a:rPr lang="en-US" sz="2400" b="0" strike="noStrike" spc="-1" dirty="0">
                <a:solidFill>
                  <a:srgbClr val="000000"/>
                </a:solidFill>
                <a:latin typeface="Trebuchet MS"/>
                <a:ea typeface="DejaVu Sans"/>
              </a:rPr>
              <a:t> </a:t>
            </a:r>
            <a:endParaRPr lang="en-US" sz="2400" b="0" strike="noStrike" spc="-1" dirty="0">
              <a:latin typeface="Arial"/>
            </a:endParaRPr>
          </a:p>
          <a:p>
            <a:pPr algn="ctr">
              <a:lnSpc>
                <a:spcPct val="100000"/>
              </a:lnSpc>
            </a:pPr>
            <a:endParaRPr lang="en-US" sz="2400" b="0" strike="noStrike" spc="-1" dirty="0">
              <a:latin typeface="Arial"/>
            </a:endParaRPr>
          </a:p>
        </p:txBody>
      </p:sp>
      <p:sp>
        <p:nvSpPr>
          <p:cNvPr id="136" name="CustomShape 3"/>
          <p:cNvSpPr/>
          <p:nvPr/>
        </p:nvSpPr>
        <p:spPr>
          <a:xfrm>
            <a:off x="4732774" y="1578293"/>
            <a:ext cx="5958673" cy="280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20000"/>
              </a:lnSpc>
              <a:spcBef>
                <a:spcPts val="1001"/>
              </a:spcBef>
            </a:pPr>
            <a:endParaRPr lang="en-US" sz="2400" b="1" u="sng" strike="noStrike" spc="-1" dirty="0">
              <a:solidFill>
                <a:srgbClr val="C42F1A"/>
              </a:solidFill>
              <a:uFillTx/>
              <a:latin typeface="Trebuchet MS"/>
              <a:ea typeface="DejaVu Sans"/>
            </a:endParaRPr>
          </a:p>
          <a:p>
            <a:pPr>
              <a:lnSpc>
                <a:spcPct val="120000"/>
              </a:lnSpc>
              <a:spcBef>
                <a:spcPts val="1001"/>
              </a:spcBef>
            </a:pPr>
            <a:r>
              <a:rPr lang="en-US" sz="2400" b="1" u="sng" strike="noStrike" spc="-1" dirty="0">
                <a:solidFill>
                  <a:srgbClr val="C42F1A"/>
                </a:solidFill>
                <a:uFillTx/>
                <a:latin typeface="Trebuchet MS"/>
                <a:ea typeface="DejaVu Sans"/>
              </a:rPr>
              <a:t>GUIDED BY:</a:t>
            </a:r>
            <a:endParaRPr lang="en-US" sz="2400" b="0" strike="noStrike" spc="-1" dirty="0">
              <a:latin typeface="Arial"/>
            </a:endParaRPr>
          </a:p>
          <a:p>
            <a:pPr>
              <a:lnSpc>
                <a:spcPct val="120000"/>
              </a:lnSpc>
              <a:spcBef>
                <a:spcPts val="1001"/>
              </a:spcBef>
            </a:pPr>
            <a:r>
              <a:rPr lang="en-US" sz="2400" b="0" strike="noStrike" spc="-1" dirty="0" err="1">
                <a:solidFill>
                  <a:srgbClr val="000000"/>
                </a:solidFill>
                <a:latin typeface="Trebuchet MS"/>
                <a:ea typeface="DejaVu Sans"/>
              </a:rPr>
              <a:t>Mrs</a:t>
            </a:r>
            <a:r>
              <a:rPr lang="en-US" sz="2400" spc="-1" dirty="0" err="1">
                <a:solidFill>
                  <a:srgbClr val="000000"/>
                </a:solidFill>
                <a:latin typeface="Trebuchet MS"/>
                <a:ea typeface="DejaVu Sans"/>
              </a:rPr>
              <a:t>.Chaithra</a:t>
            </a:r>
            <a:r>
              <a:rPr lang="en-US" sz="2400" spc="-1" dirty="0">
                <a:solidFill>
                  <a:srgbClr val="000000"/>
                </a:solidFill>
                <a:latin typeface="Trebuchet MS"/>
                <a:ea typeface="DejaVu Sans"/>
              </a:rPr>
              <a:t> G V and </a:t>
            </a:r>
            <a:r>
              <a:rPr lang="en-US" sz="2400" spc="-1" dirty="0" err="1">
                <a:solidFill>
                  <a:srgbClr val="000000"/>
                </a:solidFill>
                <a:latin typeface="Trebuchet MS"/>
                <a:ea typeface="DejaVu Sans"/>
              </a:rPr>
              <a:t>Dr.Gowramma</a:t>
            </a:r>
            <a:r>
              <a:rPr lang="en-US" sz="2400" spc="-1" dirty="0">
                <a:solidFill>
                  <a:srgbClr val="000000"/>
                </a:solidFill>
                <a:latin typeface="Trebuchet MS"/>
                <a:ea typeface="DejaVu Sans"/>
              </a:rPr>
              <a:t> G S</a:t>
            </a:r>
          </a:p>
          <a:p>
            <a:pPr>
              <a:lnSpc>
                <a:spcPct val="120000"/>
              </a:lnSpc>
              <a:spcBef>
                <a:spcPts val="1001"/>
              </a:spcBef>
            </a:pPr>
            <a:r>
              <a:rPr lang="en-US" sz="2400" b="0" strike="noStrike" spc="-1" dirty="0">
                <a:solidFill>
                  <a:srgbClr val="000000"/>
                </a:solidFill>
                <a:latin typeface="Trebuchet MS"/>
                <a:ea typeface="DejaVu Sans"/>
              </a:rPr>
              <a:t>Asst. Professors</a:t>
            </a:r>
            <a:endParaRPr lang="en-US" sz="2400" spc="-1" dirty="0">
              <a:latin typeface="Arial"/>
            </a:endParaRPr>
          </a:p>
          <a:p>
            <a:pPr>
              <a:lnSpc>
                <a:spcPct val="120000"/>
              </a:lnSpc>
              <a:spcBef>
                <a:spcPts val="1001"/>
              </a:spcBef>
            </a:pPr>
            <a:r>
              <a:rPr lang="en-US" sz="2400" b="0" strike="noStrike" spc="-1" dirty="0">
                <a:solidFill>
                  <a:srgbClr val="000000"/>
                </a:solidFill>
                <a:latin typeface="Trebuchet MS"/>
                <a:ea typeface="DejaVu Sans"/>
              </a:rPr>
              <a:t>Department of ISE</a:t>
            </a:r>
            <a:endParaRPr lang="en-US" sz="2400" b="0" strike="noStrike" spc="-1" dirty="0">
              <a:latin typeface="Arial"/>
            </a:endParaRPr>
          </a:p>
          <a:p>
            <a:pPr>
              <a:lnSpc>
                <a:spcPct val="120000"/>
              </a:lnSpc>
              <a:spcBef>
                <a:spcPts val="1001"/>
              </a:spcBef>
            </a:pPr>
            <a:r>
              <a:rPr lang="en-US" sz="2400" b="0" strike="noStrike" spc="-1" dirty="0">
                <a:solidFill>
                  <a:srgbClr val="000000"/>
                </a:solidFill>
                <a:latin typeface="Trebuchet MS"/>
                <a:ea typeface="DejaVu Sans"/>
              </a:rPr>
              <a:t>DBIT</a:t>
            </a:r>
            <a:endParaRPr lang="en-US" sz="2400" b="0" strike="noStrike" spc="-1" dirty="0">
              <a:latin typeface="Arial"/>
            </a:endParaRPr>
          </a:p>
          <a:p>
            <a:pPr>
              <a:lnSpc>
                <a:spcPct val="120000"/>
              </a:lnSpc>
              <a:spcBef>
                <a:spcPts val="1001"/>
              </a:spcBef>
            </a:pPr>
            <a:endParaRPr lang="en-US" sz="2400" b="0" strike="noStrike" spc="-1" dirty="0">
              <a:latin typeface="Arial"/>
            </a:endParaRPr>
          </a:p>
        </p:txBody>
      </p:sp>
      <p:sp>
        <p:nvSpPr>
          <p:cNvPr id="137" name="CustomShape 4"/>
          <p:cNvSpPr/>
          <p:nvPr/>
        </p:nvSpPr>
        <p:spPr>
          <a:xfrm>
            <a:off x="283260" y="5450594"/>
            <a:ext cx="1162548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400" b="0" strike="noStrike" spc="-1" dirty="0">
                <a:solidFill>
                  <a:srgbClr val="000000"/>
                </a:solidFill>
                <a:latin typeface="Calibri"/>
              </a:rPr>
              <a:t>Department of Information Science and Engineering</a:t>
            </a:r>
            <a:endParaRPr lang="en-US" sz="2400" b="0" strike="noStrike" spc="-1" dirty="0">
              <a:latin typeface="Arial"/>
            </a:endParaRPr>
          </a:p>
          <a:p>
            <a:pPr algn="ctr">
              <a:lnSpc>
                <a:spcPct val="100000"/>
              </a:lnSpc>
            </a:pPr>
            <a:r>
              <a:rPr lang="en-US" sz="2400" b="0" strike="noStrike" spc="-1" dirty="0">
                <a:solidFill>
                  <a:srgbClr val="000000"/>
                </a:solidFill>
                <a:latin typeface="Calibri"/>
              </a:rPr>
              <a:t>Don Bosco Institute of Technology, Mysore road, </a:t>
            </a:r>
            <a:r>
              <a:rPr lang="en-US" sz="2400" b="0" strike="noStrike" spc="-1" dirty="0" err="1">
                <a:solidFill>
                  <a:srgbClr val="000000"/>
                </a:solidFill>
                <a:latin typeface="Calibri"/>
              </a:rPr>
              <a:t>Kumbalagodu,Bangalore</a:t>
            </a:r>
            <a:endParaRPr lang="en-US" sz="2400" b="0" strike="noStrike" spc="-1" dirty="0">
              <a:latin typeface="Arial"/>
            </a:endParaRPr>
          </a:p>
        </p:txBody>
      </p:sp>
      <p:pic>
        <p:nvPicPr>
          <p:cNvPr id="138" name="Picture 2"/>
          <p:cNvPicPr/>
          <p:nvPr/>
        </p:nvPicPr>
        <p:blipFill>
          <a:blip r:embed="rId2"/>
          <a:stretch/>
        </p:blipFill>
        <p:spPr>
          <a:xfrm>
            <a:off x="0" y="51840"/>
            <a:ext cx="1647720" cy="1235880"/>
          </a:xfrm>
          <a:prstGeom prst="rect">
            <a:avLst/>
          </a:prstGeom>
          <a:ln>
            <a:noFill/>
          </a:ln>
        </p:spPr>
      </p:pic>
      <p:pic>
        <p:nvPicPr>
          <p:cNvPr id="139" name="Picture 4"/>
          <p:cNvPicPr/>
          <p:nvPr/>
        </p:nvPicPr>
        <p:blipFill>
          <a:blip r:embed="rId3"/>
          <a:stretch/>
        </p:blipFill>
        <p:spPr>
          <a:xfrm>
            <a:off x="11029320" y="0"/>
            <a:ext cx="1162080" cy="133956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3068118" y="1034371"/>
            <a:ext cx="4954320" cy="762120"/>
          </a:xfrm>
          <a:prstGeom prst="rect">
            <a:avLst/>
          </a:prstGeom>
          <a:noFill/>
          <a:ln>
            <a:noFill/>
          </a:ln>
        </p:spPr>
        <p:txBody>
          <a:bodyPr anchor="b">
            <a:noAutofit/>
          </a:bodyPr>
          <a:lstStyle/>
          <a:p>
            <a:pPr algn="ctr">
              <a:lnSpc>
                <a:spcPct val="85000"/>
              </a:lnSpc>
            </a:pPr>
            <a:r>
              <a:rPr lang="en-US" sz="4800" b="0" strike="noStrike" spc="-52">
                <a:solidFill>
                  <a:srgbClr val="000000"/>
                </a:solidFill>
                <a:latin typeface="Times New Roman" panose="02020603050405020304" pitchFamily="18" charset="0"/>
                <a:cs typeface="Times New Roman" panose="02020603050405020304" pitchFamily="18" charset="0"/>
              </a:rPr>
              <a:t>AGENDA</a:t>
            </a:r>
            <a:endParaRPr lang="en-US" sz="4800" b="0" strike="noStrike" spc="-1">
              <a:solidFill>
                <a:srgbClr val="000000"/>
              </a:solidFill>
              <a:latin typeface="Times New Roman" panose="02020603050405020304" pitchFamily="18" charset="0"/>
              <a:cs typeface="Times New Roman" panose="02020603050405020304" pitchFamily="18" charset="0"/>
            </a:endParaRPr>
          </a:p>
        </p:txBody>
      </p:sp>
      <p:sp>
        <p:nvSpPr>
          <p:cNvPr id="141" name="TextShape 2"/>
          <p:cNvSpPr txBox="1"/>
          <p:nvPr/>
        </p:nvSpPr>
        <p:spPr>
          <a:xfrm>
            <a:off x="1230405" y="2234769"/>
            <a:ext cx="9905760" cy="4440960"/>
          </a:xfrm>
          <a:prstGeom prst="rect">
            <a:avLst/>
          </a:prstGeom>
          <a:noFill/>
          <a:ln>
            <a:noFill/>
          </a:ln>
        </p:spPr>
        <p:txBody>
          <a:bodyPr lIns="0" rIns="0">
            <a:normAutofit/>
          </a:bodyPr>
          <a:lstStyle/>
          <a:p>
            <a:pPr marL="91440" indent="-91080" algn="just">
              <a:lnSpc>
                <a:spcPct val="90000"/>
              </a:lnSpc>
              <a:spcBef>
                <a:spcPts val="1199"/>
              </a:spcBef>
              <a:spcAft>
                <a:spcPts val="201"/>
              </a:spcAft>
              <a:buClr>
                <a:srgbClr val="E48312"/>
              </a:buClr>
              <a:buFont typeface="Wingdings" charset="2"/>
              <a:buChar char=""/>
            </a:pPr>
            <a:r>
              <a:rPr lang="en-US" sz="2000" b="0" strike="noStrike" spc="-1" dirty="0">
                <a:latin typeface="Calibri"/>
              </a:rPr>
              <a:t>  </a:t>
            </a:r>
            <a:r>
              <a:rPr lang="en-US" sz="2000" b="0" strike="noStrike" spc="-1" dirty="0">
                <a:latin typeface="Times New Roman" panose="02020603050405020304" pitchFamily="18" charset="0"/>
                <a:cs typeface="Times New Roman" panose="02020603050405020304" pitchFamily="18" charset="0"/>
              </a:rPr>
              <a:t>INTRODUCTION </a:t>
            </a:r>
          </a:p>
          <a:p>
            <a:pPr marL="91440" indent="-91080" algn="just">
              <a:lnSpc>
                <a:spcPct val="90000"/>
              </a:lnSpc>
              <a:spcBef>
                <a:spcPts val="1199"/>
              </a:spcBef>
              <a:spcAft>
                <a:spcPts val="201"/>
              </a:spcAft>
              <a:buClr>
                <a:srgbClr val="E48312"/>
              </a:buClr>
              <a:buFont typeface="Wingdings" charset="2"/>
              <a:buChar char=""/>
            </a:pPr>
            <a:r>
              <a:rPr lang="en-US" sz="2000" b="0" strike="noStrike" spc="-1" dirty="0">
                <a:latin typeface="Times New Roman" panose="02020603050405020304" pitchFamily="18" charset="0"/>
                <a:cs typeface="Times New Roman" panose="02020603050405020304" pitchFamily="18" charset="0"/>
              </a:rPr>
              <a:t>  ABSTRACT</a:t>
            </a:r>
          </a:p>
          <a:p>
            <a:pPr marL="91440" indent="-91080" algn="just">
              <a:lnSpc>
                <a:spcPct val="90000"/>
              </a:lnSpc>
              <a:spcBef>
                <a:spcPts val="1199"/>
              </a:spcBef>
              <a:spcAft>
                <a:spcPts val="201"/>
              </a:spcAft>
              <a:buClr>
                <a:srgbClr val="E48312"/>
              </a:buClr>
              <a:buFont typeface="Wingdings" charset="2"/>
              <a:buChar char=""/>
            </a:pPr>
            <a:r>
              <a:rPr lang="en-US" sz="2000" b="0" strike="noStrike" spc="-1" dirty="0">
                <a:latin typeface="Times New Roman" panose="02020603050405020304" pitchFamily="18" charset="0"/>
                <a:cs typeface="Times New Roman" panose="02020603050405020304" pitchFamily="18" charset="0"/>
              </a:rPr>
              <a:t>  ER DIAGRAM</a:t>
            </a:r>
          </a:p>
          <a:p>
            <a:pPr marL="91440" indent="-91080" algn="just">
              <a:lnSpc>
                <a:spcPct val="90000"/>
              </a:lnSpc>
              <a:spcBef>
                <a:spcPts val="1199"/>
              </a:spcBef>
              <a:spcAft>
                <a:spcPts val="201"/>
              </a:spcAft>
              <a:buClr>
                <a:srgbClr val="E48312"/>
              </a:buClr>
              <a:buFont typeface="Wingdings" charset="2"/>
              <a:buChar char=""/>
            </a:pPr>
            <a:r>
              <a:rPr lang="en-US" sz="2000" b="0" strike="noStrike" spc="-1" dirty="0">
                <a:latin typeface="Times New Roman" panose="02020603050405020304" pitchFamily="18" charset="0"/>
                <a:cs typeface="Times New Roman" panose="02020603050405020304" pitchFamily="18" charset="0"/>
              </a:rPr>
              <a:t>  SCHEMA DIAGRAM</a:t>
            </a:r>
          </a:p>
          <a:p>
            <a:pPr marL="91440" indent="-91080" algn="just">
              <a:lnSpc>
                <a:spcPct val="90000"/>
              </a:lnSpc>
              <a:spcBef>
                <a:spcPts val="1199"/>
              </a:spcBef>
              <a:spcAft>
                <a:spcPts val="201"/>
              </a:spcAft>
              <a:buClr>
                <a:srgbClr val="E48312"/>
              </a:buClr>
              <a:buFont typeface="Wingdings" charset="2"/>
              <a:buChar char=""/>
            </a:pPr>
            <a:r>
              <a:rPr lang="en-US" sz="2000" b="0" strike="noStrike" spc="-1" dirty="0">
                <a:latin typeface="Times New Roman" panose="02020603050405020304" pitchFamily="18" charset="0"/>
                <a:cs typeface="Times New Roman" panose="02020603050405020304" pitchFamily="18" charset="0"/>
              </a:rPr>
              <a:t>  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984264" y="0"/>
            <a:ext cx="10058040" cy="1489450"/>
          </a:xfrm>
          <a:prstGeom prst="rect">
            <a:avLst/>
          </a:prstGeom>
          <a:noFill/>
          <a:ln>
            <a:noFill/>
          </a:ln>
        </p:spPr>
        <p:txBody>
          <a:bodyPr anchor="b">
            <a:noAutofit/>
          </a:bodyPr>
          <a:lstStyle/>
          <a:p>
            <a:pPr algn="ctr">
              <a:lnSpc>
                <a:spcPct val="85000"/>
              </a:lnSpc>
            </a:pPr>
            <a:r>
              <a:rPr lang="en-US" sz="4800" strike="noStrike" spc="-52" dirty="0">
                <a:uFillTx/>
                <a:latin typeface="Times New Roman" panose="02020603050405020304" pitchFamily="18" charset="0"/>
                <a:cs typeface="Times New Roman" panose="02020603050405020304" pitchFamily="18" charset="0"/>
              </a:rPr>
              <a:t>INTRODUCTION</a:t>
            </a:r>
            <a:endParaRPr lang="en-US" sz="4800" strike="noStrike" spc="-1" dirty="0">
              <a:latin typeface="Times New Roman" panose="02020603050405020304" pitchFamily="18" charset="0"/>
              <a:cs typeface="Times New Roman" panose="02020603050405020304" pitchFamily="18" charset="0"/>
            </a:endParaRPr>
          </a:p>
        </p:txBody>
      </p:sp>
      <p:sp>
        <p:nvSpPr>
          <p:cNvPr id="144" name="TextShape 2"/>
          <p:cNvSpPr txBox="1"/>
          <p:nvPr/>
        </p:nvSpPr>
        <p:spPr>
          <a:xfrm>
            <a:off x="1148651" y="2123122"/>
            <a:ext cx="10058040" cy="4023000"/>
          </a:xfrm>
          <a:prstGeom prst="rect">
            <a:avLst/>
          </a:prstGeom>
          <a:noFill/>
          <a:ln>
            <a:noFill/>
          </a:ln>
        </p:spPr>
        <p:txBody>
          <a:bodyPr lIns="0" rIns="0">
            <a:normAutofit/>
          </a:bodyPr>
          <a:lstStyle/>
          <a:p>
            <a:pPr>
              <a:lnSpc>
                <a:spcPct val="90000"/>
              </a:lnSpc>
              <a:spcBef>
                <a:spcPts val="1199"/>
              </a:spcBef>
              <a:spcAft>
                <a:spcPts val="201"/>
              </a:spcAft>
            </a:pPr>
            <a:endParaRPr lang="en-US" sz="2400" b="0" strike="noStrike" spc="-1" dirty="0">
              <a:solidFill>
                <a:srgbClr val="404040"/>
              </a:solidFill>
              <a:latin typeface="Calibri"/>
            </a:endParaRPr>
          </a:p>
        </p:txBody>
      </p:sp>
      <p:sp>
        <p:nvSpPr>
          <p:cNvPr id="3" name="TextBox 2">
            <a:extLst>
              <a:ext uri="{FF2B5EF4-FFF2-40B4-BE49-F238E27FC236}">
                <a16:creationId xmlns:a16="http://schemas.microsoft.com/office/drawing/2014/main" id="{8C40B3E0-1C53-F6E7-F8C0-893283120D40}"/>
              </a:ext>
            </a:extLst>
          </p:cNvPr>
          <p:cNvSpPr txBox="1"/>
          <p:nvPr/>
        </p:nvSpPr>
        <p:spPr>
          <a:xfrm>
            <a:off x="432079" y="1930449"/>
            <a:ext cx="9947868" cy="4512069"/>
          </a:xfrm>
          <a:prstGeom prst="rect">
            <a:avLst/>
          </a:prstGeom>
          <a:noFill/>
        </p:spPr>
        <p:txBody>
          <a:bodyPr wrap="square">
            <a:spAutoFit/>
          </a:bodyPr>
          <a:lstStyle/>
          <a:p>
            <a:pPr marL="300355" marR="74295" indent="38100" algn="just">
              <a:lnSpc>
                <a:spcPct val="148000"/>
              </a:lnSpc>
              <a:spcAft>
                <a:spcPts val="70"/>
              </a:spcAft>
            </a:pPr>
            <a:r>
              <a:rPr lang="en-IN" sz="1800" dirty="0">
                <a:solidFill>
                  <a:srgbClr val="000009"/>
                </a:solidFill>
                <a:effectLst/>
                <a:latin typeface="Times New Roman" panose="02020603050405020304" pitchFamily="18" charset="0"/>
                <a:ea typeface="Times New Roman" panose="02020603050405020304" pitchFamily="18" charset="0"/>
                <a:cs typeface="Times New Roman" panose="02020603050405020304" pitchFamily="18" charset="0"/>
              </a:rPr>
              <a:t>A Database Management System (DBMS) refers to the technology for creating and managing databases. Basically, DBMS is a software tool to organize (create, retrieve, update and manage) data in a database. The main aim of a DBMS is to supply a way to store up and retrieve database information that is both convenient and efficient. By data, we mean known facts that can be recorded and that have embedded meaning. Normally people use software such as DBASE IV or V, Microsoft ACCESS, or EXCEL to store data in the form of database. Database system is meant to handle large collection of information. Management of data involves both defining structures for information and providing mechanisms that can do the manipulation of those stored information. Moreover, the database system must ensure the safety of the information stored, despite system crashes or attempts at unauthorized access.</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15240" indent="-6350" algn="l">
              <a:lnSpc>
                <a:spcPct val="107000"/>
              </a:lnSpc>
              <a:spcAft>
                <a:spcPts val="375"/>
              </a:spcAft>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9294BB-6D9E-D99B-FD0A-23ADF7903B20}"/>
              </a:ext>
            </a:extLst>
          </p:cNvPr>
          <p:cNvSpPr>
            <a:spLocks noGrp="1"/>
          </p:cNvSpPr>
          <p:nvPr>
            <p:ph type="body"/>
          </p:nvPr>
        </p:nvSpPr>
        <p:spPr>
          <a:xfrm>
            <a:off x="391886" y="1657979"/>
            <a:ext cx="10369899" cy="4551902"/>
          </a:xfrm>
        </p:spPr>
        <p:txBody>
          <a:bodyPr>
            <a:normAutofit/>
          </a:bodyPr>
          <a:lstStyle/>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Inventory Management System using PHP and MYSQL is a web based application. It is  a dynamic system.</a:t>
            </a:r>
          </a:p>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It can be maintained and changed easily because it is based on database. It contains web pages that are</a:t>
            </a:r>
          </a:p>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generated in real-time. These pages include Web scripting code, such as PHP. It is fully secured from</a:t>
            </a:r>
          </a:p>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unauthorized access.</a:t>
            </a:r>
          </a:p>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The main purpose of Inventory Management is to automate the existing manual system by the help of </a:t>
            </a:r>
          </a:p>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computerized </a:t>
            </a:r>
            <a:r>
              <a:rPr lang="en-IN" sz="1800" dirty="0" err="1">
                <a:solidFill>
                  <a:schemeClr val="tx1"/>
                </a:solidFill>
                <a:latin typeface="Times New Roman" panose="02020603050405020304" pitchFamily="18" charset="0"/>
                <a:cs typeface="Times New Roman" panose="02020603050405020304" pitchFamily="18" charset="0"/>
              </a:rPr>
              <a:t>equipments</a:t>
            </a:r>
            <a:r>
              <a:rPr lang="en-IN" sz="1800" dirty="0">
                <a:solidFill>
                  <a:schemeClr val="tx1"/>
                </a:solidFill>
                <a:latin typeface="Times New Roman" panose="02020603050405020304" pitchFamily="18" charset="0"/>
                <a:cs typeface="Times New Roman" panose="02020603050405020304" pitchFamily="18" charset="0"/>
              </a:rPr>
              <a:t> and full-fledge computer software so that variable information can be stored </a:t>
            </a:r>
          </a:p>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for longer period of time and access the information within the second. It keeps track of all the customers,</a:t>
            </a:r>
          </a:p>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the  purchases made during a given period and the inventory of the items.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49E0514-94E4-126E-B04E-2B3FD1A7498F}"/>
              </a:ext>
            </a:extLst>
          </p:cNvPr>
          <p:cNvSpPr>
            <a:spLocks noGrp="1"/>
          </p:cNvSpPr>
          <p:nvPr>
            <p:ph type="title"/>
          </p:nvPr>
        </p:nvSpPr>
        <p:spPr>
          <a:xfrm>
            <a:off x="3547069" y="574470"/>
            <a:ext cx="6693851" cy="738664"/>
          </a:xfrm>
        </p:spPr>
        <p:txBody>
          <a:bodyPr/>
          <a:lstStyle/>
          <a:p>
            <a:r>
              <a:rPr lang="en-IN" sz="4800" dirty="0">
                <a:solidFill>
                  <a:schemeClr val="tx1"/>
                </a:solidFill>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533397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0" y="200967"/>
            <a:ext cx="4300695" cy="823965"/>
          </a:xfrm>
          <a:prstGeom prst="rect">
            <a:avLst/>
          </a:prstGeom>
          <a:noFill/>
          <a:ln>
            <a:noFill/>
          </a:ln>
        </p:spPr>
        <p:txBody>
          <a:bodyPr anchor="b">
            <a:noAutofit/>
          </a:bodyPr>
          <a:lstStyle/>
          <a:p>
            <a:pPr algn="just">
              <a:lnSpc>
                <a:spcPct val="85000"/>
              </a:lnSpc>
            </a:pPr>
            <a:r>
              <a:rPr lang="en-US" sz="4800" b="0" strike="noStrike" spc="-52" dirty="0">
                <a:solidFill>
                  <a:srgbClr val="404040"/>
                </a:solidFill>
                <a:latin typeface="Times New Roman" panose="02020603050405020304" pitchFamily="18" charset="0"/>
                <a:cs typeface="Times New Roman" panose="02020603050405020304" pitchFamily="18" charset="0"/>
              </a:rPr>
              <a:t>                           </a:t>
            </a:r>
            <a:br>
              <a:rPr sz="4800" dirty="0">
                <a:latin typeface="Times New Roman" panose="02020603050405020304" pitchFamily="18" charset="0"/>
                <a:cs typeface="Times New Roman" panose="02020603050405020304" pitchFamily="18" charset="0"/>
              </a:rPr>
            </a:br>
            <a:r>
              <a:rPr lang="en-US" sz="4800" strike="noStrike" spc="-52" dirty="0">
                <a:solidFill>
                  <a:srgbClr val="404040"/>
                </a:solidFill>
                <a:latin typeface="Times New Roman" panose="02020603050405020304" pitchFamily="18" charset="0"/>
                <a:cs typeface="Times New Roman" panose="02020603050405020304" pitchFamily="18" charset="0"/>
              </a:rPr>
              <a:t>  </a:t>
            </a:r>
            <a:r>
              <a:rPr lang="en-US" sz="4800" strike="noStrike" spc="-52" dirty="0">
                <a:latin typeface="Times New Roman" panose="02020603050405020304" pitchFamily="18" charset="0"/>
                <a:cs typeface="Times New Roman" panose="02020603050405020304" pitchFamily="18" charset="0"/>
              </a:rPr>
              <a:t>ER DIAGRAM</a:t>
            </a:r>
            <a:r>
              <a:rPr lang="en-US" sz="4800" strike="noStrike" spc="-52" dirty="0">
                <a:solidFill>
                  <a:srgbClr val="404040"/>
                </a:solidFill>
                <a:latin typeface="Times New Roman" panose="02020603050405020304" pitchFamily="18" charset="0"/>
                <a:cs typeface="Times New Roman" panose="02020603050405020304" pitchFamily="18" charset="0"/>
              </a:rPr>
              <a:t>                  </a:t>
            </a:r>
            <a:endParaRPr lang="en-US" sz="4800" strike="noStrike" spc="-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86B829B-0C23-F014-7D7B-B430397346D3}"/>
              </a:ext>
            </a:extLst>
          </p:cNvPr>
          <p:cNvPicPr>
            <a:picLocks noChangeAspect="1"/>
          </p:cNvPicPr>
          <p:nvPr/>
        </p:nvPicPr>
        <p:blipFill>
          <a:blip r:embed="rId2"/>
          <a:stretch>
            <a:fillRect/>
          </a:stretch>
        </p:blipFill>
        <p:spPr>
          <a:xfrm>
            <a:off x="2371411" y="542611"/>
            <a:ext cx="7737231" cy="61144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5533-12BF-F7F8-A362-B8F724FC3960}"/>
              </a:ext>
            </a:extLst>
          </p:cNvPr>
          <p:cNvSpPr>
            <a:spLocks noGrp="1"/>
          </p:cNvSpPr>
          <p:nvPr>
            <p:ph type="title"/>
          </p:nvPr>
        </p:nvSpPr>
        <p:spPr>
          <a:xfrm>
            <a:off x="341644" y="301451"/>
            <a:ext cx="5844791" cy="1095270"/>
          </a:xfrm>
        </p:spPr>
        <p:txBody>
          <a:bodyPr/>
          <a:lstStyle/>
          <a:p>
            <a:r>
              <a:rPr lang="en-IN" sz="4800" dirty="0">
                <a:solidFill>
                  <a:schemeClr val="tx1"/>
                </a:solidFill>
                <a:latin typeface="Times New Roman" panose="02020603050405020304" pitchFamily="18" charset="0"/>
                <a:cs typeface="Times New Roman" panose="02020603050405020304" pitchFamily="18" charset="0"/>
              </a:rPr>
              <a:t>SCHEMA DIAGRAM</a:t>
            </a:r>
          </a:p>
        </p:txBody>
      </p:sp>
      <p:pic>
        <p:nvPicPr>
          <p:cNvPr id="3" name="Picture 2">
            <a:extLst>
              <a:ext uri="{FF2B5EF4-FFF2-40B4-BE49-F238E27FC236}">
                <a16:creationId xmlns:a16="http://schemas.microsoft.com/office/drawing/2014/main" id="{8CF3C68E-2CB4-0462-6090-83A5F061516D}"/>
              </a:ext>
            </a:extLst>
          </p:cNvPr>
          <p:cNvPicPr>
            <a:picLocks noChangeAspect="1"/>
          </p:cNvPicPr>
          <p:nvPr/>
        </p:nvPicPr>
        <p:blipFill>
          <a:blip r:embed="rId2"/>
          <a:stretch>
            <a:fillRect/>
          </a:stretch>
        </p:blipFill>
        <p:spPr>
          <a:xfrm>
            <a:off x="1828799" y="1246050"/>
            <a:ext cx="8320036" cy="5235136"/>
          </a:xfrm>
          <a:prstGeom prst="rect">
            <a:avLst/>
          </a:prstGeom>
        </p:spPr>
      </p:pic>
    </p:spTree>
    <p:extLst>
      <p:ext uri="{BB962C8B-B14F-4D97-AF65-F5344CB8AC3E}">
        <p14:creationId xmlns:p14="http://schemas.microsoft.com/office/powerpoint/2010/main" val="128018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F3F52B4-7F5A-35C6-30B0-9311EACA9099}"/>
              </a:ext>
            </a:extLst>
          </p:cNvPr>
          <p:cNvSpPr>
            <a:spLocks noGrp="1"/>
          </p:cNvSpPr>
          <p:nvPr>
            <p:ph type="body"/>
          </p:nvPr>
        </p:nvSpPr>
        <p:spPr>
          <a:xfrm>
            <a:off x="609480" y="1858944"/>
            <a:ext cx="10972440" cy="3722855"/>
          </a:xfrm>
        </p:spPr>
        <p:txBody>
          <a:bodyPr>
            <a:normAutofit/>
          </a:bodyPr>
          <a:lstStyle/>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    The project titled as Inventory Management System was deeply studied and </a:t>
            </a:r>
            <a:r>
              <a:rPr lang="en-IN" sz="1800" dirty="0" err="1">
                <a:solidFill>
                  <a:schemeClr val="tx1"/>
                </a:solidFill>
                <a:latin typeface="Times New Roman" panose="02020603050405020304" pitchFamily="18" charset="0"/>
                <a:cs typeface="Times New Roman" panose="02020603050405020304" pitchFamily="18" charset="0"/>
              </a:rPr>
              <a:t>analyzed</a:t>
            </a:r>
            <a:r>
              <a:rPr lang="en-IN" sz="1800" dirty="0">
                <a:solidFill>
                  <a:schemeClr val="tx1"/>
                </a:solidFill>
                <a:latin typeface="Times New Roman" panose="02020603050405020304" pitchFamily="18" charset="0"/>
                <a:cs typeface="Times New Roman" panose="02020603050405020304" pitchFamily="18" charset="0"/>
              </a:rPr>
              <a:t> to design the code</a:t>
            </a:r>
          </a:p>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    and implement. It was done under the guidance of the experienced project guide. All the current</a:t>
            </a:r>
          </a:p>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    requirements and possibilities have been taken care during the project time.</a:t>
            </a:r>
          </a:p>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    In addition to the features aforementioned, the proposed PHP project on Inventory Management System</a:t>
            </a:r>
          </a:p>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    is very flexible and can incorporate many new features and modules. Based on the user requirements,</a:t>
            </a:r>
          </a:p>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    modifications to various parts of the system can be done for all the module in the system. </a:t>
            </a:r>
          </a:p>
        </p:txBody>
      </p:sp>
      <p:sp>
        <p:nvSpPr>
          <p:cNvPr id="2" name="Title 1">
            <a:extLst>
              <a:ext uri="{FF2B5EF4-FFF2-40B4-BE49-F238E27FC236}">
                <a16:creationId xmlns:a16="http://schemas.microsoft.com/office/drawing/2014/main" id="{6E532158-CCAA-0F0E-EBAD-27C33C43A4D2}"/>
              </a:ext>
            </a:extLst>
          </p:cNvPr>
          <p:cNvSpPr>
            <a:spLocks noGrp="1"/>
          </p:cNvSpPr>
          <p:nvPr>
            <p:ph type="title"/>
          </p:nvPr>
        </p:nvSpPr>
        <p:spPr>
          <a:xfrm>
            <a:off x="3125037" y="764179"/>
            <a:ext cx="4280598" cy="738664"/>
          </a:xfrm>
        </p:spPr>
        <p:txBody>
          <a:bodyPr/>
          <a:lstStyle/>
          <a:p>
            <a:r>
              <a:rPr lang="en-IN" sz="4800"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534363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928F5C-0798-888E-C2E1-815265B0A63F}"/>
              </a:ext>
            </a:extLst>
          </p:cNvPr>
          <p:cNvSpPr>
            <a:spLocks noGrp="1"/>
          </p:cNvSpPr>
          <p:nvPr>
            <p:ph type="body"/>
          </p:nvPr>
        </p:nvSpPr>
        <p:spPr>
          <a:xfrm>
            <a:off x="609780" y="1879042"/>
            <a:ext cx="10972440" cy="3702758"/>
          </a:xfrm>
        </p:spPr>
        <p:txBody>
          <a:bodyPr>
            <a:normAutofit/>
          </a:bodyPr>
          <a:lstStyle/>
          <a:p>
            <a:pPr marL="298800" indent="39600" algn="just">
              <a:lnSpc>
                <a:spcPct val="148000"/>
              </a:lnSpc>
              <a:spcAft>
                <a:spcPts val="70"/>
              </a:spcAft>
              <a:buNone/>
            </a:pPr>
            <a:r>
              <a:rPr lang="en-IN" sz="1800" dirty="0">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1.  </a:t>
            </a:r>
            <a:r>
              <a:rPr lang="en-IN" sz="1800" dirty="0" err="1">
                <a:solidFill>
                  <a:schemeClr val="tx1"/>
                </a:solidFill>
                <a:latin typeface="Times New Roman" panose="02020603050405020304" pitchFamily="18" charset="0"/>
                <a:cs typeface="Times New Roman" panose="02020603050405020304" pitchFamily="18" charset="0"/>
              </a:rPr>
              <a:t>Ramez</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Elmasri</a:t>
            </a:r>
            <a:r>
              <a:rPr lang="en-IN" sz="1800" dirty="0">
                <a:solidFill>
                  <a:schemeClr val="tx1"/>
                </a:solidFill>
                <a:latin typeface="Times New Roman" panose="02020603050405020304" pitchFamily="18" charset="0"/>
                <a:cs typeface="Times New Roman" panose="02020603050405020304" pitchFamily="18" charset="0"/>
              </a:rPr>
              <a:t> and </a:t>
            </a:r>
            <a:r>
              <a:rPr lang="en-IN" sz="1800" dirty="0" err="1">
                <a:solidFill>
                  <a:schemeClr val="tx1"/>
                </a:solidFill>
                <a:latin typeface="Times New Roman" panose="02020603050405020304" pitchFamily="18" charset="0"/>
                <a:cs typeface="Times New Roman" panose="02020603050405020304" pitchFamily="18" charset="0"/>
              </a:rPr>
              <a:t>Shamkant</a:t>
            </a:r>
            <a:r>
              <a:rPr lang="en-IN" sz="1800" dirty="0">
                <a:solidFill>
                  <a:schemeClr val="tx1"/>
                </a:solidFill>
                <a:latin typeface="Times New Roman" panose="02020603050405020304" pitchFamily="18" charset="0"/>
                <a:cs typeface="Times New Roman" panose="02020603050405020304" pitchFamily="18" charset="0"/>
              </a:rPr>
              <a:t> B . </a:t>
            </a:r>
            <a:r>
              <a:rPr lang="en-IN" sz="1800" dirty="0" err="1">
                <a:solidFill>
                  <a:schemeClr val="tx1"/>
                </a:solidFill>
                <a:latin typeface="Times New Roman" panose="02020603050405020304" pitchFamily="18" charset="0"/>
                <a:cs typeface="Times New Roman" panose="02020603050405020304" pitchFamily="18" charset="0"/>
              </a:rPr>
              <a:t>Navathe</a:t>
            </a:r>
            <a:r>
              <a:rPr lang="en-IN" sz="1800" dirty="0">
                <a:solidFill>
                  <a:schemeClr val="tx1"/>
                </a:solidFill>
                <a:latin typeface="Times New Roman" panose="02020603050405020304" pitchFamily="18" charset="0"/>
                <a:cs typeface="Times New Roman" panose="02020603050405020304" pitchFamily="18" charset="0"/>
              </a:rPr>
              <a:t> , Fundamentals of Database Systems , 7</a:t>
            </a:r>
            <a:r>
              <a:rPr lang="en-IN" sz="1800" baseline="30000" dirty="0">
                <a:solidFill>
                  <a:schemeClr val="tx1"/>
                </a:solidFill>
                <a:latin typeface="Times New Roman" panose="02020603050405020304" pitchFamily="18" charset="0"/>
                <a:cs typeface="Times New Roman" panose="02020603050405020304" pitchFamily="18" charset="0"/>
              </a:rPr>
              <a:t>th</a:t>
            </a:r>
            <a:r>
              <a:rPr lang="en-IN" sz="1800" dirty="0">
                <a:solidFill>
                  <a:schemeClr val="tx1"/>
                </a:solidFill>
                <a:latin typeface="Times New Roman" panose="02020603050405020304" pitchFamily="18" charset="0"/>
                <a:cs typeface="Times New Roman" panose="02020603050405020304" pitchFamily="18" charset="0"/>
              </a:rPr>
              <a:t> Edition ,</a:t>
            </a:r>
          </a:p>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        2017 , Pearson.</a:t>
            </a:r>
          </a:p>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   2.  Ramakrishnan , and </a:t>
            </a:r>
            <a:r>
              <a:rPr lang="en-IN" sz="1800" dirty="0" err="1">
                <a:solidFill>
                  <a:schemeClr val="tx1"/>
                </a:solidFill>
                <a:latin typeface="Times New Roman" panose="02020603050405020304" pitchFamily="18" charset="0"/>
                <a:cs typeface="Times New Roman" panose="02020603050405020304" pitchFamily="18" charset="0"/>
              </a:rPr>
              <a:t>Gehrke</a:t>
            </a:r>
            <a:r>
              <a:rPr lang="en-IN" sz="1800" dirty="0">
                <a:solidFill>
                  <a:schemeClr val="tx1"/>
                </a:solidFill>
                <a:latin typeface="Times New Roman" panose="02020603050405020304" pitchFamily="18" charset="0"/>
                <a:cs typeface="Times New Roman" panose="02020603050405020304" pitchFamily="18" charset="0"/>
              </a:rPr>
              <a:t> , Database Management Systems , 3</a:t>
            </a:r>
            <a:r>
              <a:rPr lang="en-IN" sz="1800" baseline="30000" dirty="0">
                <a:solidFill>
                  <a:schemeClr val="tx1"/>
                </a:solidFill>
                <a:latin typeface="Times New Roman" panose="02020603050405020304" pitchFamily="18" charset="0"/>
                <a:cs typeface="Times New Roman" panose="02020603050405020304" pitchFamily="18" charset="0"/>
              </a:rPr>
              <a:t>rd</a:t>
            </a:r>
            <a:r>
              <a:rPr lang="en-IN" sz="1800" dirty="0">
                <a:solidFill>
                  <a:schemeClr val="tx1"/>
                </a:solidFill>
                <a:latin typeface="Times New Roman" panose="02020603050405020304" pitchFamily="18" charset="0"/>
                <a:cs typeface="Times New Roman" panose="02020603050405020304" pitchFamily="18" charset="0"/>
              </a:rPr>
              <a:t> Edition , 2014 Mc Graw Hill</a:t>
            </a:r>
          </a:p>
          <a:p>
            <a:pPr marL="298800" indent="39600" algn="just">
              <a:lnSpc>
                <a:spcPct val="148000"/>
              </a:lnSpc>
              <a:spcAft>
                <a:spcPts val="70"/>
              </a:spcAft>
              <a:buNone/>
            </a:pPr>
            <a:r>
              <a:rPr lang="en-IN" sz="1800" dirty="0">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3.  </a:t>
            </a:r>
            <a:r>
              <a:rPr lang="en-IN" sz="1800" u="sng" dirty="0">
                <a:solidFill>
                  <a:srgbClr val="00206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https://youtu.be</a:t>
            </a:r>
            <a:r>
              <a:rPr lang="en-IN" sz="1800" b="1" u="sng" dirty="0">
                <a:solidFill>
                  <a:srgbClr val="00206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r>
              <a:rPr lang="en-IN" sz="1800" u="sng" dirty="0">
                <a:solidFill>
                  <a:srgbClr val="00206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KLWA2vCERSQ</a:t>
            </a:r>
            <a:endParaRPr lang="en-IN" sz="1800" u="sng" dirty="0">
              <a:solidFill>
                <a:srgbClr val="002060"/>
              </a:solidFill>
              <a:latin typeface="Times New Roman" panose="02020603050405020304" pitchFamily="18" charset="0"/>
              <a:cs typeface="Times New Roman" panose="02020603050405020304" pitchFamily="18" charset="0"/>
            </a:endParaRPr>
          </a:p>
          <a:p>
            <a:pPr marL="298800" indent="39600" algn="just">
              <a:lnSpc>
                <a:spcPct val="148000"/>
              </a:lnSpc>
              <a:spcAft>
                <a:spcPts val="70"/>
              </a:spcAft>
              <a:buNone/>
            </a:pPr>
            <a:r>
              <a:rPr lang="en-IN" sz="1800" dirty="0">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 4.</a:t>
            </a:r>
            <a:r>
              <a:rPr lang="en-IN" sz="1800" b="1" dirty="0">
                <a:solidFill>
                  <a:schemeClr val="tx1"/>
                </a:solidFill>
                <a:latin typeface="Times New Roman" panose="02020603050405020304" pitchFamily="18" charset="0"/>
                <a:cs typeface="Times New Roman" panose="02020603050405020304" pitchFamily="18" charset="0"/>
              </a:rPr>
              <a:t>  </a:t>
            </a:r>
            <a:r>
              <a:rPr lang="en-IN" sz="1800" u="sng" dirty="0">
                <a:solidFill>
                  <a:srgbClr val="002060"/>
                </a:solidFill>
                <a:latin typeface="Times New Roman" panose="02020603050405020304" pitchFamily="18" charset="0"/>
                <a:cs typeface="Times New Roman" panose="02020603050405020304" pitchFamily="18" charset="0"/>
              </a:rPr>
              <a:t>https://erdplus.com/</a:t>
            </a:r>
          </a:p>
          <a:p>
            <a:pPr marL="298800" indent="39600" algn="just">
              <a:lnSpc>
                <a:spcPct val="148000"/>
              </a:lnSpc>
              <a:spcAft>
                <a:spcPts val="70"/>
              </a:spcAft>
              <a:buNone/>
            </a:pPr>
            <a:r>
              <a:rPr lang="en-IN" sz="1800" dirty="0">
                <a:solidFill>
                  <a:schemeClr val="tx1"/>
                </a:solidFill>
                <a:latin typeface="Times New Roman" panose="02020603050405020304" pitchFamily="18" charset="0"/>
                <a:cs typeface="Times New Roman" panose="02020603050405020304" pitchFamily="18" charset="0"/>
              </a:rPr>
              <a:t>   5.  </a:t>
            </a:r>
            <a:r>
              <a:rPr lang="en-IN" sz="1800" u="sng" dirty="0">
                <a:solidFill>
                  <a:srgbClr val="002060"/>
                </a:solidFill>
                <a:latin typeface="Times New Roman" panose="02020603050405020304" pitchFamily="18" charset="0"/>
                <a:cs typeface="Times New Roman" panose="02020603050405020304" pitchFamily="18" charset="0"/>
              </a:rPr>
              <a:t>https://resources.fabric.inc/blog/answers/ecommerce-database-design-example</a:t>
            </a:r>
          </a:p>
          <a:p>
            <a:pPr marL="298800" indent="39600" algn="just">
              <a:lnSpc>
                <a:spcPct val="148000"/>
              </a:lnSpc>
              <a:spcAft>
                <a:spcPts val="70"/>
              </a:spcAft>
              <a:buNone/>
            </a:pPr>
            <a:r>
              <a:rPr lang="en-IN" sz="1800" u="sng" dirty="0">
                <a:solidFill>
                  <a:srgbClr val="0070C0"/>
                </a:solidFill>
                <a:latin typeface="Times New Roman" panose="02020603050405020304" pitchFamily="18" charset="0"/>
                <a:cs typeface="Times New Roman" panose="02020603050405020304" pitchFamily="18" charset="0"/>
              </a:rPr>
              <a:t>  </a:t>
            </a:r>
            <a:endParaRPr lang="en-IN" sz="1800" dirty="0">
              <a:solidFill>
                <a:srgbClr val="0070C0"/>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A502F94-C6E5-1085-6B85-85E7560CD17E}"/>
              </a:ext>
            </a:extLst>
          </p:cNvPr>
          <p:cNvSpPr>
            <a:spLocks noGrp="1"/>
          </p:cNvSpPr>
          <p:nvPr>
            <p:ph type="title"/>
          </p:nvPr>
        </p:nvSpPr>
        <p:spPr>
          <a:xfrm>
            <a:off x="3265714" y="642449"/>
            <a:ext cx="3526972" cy="738664"/>
          </a:xfrm>
        </p:spPr>
        <p:txBody>
          <a:bodyPr/>
          <a:lstStyle/>
          <a:p>
            <a:r>
              <a:rPr lang="en-IN" sz="4800" dirty="0">
                <a:solidFill>
                  <a:schemeClr val="tx1"/>
                </a:solidFill>
                <a:latin typeface="Times New Roman" panose="02020603050405020304" pitchFamily="18" charset="0"/>
                <a:cs typeface="Times New Roman" panose="02020603050405020304" pitchFamily="18" charset="0"/>
              </a:rPr>
              <a:t>REFERENCE</a:t>
            </a:r>
          </a:p>
        </p:txBody>
      </p:sp>
    </p:spTree>
    <p:extLst>
      <p:ext uri="{BB962C8B-B14F-4D97-AF65-F5344CB8AC3E}">
        <p14:creationId xmlns:p14="http://schemas.microsoft.com/office/powerpoint/2010/main" val="389520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871695" y="2411604"/>
            <a:ext cx="9880041" cy="1155561"/>
          </a:xfrm>
          <a:prstGeom prst="rect">
            <a:avLst/>
          </a:prstGeom>
          <a:noFill/>
          <a:ln>
            <a:noFill/>
          </a:ln>
        </p:spPr>
        <p:txBody>
          <a:bodyPr anchor="b">
            <a:normAutofit/>
          </a:bodyPr>
          <a:lstStyle/>
          <a:p>
            <a:pPr algn="ctr">
              <a:lnSpc>
                <a:spcPct val="85000"/>
              </a:lnSpc>
            </a:pPr>
            <a:r>
              <a:rPr lang="en-US" sz="4800" b="0" strike="noStrike" spc="-52" dirty="0">
                <a:latin typeface="Times New Roman"/>
              </a:rPr>
              <a:t>Thank You</a:t>
            </a:r>
            <a:endParaRPr lang="en-US" sz="4800" b="0" strike="noStrike" spc="-1" dirty="0">
              <a:latin typeface="Calibri"/>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586</TotalTime>
  <Words>564</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ABSTRACT</vt:lpstr>
      <vt:lpstr>PowerPoint Presentation</vt:lpstr>
      <vt:lpstr>SCHEMA DIAGRAM</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mini project  retail database management system</dc:title>
  <dc:subject/>
  <dc:creator>Veluru</dc:creator>
  <dc:description/>
  <cp:lastModifiedBy>Deepika ML</cp:lastModifiedBy>
  <cp:revision>737</cp:revision>
  <dcterms:created xsi:type="dcterms:W3CDTF">2020-12-21T02:30:18Z</dcterms:created>
  <dcterms:modified xsi:type="dcterms:W3CDTF">2023-01-25T16:53:46Z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8</vt:i4>
  </property>
</Properties>
</file>