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0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7" r:id="rId15"/>
    <p:sldId id="278" r:id="rId16"/>
    <p:sldId id="276" r:id="rId17"/>
    <p:sldId id="274" r:id="rId18"/>
    <p:sldId id="269" r:id="rId19"/>
    <p:sldId id="27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C5031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6" d="100"/>
          <a:sy n="76" d="100"/>
        </p:scale>
        <p:origin x="94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3"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9" y="1871133"/>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9" y="3657597"/>
            <a:ext cx="6815669" cy="1320802"/>
          </a:xfrm>
        </p:spPr>
        <p:txBody>
          <a:bodyPr anchor="t">
            <a:normAutofit/>
          </a:bodyPr>
          <a:lstStyle>
            <a:lvl1pPr marL="0" indent="0" algn="ctr">
              <a:buNone/>
              <a:defRPr sz="2100">
                <a:solidFill>
                  <a:schemeClr val="tx1"/>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3" y="5037663"/>
            <a:ext cx="897467" cy="279400"/>
          </a:xfrm>
        </p:spPr>
        <p:txBody>
          <a:bodyPr/>
          <a:lstStyle/>
          <a:p>
            <a:fld id="{D8160BB5-028E-44A5-A698-DD23C66B2DC3}" type="datetimeFigureOut">
              <a:rPr lang="en-IN" smtClean="0"/>
              <a:t>03-10-2023</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2" y="5037663"/>
            <a:ext cx="551167" cy="279400"/>
          </a:xfrm>
        </p:spPr>
        <p:txBody>
          <a:bodyPr/>
          <a:lstStyle/>
          <a:p>
            <a:fld id="{B7291F07-283A-498E-8896-D5DE9951DD86}"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65001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7"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401"/>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7" cy="493712"/>
          </a:xfrm>
        </p:spPr>
        <p:txBody>
          <a:bodyPr>
            <a:normAutofit/>
          </a:bodyPr>
          <a:lstStyle>
            <a:lvl1pPr marL="0" indent="0" algn="ctr">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160BB5-028E-44A5-A698-DD23C66B2DC3}" type="datetimeFigureOut">
              <a:rPr lang="en-IN" smtClean="0"/>
              <a:t>03-10-2023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291F07-283A-498E-8896-D5DE9951DD86}" type="slidenum">
              <a:rPr lang="en-IN" smtClean="0"/>
              <a:t>‹#›</a:t>
            </a:fld>
            <a:endParaRPr lang="en-IN"/>
          </a:p>
        </p:txBody>
      </p:sp>
    </p:spTree>
    <p:extLst>
      <p:ext uri="{BB962C8B-B14F-4D97-AF65-F5344CB8AC3E}">
        <p14:creationId xmlns:p14="http://schemas.microsoft.com/office/powerpoint/2010/main" val="135733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9"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9" y="4343401"/>
            <a:ext cx="9592732" cy="1532467"/>
          </a:xfrm>
        </p:spPr>
        <p:txBody>
          <a:bodyPr anchor="ctr">
            <a:normAutofit/>
          </a:bodyPr>
          <a:lstStyle>
            <a:lvl1pPr marL="0" indent="0" algn="ctr">
              <a:buNone/>
              <a:defRPr sz="20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160BB5-028E-44A5-A698-DD23C66B2DC3}" type="datetimeFigureOut">
              <a:rPr lang="en-IN" smtClean="0"/>
              <a:t>03-10-2023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291F07-283A-498E-8896-D5DE9951DD86}" type="slidenum">
              <a:rPr lang="en-IN" smtClean="0"/>
              <a:t>‹#›</a:t>
            </a:fld>
            <a:endParaRPr lang="en-IN"/>
          </a:p>
        </p:txBody>
      </p:sp>
      <p:cxnSp>
        <p:nvCxnSpPr>
          <p:cNvPr id="15" name="Straight Connector 14"/>
          <p:cNvCxnSpPr/>
          <p:nvPr/>
        </p:nvCxnSpPr>
        <p:spPr>
          <a:xfrm>
            <a:off x="1396169" y="4140199"/>
            <a:ext cx="9407299"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159708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4" y="982132"/>
            <a:ext cx="9296399"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3" cy="584200"/>
          </a:xfrm>
        </p:spPr>
        <p:txBody>
          <a:bodyPr anchor="ctr">
            <a:normAutofit/>
          </a:bodyPr>
          <a:lstStyle>
            <a:lvl1pPr marL="0" indent="0" algn="r">
              <a:buFontTx/>
              <a:buNone/>
              <a:defRPr sz="2000"/>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401"/>
            <a:ext cx="9609667" cy="1532467"/>
          </a:xfrm>
        </p:spPr>
        <p:txBody>
          <a:bodyPr anchor="ctr">
            <a:normAutofit/>
          </a:bodyPr>
          <a:lstStyle>
            <a:lvl1pPr marL="0" indent="0" algn="ctr">
              <a:buNone/>
              <a:defRPr sz="20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160BB5-028E-44A5-A698-DD23C66B2DC3}" type="datetimeFigureOut">
              <a:rPr lang="en-IN" smtClean="0"/>
              <a:t>03-10-2023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291F07-283A-498E-8896-D5DE9951DD86}"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9"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865687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3"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2" y="4777381"/>
            <a:ext cx="9609668" cy="860400"/>
          </a:xfrm>
        </p:spPr>
        <p:txBody>
          <a:bodyPr anchor="t">
            <a:normAutofit/>
          </a:bodyPr>
          <a:lstStyle>
            <a:lvl1pPr marL="0" indent="0" algn="l">
              <a:buNone/>
              <a:defRPr sz="20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160BB5-028E-44A5-A698-DD23C66B2DC3}" type="datetimeFigureOut">
              <a:rPr lang="en-IN" smtClean="0"/>
              <a:t>03-10-2023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291F07-283A-498E-8896-D5DE9951DD86}" type="slidenum">
              <a:rPr lang="en-IN" smtClean="0"/>
              <a:t>‹#›</a:t>
            </a:fld>
            <a:endParaRPr lang="en-IN"/>
          </a:p>
        </p:txBody>
      </p:sp>
    </p:spTree>
    <p:extLst>
      <p:ext uri="{BB962C8B-B14F-4D97-AF65-F5344CB8AC3E}">
        <p14:creationId xmlns:p14="http://schemas.microsoft.com/office/powerpoint/2010/main" val="5191260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4" y="982132"/>
            <a:ext cx="9296399"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2" y="3639312"/>
            <a:ext cx="9609668" cy="886968"/>
          </a:xfrm>
        </p:spPr>
        <p:txBody>
          <a:bodyPr anchor="b">
            <a:normAutofit/>
          </a:bodyPr>
          <a:lstStyle>
            <a:lvl1pPr marL="0" indent="0" algn="l">
              <a:spcBef>
                <a:spcPts val="0"/>
              </a:spcBef>
              <a:buNone/>
              <a:defRPr sz="24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2" y="4529667"/>
            <a:ext cx="9609668" cy="1346200"/>
          </a:xfrm>
        </p:spPr>
        <p:txBody>
          <a:bodyPr anchor="t">
            <a:normAutofit/>
          </a:bodyPr>
          <a:lstStyle>
            <a:lvl1pPr marL="0" indent="0" algn="l">
              <a:buNone/>
              <a:defRPr sz="18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160BB5-028E-44A5-A698-DD23C66B2DC3}" type="datetimeFigureOut">
              <a:rPr lang="en-IN" smtClean="0"/>
              <a:t>03-10-2023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291F07-283A-498E-8896-D5DE9951DD86}"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9"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941093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7"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2" y="3630168"/>
            <a:ext cx="9609668" cy="841248"/>
          </a:xfrm>
        </p:spPr>
        <p:txBody>
          <a:bodyPr anchor="b">
            <a:normAutofit/>
          </a:bodyPr>
          <a:lstStyle>
            <a:lvl1pPr marL="0" indent="0" algn="l">
              <a:spcBef>
                <a:spcPts val="0"/>
              </a:spcBef>
              <a:buNone/>
              <a:defRPr sz="28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470401"/>
            <a:ext cx="9609671" cy="1405467"/>
          </a:xfrm>
        </p:spPr>
        <p:txBody>
          <a:bodyPr anchor="t">
            <a:normAutofit/>
          </a:bodyPr>
          <a:lstStyle>
            <a:lvl1pPr marL="0" indent="0" algn="l">
              <a:buNone/>
              <a:defRPr sz="18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160BB5-028E-44A5-A698-DD23C66B2DC3}" type="datetimeFigureOut">
              <a:rPr lang="en-IN" smtClean="0"/>
              <a:t>03-10-2023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291F07-283A-498E-8896-D5DE9951DD86}" type="slidenum">
              <a:rPr lang="en-IN" smtClean="0"/>
              <a:t>‹#›</a:t>
            </a:fld>
            <a:endParaRPr lang="en-IN"/>
          </a:p>
        </p:txBody>
      </p:sp>
      <p:cxnSp>
        <p:nvCxnSpPr>
          <p:cNvPr id="15" name="Straight Connector 14"/>
          <p:cNvCxnSpPr/>
          <p:nvPr/>
        </p:nvCxnSpPr>
        <p:spPr>
          <a:xfrm>
            <a:off x="1396169" y="3429000"/>
            <a:ext cx="9407299"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358983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160BB5-028E-44A5-A698-DD23C66B2DC3}" type="datetimeFigureOut">
              <a:rPr lang="en-IN" smtClean="0"/>
              <a:t>03-10-2023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291F07-283A-498E-8896-D5DE9951DD86}" type="slidenum">
              <a:rPr lang="en-IN" smtClean="0"/>
              <a:t>‹#›</a:t>
            </a:fld>
            <a:endParaRPr lang="en-IN"/>
          </a:p>
        </p:txBody>
      </p:sp>
      <p:cxnSp>
        <p:nvCxnSpPr>
          <p:cNvPr id="14" name="Straight Connector 13"/>
          <p:cNvCxnSpPr/>
          <p:nvPr/>
        </p:nvCxnSpPr>
        <p:spPr>
          <a:xfrm>
            <a:off x="1396169" y="2421466"/>
            <a:ext cx="9407299"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858553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8" y="982133"/>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400"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160BB5-028E-44A5-A698-DD23C66B2DC3}" type="datetimeFigureOut">
              <a:rPr lang="en-IN" smtClean="0"/>
              <a:t>03-10-2023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291F07-283A-498E-8896-D5DE9951DD86}" type="slidenum">
              <a:rPr lang="en-IN" smtClean="0"/>
              <a:t>‹#›</a:t>
            </a:fld>
            <a:endParaRPr lang="en-IN"/>
          </a:p>
        </p:txBody>
      </p:sp>
      <p:cxnSp>
        <p:nvCxnSpPr>
          <p:cNvPr id="14" name="Straight Connector 13"/>
          <p:cNvCxnSpPr/>
          <p:nvPr/>
        </p:nvCxnSpPr>
        <p:spPr>
          <a:xfrm>
            <a:off x="8863891"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03758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9"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160BB5-028E-44A5-A698-DD23C66B2DC3}" type="datetimeFigureOut">
              <a:rPr lang="en-IN" smtClean="0"/>
              <a:t>03-10-2023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291F07-283A-498E-8896-D5DE9951DD86}" type="slidenum">
              <a:rPr lang="en-IN" smtClean="0"/>
              <a:t>‹#›</a:t>
            </a:fld>
            <a:endParaRPr lang="en-IN"/>
          </a:p>
        </p:txBody>
      </p:sp>
    </p:spTree>
    <p:extLst>
      <p:ext uri="{BB962C8B-B14F-4D97-AF65-F5344CB8AC3E}">
        <p14:creationId xmlns:p14="http://schemas.microsoft.com/office/powerpoint/2010/main" val="3728946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3"/>
            <a:ext cx="8158691" cy="954547"/>
          </a:xfrm>
        </p:spPr>
        <p:txBody>
          <a:bodyPr anchor="t">
            <a:normAutofit/>
          </a:bodyPr>
          <a:lstStyle>
            <a:lvl1pPr marL="0" indent="0" algn="ctr">
              <a:buNone/>
              <a:defRPr sz="24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160BB5-028E-44A5-A698-DD23C66B2DC3}" type="datetimeFigureOut">
              <a:rPr lang="en-IN" smtClean="0"/>
              <a:t>03-10-2023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291F07-283A-498E-8896-D5DE9951DD86}"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20178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9"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8160BB5-028E-44A5-A698-DD23C66B2DC3}" type="datetimeFigureOut">
              <a:rPr lang="en-IN" smtClean="0"/>
              <a:t>03-10-2023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291F07-283A-498E-8896-D5DE9951DD86}" type="slidenum">
              <a:rPr lang="en-IN" smtClean="0"/>
              <a:t>‹#›</a:t>
            </a:fld>
            <a:endParaRPr lang="en-IN"/>
          </a:p>
        </p:txBody>
      </p:sp>
    </p:spTree>
    <p:extLst>
      <p:ext uri="{BB962C8B-B14F-4D97-AF65-F5344CB8AC3E}">
        <p14:creationId xmlns:p14="http://schemas.microsoft.com/office/powerpoint/2010/main" val="3898729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4"/>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4"/>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160BB5-028E-44A5-A698-DD23C66B2DC3}" type="datetimeFigureOut">
              <a:rPr lang="en-IN" smtClean="0"/>
              <a:t>03-10-2023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7291F07-283A-498E-8896-D5DE9951DD86}" type="slidenum">
              <a:rPr lang="en-IN" smtClean="0"/>
              <a:t>‹#›</a:t>
            </a:fld>
            <a:endParaRPr lang="en-IN"/>
          </a:p>
        </p:txBody>
      </p:sp>
      <p:cxnSp>
        <p:nvCxnSpPr>
          <p:cNvPr id="18" name="Straight Connector 17"/>
          <p:cNvCxnSpPr/>
          <p:nvPr/>
        </p:nvCxnSpPr>
        <p:spPr>
          <a:xfrm>
            <a:off x="1396169" y="2421466"/>
            <a:ext cx="9407299"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35759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160BB5-028E-44A5-A698-DD23C66B2DC3}" type="datetimeFigureOut">
              <a:rPr lang="en-IN" smtClean="0"/>
              <a:t>03-10-2023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7291F07-283A-498E-8896-D5DE9951DD86}" type="slidenum">
              <a:rPr lang="en-IN" smtClean="0"/>
              <a:t>‹#›</a:t>
            </a:fld>
            <a:endParaRPr lang="en-IN"/>
          </a:p>
        </p:txBody>
      </p:sp>
      <p:cxnSp>
        <p:nvCxnSpPr>
          <p:cNvPr id="14" name="Straight Connector 13"/>
          <p:cNvCxnSpPr/>
          <p:nvPr/>
        </p:nvCxnSpPr>
        <p:spPr>
          <a:xfrm>
            <a:off x="1396169" y="2421466"/>
            <a:ext cx="9407299"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19212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160BB5-028E-44A5-A698-DD23C66B2DC3}" type="datetimeFigureOut">
              <a:rPr lang="en-IN" smtClean="0"/>
              <a:t>03-10-2023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7291F07-283A-498E-8896-D5DE9951DD86}" type="slidenum">
              <a:rPr lang="en-IN" smtClean="0"/>
              <a:t>‹#›</a:t>
            </a:fld>
            <a:endParaRPr lang="en-IN"/>
          </a:p>
        </p:txBody>
      </p:sp>
    </p:spTree>
    <p:extLst>
      <p:ext uri="{BB962C8B-B14F-4D97-AF65-F5344CB8AC3E}">
        <p14:creationId xmlns:p14="http://schemas.microsoft.com/office/powerpoint/2010/main" val="2178688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3"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3"/>
            <a:ext cx="5469467"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3" y="3031065"/>
            <a:ext cx="3718455" cy="2438404"/>
          </a:xfrm>
        </p:spPr>
        <p:txBody>
          <a:bodyPr anchor="t">
            <a:normAutofit/>
          </a:bodyPr>
          <a:lstStyle>
            <a:lvl1pPr marL="0" indent="0" algn="ctr">
              <a:buNone/>
              <a:defRPr sz="16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160BB5-028E-44A5-A698-DD23C66B2DC3}" type="datetimeFigureOut">
              <a:rPr lang="en-IN" smtClean="0"/>
              <a:t>03-10-2023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291F07-283A-498E-8896-D5DE9951DD86}" type="slidenum">
              <a:rPr lang="en-IN" smtClean="0"/>
              <a:t>‹#›</a:t>
            </a:fld>
            <a:endParaRPr lang="en-IN"/>
          </a:p>
        </p:txBody>
      </p:sp>
      <p:cxnSp>
        <p:nvCxnSpPr>
          <p:cNvPr id="16" name="Straight Connector 15"/>
          <p:cNvCxnSpPr/>
          <p:nvPr/>
        </p:nvCxnSpPr>
        <p:spPr>
          <a:xfrm>
            <a:off x="1396169" y="2912533"/>
            <a:ext cx="3514499"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78476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2"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160BB5-028E-44A5-A698-DD23C66B2DC3}" type="datetimeFigureOut">
              <a:rPr lang="en-IN" smtClean="0"/>
              <a:t>03-10-2023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291F07-283A-498E-8896-D5DE9951DD86}" type="slidenum">
              <a:rPr lang="en-IN" smtClean="0"/>
              <a:t>‹#›</a:t>
            </a:fld>
            <a:endParaRPr lang="en-IN"/>
          </a:p>
        </p:txBody>
      </p:sp>
    </p:spTree>
    <p:extLst>
      <p:ext uri="{BB962C8B-B14F-4D97-AF65-F5344CB8AC3E}">
        <p14:creationId xmlns:p14="http://schemas.microsoft.com/office/powerpoint/2010/main" val="719984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070C0"/>
            </a:gs>
            <a:gs pos="35000">
              <a:schemeClr val="accent5">
                <a:lumMod val="0"/>
                <a:lumOff val="100000"/>
              </a:schemeClr>
            </a:gs>
            <a:gs pos="100000">
              <a:schemeClr val="accent5">
                <a:lumMod val="100000"/>
              </a:schemeClr>
            </a:gs>
          </a:gsLst>
          <a:path path="shap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p:nvGrpSpPr>
        <p:grpSpPr>
          <a:xfrm>
            <a:off x="-15736" y="0"/>
            <a:ext cx="12229963"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3" y="982134"/>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2"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8160BB5-028E-44A5-A698-DD23C66B2DC3}" type="datetimeFigureOut">
              <a:rPr lang="en-IN" smtClean="0"/>
              <a:t>03-10-2023</a:t>
            </a:fld>
            <a:endParaRPr lang="en-IN"/>
          </a:p>
        </p:txBody>
      </p:sp>
      <p:sp>
        <p:nvSpPr>
          <p:cNvPr id="5" name="Footer Placeholder 4"/>
          <p:cNvSpPr>
            <a:spLocks noGrp="1"/>
          </p:cNvSpPr>
          <p:nvPr>
            <p:ph type="ftr" sz="quarter" idx="3"/>
          </p:nvPr>
        </p:nvSpPr>
        <p:spPr>
          <a:xfrm>
            <a:off x="1295402"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2"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7291F07-283A-498E-8896-D5DE9951DD86}" type="slidenum">
              <a:rPr lang="en-IN" smtClean="0"/>
              <a:t>‹#›</a:t>
            </a:fld>
            <a:endParaRPr lang="en-IN"/>
          </a:p>
        </p:txBody>
      </p:sp>
    </p:spTree>
    <p:extLst>
      <p:ext uri="{BB962C8B-B14F-4D97-AF65-F5344CB8AC3E}">
        <p14:creationId xmlns:p14="http://schemas.microsoft.com/office/powerpoint/2010/main" val="4256655687"/>
      </p:ext>
    </p:extLst>
  </p:cSld>
  <p:clrMap bg1="lt1" tx1="dk1" bg2="lt2" tx2="dk2" accent1="accent1" accent2="accent2" accent3="accent3" accent4="accent4" accent5="accent5" accent6="accent6" hlink="hlink" folHlink="folHlink"/>
  <p:sldLayoutIdLst>
    <p:sldLayoutId id="2147484402" r:id="rId1"/>
    <p:sldLayoutId id="2147484403" r:id="rId2"/>
    <p:sldLayoutId id="2147484404" r:id="rId3"/>
    <p:sldLayoutId id="2147484405" r:id="rId4"/>
    <p:sldLayoutId id="2147484406" r:id="rId5"/>
    <p:sldLayoutId id="2147484407" r:id="rId6"/>
    <p:sldLayoutId id="2147484408" r:id="rId7"/>
    <p:sldLayoutId id="2147484409" r:id="rId8"/>
    <p:sldLayoutId id="2147484410" r:id="rId9"/>
    <p:sldLayoutId id="2147484411" r:id="rId10"/>
    <p:sldLayoutId id="2147484412" r:id="rId11"/>
    <p:sldLayoutId id="2147484413" r:id="rId12"/>
    <p:sldLayoutId id="2147484414" r:id="rId13"/>
    <p:sldLayoutId id="2147484415" r:id="rId14"/>
    <p:sldLayoutId id="2147484416" r:id="rId15"/>
    <p:sldLayoutId id="2147484417" r:id="rId16"/>
    <p:sldLayoutId id="2147484418" r:id="rId17"/>
  </p:sldLayoutIdLst>
  <p:txStyles>
    <p:titleStyle>
      <a:lvl1pPr algn="ctr" defTabSz="457189"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44" indent="-285744" algn="l" defTabSz="457189"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32" indent="-285744" algn="l" defTabSz="457189"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21" indent="-285744" algn="l" defTabSz="457189"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12" indent="-171446" algn="l" defTabSz="457189"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01" indent="-171446" algn="l" defTabSz="457189"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537" indent="-228594" algn="l" defTabSz="457189"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726" indent="-228594" algn="l" defTabSz="457189"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8914" indent="-228594" algn="l" defTabSz="457189"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103" indent="-228594" algn="l" defTabSz="457189"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www.technifo/"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hyperlink" Target="mailto:Prinston.Smart@gmail.com" TargetMode="External"/><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8" name="Subtitle 7">
            <a:extLst>
              <a:ext uri="{FF2B5EF4-FFF2-40B4-BE49-F238E27FC236}">
                <a16:creationId xmlns:a16="http://schemas.microsoft.com/office/drawing/2014/main" id="{02E1F468-9984-46E3-9358-DA1B7662ECAB}"/>
              </a:ext>
            </a:extLst>
          </p:cNvPr>
          <p:cNvSpPr>
            <a:spLocks noGrp="1"/>
          </p:cNvSpPr>
          <p:nvPr>
            <p:ph type="subTitle" idx="1"/>
          </p:nvPr>
        </p:nvSpPr>
        <p:spPr>
          <a:xfrm>
            <a:off x="2499360" y="1689038"/>
            <a:ext cx="7203440" cy="3553521"/>
          </a:xfr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path path="rect">
              <a:fillToRect l="100000" t="100000"/>
            </a:path>
            <a:tileRect r="-100000" b="-100000"/>
          </a:gradFill>
        </p:spPr>
        <p:txBody>
          <a:bodyPr>
            <a:normAutofit/>
          </a:bodyPr>
          <a:lstStyle/>
          <a:p>
            <a:pPr algn="ctr"/>
            <a:r>
              <a:rPr lang="en-US" sz="2400" b="1" dirty="0">
                <a:latin typeface="Times New Roman" panose="02020603050405020304" pitchFamily="18" charset="0"/>
                <a:cs typeface="Times New Roman" panose="02020603050405020304" pitchFamily="18" charset="0"/>
              </a:rPr>
              <a:t>INTERNSHIP PRESENTATION </a:t>
            </a:r>
          </a:p>
          <a:p>
            <a:pPr algn="ctr"/>
            <a:r>
              <a:rPr lang="en-US" sz="2400" b="1" dirty="0">
                <a:latin typeface="Times New Roman" panose="02020603050405020304" pitchFamily="18" charset="0"/>
                <a:cs typeface="Times New Roman" panose="02020603050405020304" pitchFamily="18" charset="0"/>
              </a:rPr>
              <a:t>ON</a:t>
            </a:r>
          </a:p>
          <a:p>
            <a:pPr algn="ctr"/>
            <a:r>
              <a:rPr lang="en-US" sz="2400" b="1" dirty="0">
                <a:latin typeface="Times New Roman" panose="02020603050405020304" pitchFamily="18" charset="0"/>
                <a:cs typeface="Times New Roman" panose="02020603050405020304" pitchFamily="18" charset="0"/>
              </a:rPr>
              <a:t>  ONLINE WATCH SHOP</a:t>
            </a:r>
          </a:p>
          <a:p>
            <a:pPr algn="ctr"/>
            <a:r>
              <a:rPr lang="en-US" sz="1700" b="1" dirty="0">
                <a:latin typeface="Times New Roman" panose="02020603050405020304" pitchFamily="18" charset="0"/>
                <a:cs typeface="Times New Roman" panose="02020603050405020304" pitchFamily="18" charset="0"/>
              </a:rPr>
              <a:t>  USING FULL STACK WEB DEVELOPMENT</a:t>
            </a:r>
          </a:p>
          <a:p>
            <a:pPr algn="ctr"/>
            <a:endParaRPr lang="en-IN" sz="24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67C17535-65CD-4DA5-8AB3-2950251E29F3}"/>
              </a:ext>
            </a:extLst>
          </p:cNvPr>
          <p:cNvSpPr/>
          <p:nvPr/>
        </p:nvSpPr>
        <p:spPr>
          <a:xfrm>
            <a:off x="2917372" y="590886"/>
            <a:ext cx="6096000" cy="1169551"/>
          </a:xfrm>
          <a:prstGeom prst="rect">
            <a:avLst/>
          </a:prstGeom>
        </p:spPr>
        <p:txBody>
          <a:bodyPr>
            <a:spAutoFit/>
          </a:bodyPr>
          <a:lstStyle/>
          <a:p>
            <a:pPr algn="ctr"/>
            <a:r>
              <a:rPr lang="en-US" sz="2800" b="1" dirty="0">
                <a:latin typeface="Times New Roman" pitchFamily="18" charset="0"/>
                <a:cs typeface="Times New Roman" pitchFamily="18" charset="0"/>
              </a:rPr>
              <a:t>    DON BOSCO INSTITUTE OF TECHNOLOGY</a:t>
            </a:r>
          </a:p>
          <a:p>
            <a:pPr algn="ctr"/>
            <a:r>
              <a:rPr lang="en-US" sz="1400" b="1" dirty="0">
                <a:latin typeface="Times New Roman" pitchFamily="18" charset="0"/>
                <a:cs typeface="Times New Roman" pitchFamily="18" charset="0"/>
              </a:rPr>
              <a:t>         DEPARTMENT OF INFORMATION SCIENCE AND ENGINEERING</a:t>
            </a:r>
          </a:p>
        </p:txBody>
      </p:sp>
      <p:sp>
        <p:nvSpPr>
          <p:cNvPr id="12" name="Rectangle 11">
            <a:extLst>
              <a:ext uri="{FF2B5EF4-FFF2-40B4-BE49-F238E27FC236}">
                <a16:creationId xmlns:a16="http://schemas.microsoft.com/office/drawing/2014/main" id="{AA50DB34-5301-4D47-9BE7-D0F45711409C}"/>
              </a:ext>
            </a:extLst>
          </p:cNvPr>
          <p:cNvSpPr/>
          <p:nvPr/>
        </p:nvSpPr>
        <p:spPr>
          <a:xfrm>
            <a:off x="2609460" y="4245632"/>
            <a:ext cx="6866135" cy="923330"/>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By:</a:t>
            </a:r>
          </a:p>
          <a:p>
            <a:r>
              <a:rPr lang="en-US" b="1" dirty="0">
                <a:latin typeface="Times New Roman" panose="02020603050405020304" pitchFamily="18" charset="0"/>
                <a:cs typeface="Times New Roman" panose="02020603050405020304" pitchFamily="18" charset="0"/>
              </a:rPr>
              <a:t>DEEPIKA M L</a:t>
            </a:r>
          </a:p>
          <a:p>
            <a:r>
              <a:rPr lang="en-US" b="1" dirty="0">
                <a:latin typeface="Times New Roman" panose="02020603050405020304" pitchFamily="18" charset="0"/>
                <a:cs typeface="Times New Roman" panose="02020603050405020304" pitchFamily="18" charset="0"/>
              </a:rPr>
              <a:t>USN :1DB20IS043</a:t>
            </a:r>
          </a:p>
        </p:txBody>
      </p:sp>
      <p:sp>
        <p:nvSpPr>
          <p:cNvPr id="13" name="Rectangle 12">
            <a:extLst>
              <a:ext uri="{FF2B5EF4-FFF2-40B4-BE49-F238E27FC236}">
                <a16:creationId xmlns:a16="http://schemas.microsoft.com/office/drawing/2014/main" id="{32ED808B-BB25-4234-9AF9-61A60F8D21F5}"/>
              </a:ext>
            </a:extLst>
          </p:cNvPr>
          <p:cNvSpPr/>
          <p:nvPr/>
        </p:nvSpPr>
        <p:spPr>
          <a:xfrm>
            <a:off x="6543417" y="4245631"/>
            <a:ext cx="6096000" cy="1200329"/>
          </a:xfrm>
          <a:prstGeom prst="rect">
            <a:avLst/>
          </a:prstGeom>
          <a:noFill/>
        </p:spPr>
        <p:txBody>
          <a:bodyPr>
            <a:spAutoFit/>
          </a:bodyPr>
          <a:lstStyle/>
          <a:p>
            <a:pPr lvl="1"/>
            <a:r>
              <a:rPr lang="en-US" b="1" dirty="0">
                <a:latin typeface="Times New Roman" panose="02020603050405020304" pitchFamily="18" charset="0"/>
                <a:cs typeface="Times New Roman" panose="02020603050405020304" pitchFamily="18" charset="0"/>
              </a:rPr>
              <a:t>  Under the guidance of:</a:t>
            </a:r>
          </a:p>
          <a:p>
            <a:pPr lvl="1"/>
            <a:r>
              <a:rPr lang="en-US" b="1" dirty="0">
                <a:latin typeface="Times New Roman" panose="02020603050405020304" pitchFamily="18" charset="0"/>
                <a:cs typeface="Times New Roman" panose="02020603050405020304" pitchFamily="18" charset="0"/>
              </a:rPr>
              <a:t>  Mrs. </a:t>
            </a:r>
            <a:r>
              <a:rPr lang="en-US" b="1" dirty="0" err="1">
                <a:latin typeface="Times New Roman" panose="02020603050405020304" pitchFamily="18" charset="0"/>
                <a:cs typeface="Times New Roman" panose="02020603050405020304" pitchFamily="18" charset="0"/>
              </a:rPr>
              <a:t>Yashodara</a:t>
            </a:r>
            <a:r>
              <a:rPr lang="en-US" b="1" dirty="0">
                <a:latin typeface="Times New Roman" panose="02020603050405020304" pitchFamily="18" charset="0"/>
                <a:cs typeface="Times New Roman" panose="02020603050405020304" pitchFamily="18" charset="0"/>
              </a:rPr>
              <a:t> R</a:t>
            </a:r>
          </a:p>
          <a:p>
            <a:pPr lvl="1"/>
            <a:r>
              <a:rPr lang="en-US" b="1"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Asst prof, Dept. of ISE </a:t>
            </a:r>
          </a:p>
          <a:p>
            <a:endParaRPr lang="en-US" b="1" dirty="0">
              <a:latin typeface="Times New Roman" panose="02020603050405020304" pitchFamily="18" charset="0"/>
              <a:cs typeface="Times New Roman" panose="02020603050405020304" pitchFamily="18" charset="0"/>
            </a:endParaRPr>
          </a:p>
        </p:txBody>
      </p:sp>
      <p:pic>
        <p:nvPicPr>
          <p:cNvPr id="1030" name="Picture 6">
            <a:extLst>
              <a:ext uri="{FF2B5EF4-FFF2-40B4-BE49-F238E27FC236}">
                <a16:creationId xmlns:a16="http://schemas.microsoft.com/office/drawing/2014/main" id="{9808831E-3AEA-BD02-935A-163CB53133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297" y="786064"/>
            <a:ext cx="754723"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07146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1B1933C-9A47-44AB-8C16-63EC010DCDEE}"/>
              </a:ext>
            </a:extLst>
          </p:cNvPr>
          <p:cNvSpPr/>
          <p:nvPr/>
        </p:nvSpPr>
        <p:spPr>
          <a:xfrm>
            <a:off x="2011680" y="614640"/>
            <a:ext cx="8920480" cy="562872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txBody>
          <a:bodyPr wrap="square">
            <a:spAutoFit/>
          </a:bodyPr>
          <a:lstStyle/>
          <a:p>
            <a:pPr marL="342900" indent="-342900" algn="just">
              <a:buFont typeface="Wingdings" panose="05000000000000000000" pitchFamily="2" charset="2"/>
              <a:buChar char="Ø"/>
            </a:pPr>
            <a:r>
              <a:rPr lang="en-US" sz="2400" b="1" u="sng" dirty="0">
                <a:latin typeface="Times New Roman" panose="02020603050405020304" pitchFamily="18" charset="0"/>
                <a:cs typeface="Times New Roman" panose="02020603050405020304" pitchFamily="18" charset="0"/>
              </a:rPr>
              <a:t>FRONT END TASKS</a:t>
            </a:r>
          </a:p>
          <a:p>
            <a:pPr lvl="1" algn="just">
              <a:lnSpc>
                <a:spcPct val="150000"/>
              </a:lnSpc>
            </a:pPr>
            <a:r>
              <a:rPr lang="en-US" dirty="0">
                <a:latin typeface="Times New Roman" panose="02020603050405020304" pitchFamily="18" charset="0"/>
                <a:cs typeface="Times New Roman" panose="02020603050405020304" pitchFamily="18" charset="0"/>
              </a:rPr>
              <a:t>1. Create login page using username and password. </a:t>
            </a:r>
          </a:p>
          <a:p>
            <a:pPr lvl="1" algn="just">
              <a:lnSpc>
                <a:spcPct val="150000"/>
              </a:lnSpc>
            </a:pPr>
            <a:r>
              <a:rPr lang="en-US" dirty="0">
                <a:latin typeface="Times New Roman" panose="02020603050405020304" pitchFamily="18" charset="0"/>
                <a:cs typeface="Times New Roman" panose="02020603050405020304" pitchFamily="18" charset="0"/>
              </a:rPr>
              <a:t>2. Create the Home page, Category page, About Page and Contact page. </a:t>
            </a:r>
          </a:p>
          <a:p>
            <a:pPr lvl="1" algn="just">
              <a:lnSpc>
                <a:spcPct val="150000"/>
              </a:lnSpc>
            </a:pPr>
            <a:r>
              <a:rPr lang="en-US" dirty="0">
                <a:latin typeface="Times New Roman" panose="02020603050405020304" pitchFamily="18" charset="0"/>
                <a:cs typeface="Times New Roman" panose="02020603050405020304" pitchFamily="18" charset="0"/>
              </a:rPr>
              <a:t>3. Create All the necessary pages for each link and the functionalities. </a:t>
            </a:r>
          </a:p>
          <a:p>
            <a:pPr lvl="1" algn="just">
              <a:lnSpc>
                <a:spcPct val="150000"/>
              </a:lnSpc>
            </a:pPr>
            <a:r>
              <a:rPr lang="en-US" dirty="0">
                <a:latin typeface="Times New Roman" panose="02020603050405020304" pitchFamily="18" charset="0"/>
                <a:cs typeface="Times New Roman" panose="02020603050405020304" pitchFamily="18" charset="0"/>
              </a:rPr>
              <a:t>4. Style all the Web pages. </a:t>
            </a:r>
          </a:p>
          <a:p>
            <a:pPr algn="just"/>
            <a:endParaRPr lang="en-US"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400" b="1" u="sng" dirty="0">
                <a:latin typeface="Times New Roman" panose="02020603050405020304" pitchFamily="18" charset="0"/>
                <a:cs typeface="Times New Roman" panose="02020603050405020304" pitchFamily="18" charset="0"/>
              </a:rPr>
              <a:t>CONNECTION</a:t>
            </a:r>
          </a:p>
          <a:p>
            <a:pPr lvl="1" algn="just">
              <a:lnSpc>
                <a:spcPct val="150000"/>
              </a:lnSpc>
            </a:pPr>
            <a:r>
              <a:rPr lang="en-US" dirty="0">
                <a:latin typeface="Times New Roman" panose="02020603050405020304" pitchFamily="18" charset="0"/>
                <a:cs typeface="Times New Roman" panose="02020603050405020304" pitchFamily="18" charset="0"/>
              </a:rPr>
              <a:t>1.  Implement the functionalities for each of the web page. </a:t>
            </a:r>
          </a:p>
          <a:p>
            <a:pPr lvl="1" algn="just">
              <a:lnSpc>
                <a:spcPct val="150000"/>
              </a:lnSpc>
            </a:pPr>
            <a:r>
              <a:rPr lang="en-US" dirty="0">
                <a:latin typeface="Times New Roman" panose="02020603050405020304" pitchFamily="18" charset="0"/>
                <a:cs typeface="Times New Roman" panose="02020603050405020304" pitchFamily="18" charset="0"/>
              </a:rPr>
              <a:t>2. Use the appropriate Query for the functionalities. </a:t>
            </a:r>
          </a:p>
          <a:p>
            <a:pPr lvl="1" algn="just">
              <a:lnSpc>
                <a:spcPct val="150000"/>
              </a:lnSpc>
            </a:pPr>
            <a:r>
              <a:rPr lang="en-US" dirty="0">
                <a:latin typeface="Times New Roman" panose="02020603050405020304" pitchFamily="18" charset="0"/>
                <a:cs typeface="Times New Roman" panose="02020603050405020304" pitchFamily="18" charset="0"/>
              </a:rPr>
              <a:t>3. Follow the same procedure – </a:t>
            </a:r>
          </a:p>
          <a:p>
            <a:pPr lvl="1" algn="just">
              <a:lnSpc>
                <a:spcPct val="150000"/>
              </a:lnSpc>
            </a:pPr>
            <a:r>
              <a:rPr lang="en-US" dirty="0">
                <a:latin typeface="Times New Roman" panose="02020603050405020304" pitchFamily="18" charset="0"/>
                <a:cs typeface="Times New Roman" panose="02020603050405020304" pitchFamily="18" charset="0"/>
              </a:rPr>
              <a:t>	- Create a Mongo DB localhost connection.</a:t>
            </a:r>
          </a:p>
          <a:p>
            <a:pPr lvl="1" algn="just">
              <a:lnSpc>
                <a:spcPct val="150000"/>
              </a:lnSpc>
            </a:pPr>
            <a:r>
              <a:rPr lang="en-US" dirty="0">
                <a:latin typeface="Times New Roman" panose="02020603050405020304" pitchFamily="18" charset="0"/>
                <a:cs typeface="Times New Roman" panose="02020603050405020304" pitchFamily="18" charset="0"/>
              </a:rPr>
              <a:t>	- Prepare the statement. </a:t>
            </a:r>
          </a:p>
          <a:p>
            <a:pPr lvl="1" algn="just">
              <a:lnSpc>
                <a:spcPct val="150000"/>
              </a:lnSpc>
            </a:pPr>
            <a:r>
              <a:rPr lang="en-US" dirty="0">
                <a:latin typeface="Times New Roman" panose="02020603050405020304" pitchFamily="18" charset="0"/>
                <a:cs typeface="Times New Roman" panose="02020603050405020304" pitchFamily="18" charset="0"/>
              </a:rPr>
              <a:t>	- Bind the parameters if required. </a:t>
            </a:r>
          </a:p>
          <a:p>
            <a:pPr lvl="1" algn="just">
              <a:lnSpc>
                <a:spcPct val="150000"/>
              </a:lnSpc>
            </a:pPr>
            <a:r>
              <a:rPr lang="en-US" dirty="0">
                <a:latin typeface="Times New Roman" panose="02020603050405020304" pitchFamily="18" charset="0"/>
                <a:cs typeface="Times New Roman" panose="02020603050405020304" pitchFamily="18" charset="0"/>
              </a:rPr>
              <a:t>	- Execute the statement.</a:t>
            </a:r>
          </a:p>
        </p:txBody>
      </p:sp>
      <p:pic>
        <p:nvPicPr>
          <p:cNvPr id="10242" name="Picture 2">
            <a:extLst>
              <a:ext uri="{FF2B5EF4-FFF2-40B4-BE49-F238E27FC236}">
                <a16:creationId xmlns:a16="http://schemas.microsoft.com/office/drawing/2014/main" id="{C70911AC-444C-D035-0C21-06749B564E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699" y="844062"/>
            <a:ext cx="1118577" cy="9300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3979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102900F-C3DD-4E4E-8563-786C60B8CE6A}"/>
              </a:ext>
            </a:extLst>
          </p:cNvPr>
          <p:cNvSpPr/>
          <p:nvPr/>
        </p:nvSpPr>
        <p:spPr>
          <a:xfrm>
            <a:off x="2761176" y="1762646"/>
            <a:ext cx="6096000" cy="2160656"/>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txBody>
          <a:bodyPr>
            <a:spAutoFit/>
          </a:bodyPr>
          <a:lstStyle/>
          <a:p>
            <a:pPr marL="342900" indent="-342900" algn="just">
              <a:buFont typeface="Wingdings" panose="05000000000000000000" pitchFamily="2" charset="2"/>
              <a:buChar char="Ø"/>
            </a:pPr>
            <a:r>
              <a:rPr lang="en-US" sz="2400" b="1" u="sng" dirty="0">
                <a:latin typeface="Times New Roman" panose="02020603050405020304" pitchFamily="18" charset="0"/>
                <a:cs typeface="Times New Roman" panose="02020603050405020304" pitchFamily="18" charset="0"/>
              </a:rPr>
              <a:t>BACK-END TASKS</a:t>
            </a:r>
          </a:p>
          <a:p>
            <a:pPr algn="just">
              <a:lnSpc>
                <a:spcPct val="150000"/>
              </a:lnSpc>
            </a:pPr>
            <a:r>
              <a:rPr lang="en-US" sz="2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Establish a local host connection. </a:t>
            </a:r>
          </a:p>
          <a:p>
            <a:pPr algn="just">
              <a:lnSpc>
                <a:spcPct val="150000"/>
              </a:lnSpc>
            </a:pPr>
            <a:r>
              <a:rPr lang="en-US" dirty="0">
                <a:latin typeface="Times New Roman" panose="02020603050405020304" pitchFamily="18" charset="0"/>
                <a:cs typeface="Times New Roman" panose="02020603050405020304" pitchFamily="18" charset="0"/>
              </a:rPr>
              <a:t>2. Connect it to a host IP address. </a:t>
            </a:r>
          </a:p>
          <a:p>
            <a:pPr algn="just">
              <a:lnSpc>
                <a:spcPct val="150000"/>
              </a:lnSpc>
            </a:pPr>
            <a:r>
              <a:rPr lang="en-US" dirty="0">
                <a:latin typeface="Times New Roman" panose="02020603050405020304" pitchFamily="18" charset="0"/>
                <a:cs typeface="Times New Roman" panose="02020603050405020304" pitchFamily="18" charset="0"/>
              </a:rPr>
              <a:t>3. Store the user registered details. </a:t>
            </a:r>
          </a:p>
          <a:p>
            <a:pPr algn="just">
              <a:lnSpc>
                <a:spcPct val="150000"/>
              </a:lnSpc>
            </a:pPr>
            <a:r>
              <a:rPr lang="en-US" dirty="0">
                <a:latin typeface="Times New Roman" panose="02020603050405020304" pitchFamily="18" charset="0"/>
                <a:cs typeface="Times New Roman" panose="02020603050405020304" pitchFamily="18" charset="0"/>
              </a:rPr>
              <a:t>4. Create object </a:t>
            </a:r>
            <a:r>
              <a:rPr lang="en-US" dirty="0" err="1">
                <a:latin typeface="Times New Roman" panose="02020603050405020304" pitchFamily="18" charset="0"/>
                <a:cs typeface="Times New Roman" panose="02020603050405020304" pitchFamily="18" charset="0"/>
              </a:rPr>
              <a:t>id’s,username</a:t>
            </a:r>
            <a:r>
              <a:rPr lang="en-US" sz="2000" dirty="0">
                <a:latin typeface="Times New Roman" panose="02020603050405020304" pitchFamily="18" charset="0"/>
                <a:cs typeface="Times New Roman" panose="02020603050405020304" pitchFamily="18" charset="0"/>
              </a:rPr>
              <a:t>.</a:t>
            </a:r>
            <a:endParaRPr lang="en-IN" sz="2000" b="1" dirty="0">
              <a:latin typeface="Times New Roman" panose="02020603050405020304" pitchFamily="18" charset="0"/>
              <a:cs typeface="Times New Roman" panose="02020603050405020304" pitchFamily="18" charset="0"/>
            </a:endParaRPr>
          </a:p>
        </p:txBody>
      </p:sp>
      <p:pic>
        <p:nvPicPr>
          <p:cNvPr id="11266" name="Picture 2">
            <a:extLst>
              <a:ext uri="{FF2B5EF4-FFF2-40B4-BE49-F238E27FC236}">
                <a16:creationId xmlns:a16="http://schemas.microsoft.com/office/drawing/2014/main" id="{79B7C33A-674F-2051-3597-67586267A1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985" y="875323"/>
            <a:ext cx="1289537" cy="887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148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11DC1AF-CECF-4F1B-B1B2-BA26E3EEC9BA}"/>
              </a:ext>
            </a:extLst>
          </p:cNvPr>
          <p:cNvSpPr/>
          <p:nvPr/>
        </p:nvSpPr>
        <p:spPr>
          <a:xfrm>
            <a:off x="1584712" y="2376848"/>
            <a:ext cx="9733528" cy="3924151"/>
          </a:xfrm>
          <a:prstGeom prst="rect">
            <a:avLst/>
          </a:prstGeom>
          <a:noFill/>
        </p:spPr>
        <p:txBody>
          <a:bodyPr wrap="square">
            <a:spAutoFit/>
          </a:bodyPr>
          <a:lstStyle/>
          <a:p>
            <a:pPr lvl="1"/>
            <a:endParaRPr lang="en-IN" dirty="0">
              <a:solidFill>
                <a:srgbClr val="000000"/>
              </a:solidFill>
              <a:latin typeface="Calibri" panose="020F0502020204030204" pitchFamily="34" charset="0"/>
            </a:endParaRPr>
          </a:p>
          <a:p>
            <a:pPr marL="800100" lvl="1" indent="-342900">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IMPORTANT MODULES </a:t>
            </a:r>
            <a:endParaRPr lang="en-IN" dirty="0">
              <a:latin typeface="Times New Roman" panose="02020603050405020304" pitchFamily="18" charset="0"/>
              <a:cs typeface="Times New Roman" panose="02020603050405020304" pitchFamily="18" charset="0"/>
            </a:endParaRPr>
          </a:p>
          <a:p>
            <a:pPr lvl="1"/>
            <a:r>
              <a:rPr lang="en-IN" dirty="0">
                <a:solidFill>
                  <a:srgbClr val="000000"/>
                </a:solidFill>
                <a:latin typeface="Times New Roman" panose="02020603050405020304" pitchFamily="18" charset="0"/>
                <a:cs typeface="Times New Roman" panose="02020603050405020304" pitchFamily="18" charset="0"/>
              </a:rPr>
              <a:t>I have implemented 5 tables in my Food Website That </a:t>
            </a:r>
            <a:r>
              <a:rPr lang="en-IN" dirty="0" err="1">
                <a:solidFill>
                  <a:srgbClr val="000000"/>
                </a:solidFill>
                <a:latin typeface="Times New Roman" panose="02020603050405020304" pitchFamily="18" charset="0"/>
                <a:cs typeface="Times New Roman" panose="02020603050405020304" pitchFamily="18" charset="0"/>
              </a:rPr>
              <a:t>is:it</a:t>
            </a:r>
            <a:r>
              <a:rPr lang="en-IN" dirty="0">
                <a:solidFill>
                  <a:srgbClr val="000000"/>
                </a:solidFill>
                <a:latin typeface="Times New Roman" panose="02020603050405020304" pitchFamily="18" charset="0"/>
                <a:cs typeface="Times New Roman" panose="02020603050405020304" pitchFamily="18" charset="0"/>
              </a:rPr>
              <a:t> has different Modules which are used are the following:</a:t>
            </a:r>
          </a:p>
          <a:p>
            <a:pPr marL="742950" lvl="1" indent="-285750">
              <a:buFont typeface="Wingdings" panose="05000000000000000000" pitchFamily="2" charset="2"/>
              <a:buChar char="§"/>
            </a:pPr>
            <a:r>
              <a:rPr lang="en-IN" dirty="0">
                <a:solidFill>
                  <a:srgbClr val="000000"/>
                </a:solidFill>
                <a:latin typeface="Times New Roman" panose="02020603050405020304" pitchFamily="18" charset="0"/>
                <a:cs typeface="Times New Roman" panose="02020603050405020304" pitchFamily="18" charset="0"/>
              </a:rPr>
              <a:t>Register Page</a:t>
            </a:r>
            <a:r>
              <a:rPr lang="en-IN" dirty="0">
                <a:latin typeface="Times New Roman" panose="02020603050405020304" pitchFamily="18" charset="0"/>
                <a:cs typeface="Times New Roman" panose="02020603050405020304" pitchFamily="18" charset="0"/>
              </a:rPr>
              <a:t> </a:t>
            </a:r>
          </a:p>
          <a:p>
            <a:pPr marL="742950" lvl="1"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Home Page </a:t>
            </a:r>
          </a:p>
          <a:p>
            <a:pPr marL="742950" lvl="1"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Login Page</a:t>
            </a:r>
          </a:p>
          <a:p>
            <a:pPr marL="742950" lvl="1"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About Page</a:t>
            </a:r>
          </a:p>
          <a:p>
            <a:pPr marL="742950" lvl="1"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Contact Page</a:t>
            </a:r>
          </a:p>
          <a:p>
            <a:pPr lvl="1"/>
            <a:endParaRPr lang="en-IN" dirty="0"/>
          </a:p>
          <a:p>
            <a:pPr>
              <a:lnSpc>
                <a:spcPct val="150000"/>
              </a:lnSpc>
            </a:pPr>
            <a:r>
              <a:rPr lang="en-IN" dirty="0"/>
              <a:t> </a:t>
            </a:r>
          </a:p>
          <a:p>
            <a:r>
              <a:rPr lang="en-IN" dirty="0"/>
              <a:t> </a:t>
            </a:r>
          </a:p>
          <a:p>
            <a:endParaRPr lang="en-IN" dirty="0"/>
          </a:p>
        </p:txBody>
      </p:sp>
      <p:sp>
        <p:nvSpPr>
          <p:cNvPr id="5" name="Rectangle 4">
            <a:extLst>
              <a:ext uri="{FF2B5EF4-FFF2-40B4-BE49-F238E27FC236}">
                <a16:creationId xmlns:a16="http://schemas.microsoft.com/office/drawing/2014/main" id="{53D10A80-DFA5-4C14-86E8-3F14F9AF2BC4}"/>
              </a:ext>
            </a:extLst>
          </p:cNvPr>
          <p:cNvSpPr/>
          <p:nvPr/>
        </p:nvSpPr>
        <p:spPr>
          <a:xfrm>
            <a:off x="1665993" y="383752"/>
            <a:ext cx="9733528" cy="2031325"/>
          </a:xfrm>
          <a:prstGeom prst="rect">
            <a:avLst/>
          </a:prstGeom>
          <a:noFill/>
        </p:spPr>
        <p:txBody>
          <a:bodyPr wrap="square">
            <a:spAutoFit/>
          </a:bodyPr>
          <a:lstStyle/>
          <a:p>
            <a:pPr marL="800100" lvl="1" indent="-342900">
              <a:lnSpc>
                <a:spcPct val="150000"/>
              </a:lnSpc>
              <a:buFont typeface="Wingdings" panose="05000000000000000000" pitchFamily="2" charset="2"/>
              <a:buChar char="Ø"/>
              <a:tabLst>
                <a:tab pos="407035" algn="l"/>
              </a:tabLst>
            </a:pPr>
            <a:r>
              <a:rPr lang="en-US" sz="2400" b="1" spc="-15" dirty="0">
                <a:latin typeface="Times New Roman" panose="02020603050405020304" pitchFamily="18" charset="0"/>
                <a:ea typeface="Times New Roman" panose="02020603050405020304" pitchFamily="18" charset="0"/>
              </a:rPr>
              <a:t>MONGO DB </a:t>
            </a:r>
            <a:r>
              <a:rPr lang="en-US" sz="2400" b="1" dirty="0">
                <a:latin typeface="Times New Roman" panose="02020603050405020304" pitchFamily="18" charset="0"/>
                <a:ea typeface="Times New Roman" panose="02020603050405020304" pitchFamily="18" charset="0"/>
              </a:rPr>
              <a:t>CONNECTION</a:t>
            </a:r>
            <a:endParaRPr lang="en-IN" sz="2400" dirty="0">
              <a:latin typeface="Times New Roman" panose="02020603050405020304" pitchFamily="18" charset="0"/>
              <a:ea typeface="Times New Roman" panose="02020603050405020304" pitchFamily="18" charset="0"/>
            </a:endParaRPr>
          </a:p>
          <a:p>
            <a:pPr marL="742950" marR="464820" lvl="1" indent="-285750" algn="just">
              <a:buSzPts val="1200"/>
              <a:buFont typeface="Wingdings" panose="05000000000000000000" pitchFamily="2" charset="2"/>
              <a:buChar char="§"/>
              <a:tabLst>
                <a:tab pos="635000" algn="l"/>
                <a:tab pos="635635" algn="l"/>
              </a:tabLst>
            </a:pPr>
            <a:r>
              <a:rPr lang="en-US" spc="-20" dirty="0">
                <a:latin typeface="Times New Roman" panose="02020603050405020304" pitchFamily="18" charset="0"/>
                <a:ea typeface="Arial" panose="020B0604020202020204" pitchFamily="34" charset="0"/>
              </a:rPr>
              <a:t>Depending on the version of MongoDB compass, there are either one or two  APIs for</a:t>
            </a:r>
            <a:r>
              <a:rPr lang="en-US" spc="-85" dirty="0">
                <a:latin typeface="Times New Roman" panose="02020603050405020304" pitchFamily="18" charset="0"/>
                <a:ea typeface="Arial" panose="020B0604020202020204" pitchFamily="34" charset="0"/>
              </a:rPr>
              <a:t> </a:t>
            </a:r>
            <a:r>
              <a:rPr lang="en-US" spc="-20" dirty="0">
                <a:latin typeface="Times New Roman" panose="02020603050405020304" pitchFamily="18" charset="0"/>
                <a:ea typeface="Arial" panose="020B0604020202020204" pitchFamily="34" charset="0"/>
              </a:rPr>
              <a:t>accessing the Mongo DB</a:t>
            </a:r>
            <a:r>
              <a:rPr lang="en-US" spc="-5" dirty="0">
                <a:latin typeface="Times New Roman" panose="02020603050405020304" pitchFamily="18" charset="0"/>
                <a:ea typeface="Arial" panose="020B0604020202020204" pitchFamily="34" charset="0"/>
              </a:rPr>
              <a:t> </a:t>
            </a:r>
            <a:r>
              <a:rPr lang="en-US" spc="-20" dirty="0">
                <a:latin typeface="Times New Roman" panose="02020603050405020304" pitchFamily="18" charset="0"/>
                <a:ea typeface="Arial" panose="020B0604020202020204" pitchFamily="34" charset="0"/>
              </a:rPr>
              <a:t>database.</a:t>
            </a:r>
            <a:endParaRPr lang="en-IN" spc="-20" dirty="0">
              <a:latin typeface="Times New Roman" panose="02020603050405020304" pitchFamily="18" charset="0"/>
              <a:ea typeface="Arial" panose="020B0604020202020204" pitchFamily="34" charset="0"/>
            </a:endParaRPr>
          </a:p>
          <a:p>
            <a:pPr marL="742950" lvl="1" indent="-285750" algn="just">
              <a:buSzPts val="1200"/>
              <a:buFont typeface="Wingdings" panose="05000000000000000000" pitchFamily="2" charset="2"/>
              <a:buChar char="§"/>
              <a:tabLst>
                <a:tab pos="635000" algn="l"/>
                <a:tab pos="635635" algn="l"/>
              </a:tabLst>
            </a:pPr>
            <a:r>
              <a:rPr lang="en-US" spc="-20" dirty="0">
                <a:latin typeface="Times New Roman" panose="02020603050405020304" pitchFamily="18" charset="0"/>
                <a:ea typeface="Arial" panose="020B0604020202020204" pitchFamily="34" charset="0"/>
              </a:rPr>
              <a:t>users can choose between the deprecated database extension, </a:t>
            </a:r>
            <a:r>
              <a:rPr lang="en-US" spc="-20" dirty="0" err="1">
                <a:latin typeface="Times New Roman" panose="02020603050405020304" pitchFamily="18" charset="0"/>
                <a:ea typeface="Arial" panose="020B0604020202020204" pitchFamily="34" charset="0"/>
              </a:rPr>
              <a:t>mongoDB</a:t>
            </a:r>
            <a:r>
              <a:rPr lang="en-US" spc="-20" dirty="0">
                <a:latin typeface="Times New Roman" panose="02020603050405020304" pitchFamily="18" charset="0"/>
                <a:ea typeface="Arial" panose="020B0604020202020204" pitchFamily="34" charset="0"/>
              </a:rPr>
              <a:t>, or</a:t>
            </a:r>
            <a:r>
              <a:rPr lang="en-US" spc="-10" dirty="0">
                <a:latin typeface="Times New Roman" panose="02020603050405020304" pitchFamily="18" charset="0"/>
                <a:ea typeface="Arial" panose="020B0604020202020204" pitchFamily="34" charset="0"/>
              </a:rPr>
              <a:t> </a:t>
            </a:r>
            <a:r>
              <a:rPr lang="en-US" spc="-20" dirty="0" err="1">
                <a:latin typeface="Times New Roman" panose="02020603050405020304" pitchFamily="18" charset="0"/>
                <a:ea typeface="Arial" panose="020B0604020202020204" pitchFamily="34" charset="0"/>
              </a:rPr>
              <a:t>mongosh</a:t>
            </a:r>
            <a:r>
              <a:rPr lang="en-US" spc="-20" dirty="0">
                <a:latin typeface="Times New Roman" panose="02020603050405020304" pitchFamily="18" charset="0"/>
                <a:ea typeface="Arial" panose="020B0604020202020204" pitchFamily="34" charset="0"/>
              </a:rPr>
              <a:t>.</a:t>
            </a:r>
            <a:endParaRPr lang="en-IN" spc="-20" dirty="0">
              <a:latin typeface="Times New Roman" panose="02020603050405020304" pitchFamily="18" charset="0"/>
              <a:ea typeface="Arial" panose="020B0604020202020204" pitchFamily="34" charset="0"/>
            </a:endParaRPr>
          </a:p>
          <a:p>
            <a:pPr marL="800100" lvl="1" indent="-342900" algn="just">
              <a:buSzPts val="1200"/>
              <a:buFont typeface="Wingdings" panose="05000000000000000000" pitchFamily="2" charset="2"/>
              <a:buChar char="§"/>
              <a:tabLst>
                <a:tab pos="635000" algn="l"/>
                <a:tab pos="635635" algn="l"/>
              </a:tabLst>
            </a:pPr>
            <a:r>
              <a:rPr lang="en-US" spc="-20" dirty="0" err="1">
                <a:latin typeface="Times New Roman" panose="02020603050405020304" pitchFamily="18" charset="0"/>
                <a:ea typeface="Arial" panose="020B0604020202020204" pitchFamily="34" charset="0"/>
              </a:rPr>
              <a:t>mongosh</a:t>
            </a:r>
            <a:r>
              <a:rPr lang="en-US" spc="-20" dirty="0">
                <a:latin typeface="Times New Roman" panose="02020603050405020304" pitchFamily="18" charset="0"/>
                <a:ea typeface="Arial" panose="020B0604020202020204" pitchFamily="34" charset="0"/>
              </a:rPr>
              <a:t> connects the </a:t>
            </a:r>
            <a:r>
              <a:rPr lang="en-US" spc="-20" dirty="0" err="1">
                <a:latin typeface="Times New Roman" panose="02020603050405020304" pitchFamily="18" charset="0"/>
                <a:ea typeface="Arial" panose="020B0604020202020204" pitchFamily="34" charset="0"/>
              </a:rPr>
              <a:t>Mongodb</a:t>
            </a:r>
            <a:r>
              <a:rPr lang="en-US" spc="-20" dirty="0">
                <a:latin typeface="Times New Roman" panose="02020603050405020304" pitchFamily="18" charset="0"/>
                <a:ea typeface="Arial" panose="020B0604020202020204" pitchFamily="34" charset="0"/>
              </a:rPr>
              <a:t> extension, leaving only database and</a:t>
            </a:r>
            <a:r>
              <a:rPr lang="en-US" spc="-10" dirty="0">
                <a:latin typeface="Times New Roman" panose="02020603050405020304" pitchFamily="18" charset="0"/>
                <a:ea typeface="Arial" panose="020B0604020202020204" pitchFamily="34" charset="0"/>
              </a:rPr>
              <a:t> </a:t>
            </a:r>
            <a:r>
              <a:rPr lang="en-US" spc="-20" dirty="0">
                <a:latin typeface="Times New Roman" panose="02020603050405020304" pitchFamily="18" charset="0"/>
                <a:ea typeface="Arial" panose="020B0604020202020204" pitchFamily="34" charset="0"/>
              </a:rPr>
              <a:t>details.</a:t>
            </a:r>
            <a:endParaRPr lang="en-IN" spc="-20" dirty="0">
              <a:latin typeface="Times New Roman" panose="02020603050405020304" pitchFamily="18" charset="0"/>
              <a:ea typeface="Arial" panose="020B0604020202020204" pitchFamily="34" charset="0"/>
            </a:endParaRPr>
          </a:p>
          <a:p>
            <a:pPr marL="800100" lvl="1" indent="-342900" algn="just">
              <a:buSzPts val="1200"/>
              <a:buFont typeface="Wingdings" panose="05000000000000000000" pitchFamily="2" charset="2"/>
              <a:buChar char="§"/>
              <a:tabLst>
                <a:tab pos="635000" algn="l"/>
                <a:tab pos="635635" algn="l"/>
              </a:tabLst>
            </a:pPr>
            <a:r>
              <a:rPr lang="en-US" spc="-20" dirty="0" err="1">
                <a:latin typeface="Times New Roman" panose="02020603050405020304" pitchFamily="18" charset="0"/>
                <a:ea typeface="Arial" panose="020B0604020202020204" pitchFamily="34" charset="0"/>
              </a:rPr>
              <a:t>Mongosh</a:t>
            </a:r>
            <a:r>
              <a:rPr lang="en-US" spc="-20" dirty="0">
                <a:latin typeface="Times New Roman" panose="02020603050405020304" pitchFamily="18" charset="0"/>
                <a:ea typeface="Arial" panose="020B0604020202020204" pitchFamily="34" charset="0"/>
              </a:rPr>
              <a:t> – Mongo shell connection.</a:t>
            </a:r>
            <a:endParaRPr lang="en-IN" spc="-20" dirty="0">
              <a:latin typeface="Times New Roman" panose="02020603050405020304" pitchFamily="18" charset="0"/>
              <a:ea typeface="Arial" panose="020B0604020202020204" pitchFamily="34" charset="0"/>
            </a:endParaRPr>
          </a:p>
        </p:txBody>
      </p:sp>
      <p:pic>
        <p:nvPicPr>
          <p:cNvPr id="12290" name="Picture 2">
            <a:extLst>
              <a:ext uri="{FF2B5EF4-FFF2-40B4-BE49-F238E27FC236}">
                <a16:creationId xmlns:a16="http://schemas.microsoft.com/office/drawing/2014/main" id="{C6907B9B-1234-C330-0B9B-F28BD5BDED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862" y="898769"/>
            <a:ext cx="1297353"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45505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C321AE-80CD-4285-8A48-1B9789999E07}"/>
              </a:ext>
            </a:extLst>
          </p:cNvPr>
          <p:cNvSpPr/>
          <p:nvPr/>
        </p:nvSpPr>
        <p:spPr>
          <a:xfrm>
            <a:off x="3276600" y="655988"/>
            <a:ext cx="5638800" cy="584775"/>
          </a:xfrm>
          <a:prstGeom prst="rect">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p:spPr>
        <p:txBody>
          <a:bodyPr wrap="square">
            <a:spAutoFit/>
          </a:bodyPr>
          <a:lstStyle/>
          <a:p>
            <a:r>
              <a:rPr lang="en-US" sz="3200" b="1" dirty="0">
                <a:latin typeface="Times New Roman"/>
                <a:ea typeface="Times New Roman"/>
                <a:cs typeface="Times New Roman"/>
                <a:sym typeface="Times New Roman"/>
              </a:rPr>
              <a:t>               SNAPSHOTS</a:t>
            </a:r>
            <a:endParaRPr lang="en-IN" sz="3200" dirty="0"/>
          </a:p>
        </p:txBody>
      </p:sp>
      <p:pic>
        <p:nvPicPr>
          <p:cNvPr id="13314" name="Picture 2">
            <a:extLst>
              <a:ext uri="{FF2B5EF4-FFF2-40B4-BE49-F238E27FC236}">
                <a16:creationId xmlns:a16="http://schemas.microsoft.com/office/drawing/2014/main" id="{019B7422-8206-14ED-1894-479A64C85E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569" y="529275"/>
            <a:ext cx="1133231" cy="71148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A screenshot of a web page&#10;&#10;Description automatically generated">
            <a:extLst>
              <a:ext uri="{FF2B5EF4-FFF2-40B4-BE49-F238E27FC236}">
                <a16:creationId xmlns:a16="http://schemas.microsoft.com/office/drawing/2014/main" id="{346EB306-D944-1DFE-5E8F-24839216EE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568" y="1240762"/>
            <a:ext cx="10800863" cy="5200231"/>
          </a:xfrm>
          <a:prstGeom prst="rect">
            <a:avLst/>
          </a:prstGeom>
        </p:spPr>
      </p:pic>
    </p:spTree>
    <p:extLst>
      <p:ext uri="{BB962C8B-B14F-4D97-AF65-F5344CB8AC3E}">
        <p14:creationId xmlns:p14="http://schemas.microsoft.com/office/powerpoint/2010/main" val="24441749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pic>
        <p:nvPicPr>
          <p:cNvPr id="2" name="Picture 9">
            <a:extLst>
              <a:ext uri="{FF2B5EF4-FFF2-40B4-BE49-F238E27FC236}">
                <a16:creationId xmlns:a16="http://schemas.microsoft.com/office/drawing/2014/main" id="{38A41180-D530-43AD-AAA6-16D65C9F9078}"/>
              </a:ext>
            </a:extLst>
          </p:cNvPr>
          <p:cNvPicPr>
            <a:picLocks noChangeAspect="1" noChangeArrowheads="1"/>
          </p:cNvPicPr>
          <p:nvPr/>
        </p:nvPicPr>
        <p:blipFill>
          <a:blip r:embed="rId2" cstate="print"/>
          <a:srcRect/>
          <a:stretch>
            <a:fillRect/>
          </a:stretch>
        </p:blipFill>
        <p:spPr bwMode="auto">
          <a:xfrm>
            <a:off x="294393" y="156402"/>
            <a:ext cx="1371600" cy="1243013"/>
          </a:xfrm>
          <a:prstGeom prst="rect">
            <a:avLst/>
          </a:prstGeom>
          <a:noFill/>
          <a:ln w="9525">
            <a:noFill/>
            <a:miter lim="800000"/>
            <a:headEnd/>
            <a:tailEnd/>
          </a:ln>
        </p:spPr>
      </p:pic>
      <p:pic>
        <p:nvPicPr>
          <p:cNvPr id="5" name="Picture 4" descr="A screenshot of a computer">
            <a:extLst>
              <a:ext uri="{FF2B5EF4-FFF2-40B4-BE49-F238E27FC236}">
                <a16:creationId xmlns:a16="http://schemas.microsoft.com/office/drawing/2014/main" id="{137D0270-1D3B-F71F-AC05-0A6D740F74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772" y="1004835"/>
            <a:ext cx="10781882" cy="5265336"/>
          </a:xfrm>
          <a:prstGeom prst="rect">
            <a:avLst/>
          </a:prstGeom>
        </p:spPr>
      </p:pic>
    </p:spTree>
    <p:extLst>
      <p:ext uri="{BB962C8B-B14F-4D97-AF65-F5344CB8AC3E}">
        <p14:creationId xmlns:p14="http://schemas.microsoft.com/office/powerpoint/2010/main" val="23370393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pic>
        <p:nvPicPr>
          <p:cNvPr id="2" name="Picture 9">
            <a:extLst>
              <a:ext uri="{FF2B5EF4-FFF2-40B4-BE49-F238E27FC236}">
                <a16:creationId xmlns:a16="http://schemas.microsoft.com/office/drawing/2014/main" id="{38A41180-D530-43AD-AAA6-16D65C9F9078}"/>
              </a:ext>
            </a:extLst>
          </p:cNvPr>
          <p:cNvPicPr>
            <a:picLocks noChangeAspect="1" noChangeArrowheads="1"/>
          </p:cNvPicPr>
          <p:nvPr/>
        </p:nvPicPr>
        <p:blipFill>
          <a:blip r:embed="rId2" cstate="print"/>
          <a:srcRect/>
          <a:stretch>
            <a:fillRect/>
          </a:stretch>
        </p:blipFill>
        <p:spPr bwMode="auto">
          <a:xfrm>
            <a:off x="294393" y="156402"/>
            <a:ext cx="1371600" cy="1243013"/>
          </a:xfrm>
          <a:prstGeom prst="rect">
            <a:avLst/>
          </a:prstGeom>
          <a:noFill/>
          <a:ln w="9525">
            <a:noFill/>
            <a:miter lim="800000"/>
            <a:headEnd/>
            <a:tailEnd/>
          </a:ln>
        </p:spPr>
      </p:pic>
      <p:pic>
        <p:nvPicPr>
          <p:cNvPr id="13" name="Picture 12" descr="A screenshot of a computer">
            <a:extLst>
              <a:ext uri="{FF2B5EF4-FFF2-40B4-BE49-F238E27FC236}">
                <a16:creationId xmlns:a16="http://schemas.microsoft.com/office/drawing/2014/main" id="{AAEA85BC-C9D3-9CD1-DC3C-526791FAD5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288" y="964642"/>
            <a:ext cx="10992897" cy="5315578"/>
          </a:xfrm>
          <a:prstGeom prst="rect">
            <a:avLst/>
          </a:prstGeom>
        </p:spPr>
      </p:pic>
    </p:spTree>
    <p:extLst>
      <p:ext uri="{BB962C8B-B14F-4D97-AF65-F5344CB8AC3E}">
        <p14:creationId xmlns:p14="http://schemas.microsoft.com/office/powerpoint/2010/main" val="17095470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pic>
        <p:nvPicPr>
          <p:cNvPr id="2" name="Picture 9">
            <a:extLst>
              <a:ext uri="{FF2B5EF4-FFF2-40B4-BE49-F238E27FC236}">
                <a16:creationId xmlns:a16="http://schemas.microsoft.com/office/drawing/2014/main" id="{38A41180-D530-43AD-AAA6-16D65C9F9078}"/>
              </a:ext>
            </a:extLst>
          </p:cNvPr>
          <p:cNvPicPr>
            <a:picLocks noChangeAspect="1" noChangeArrowheads="1"/>
          </p:cNvPicPr>
          <p:nvPr/>
        </p:nvPicPr>
        <p:blipFill>
          <a:blip r:embed="rId2" cstate="print"/>
          <a:srcRect/>
          <a:stretch>
            <a:fillRect/>
          </a:stretch>
        </p:blipFill>
        <p:spPr bwMode="auto">
          <a:xfrm>
            <a:off x="294393" y="156402"/>
            <a:ext cx="1371600" cy="1243013"/>
          </a:xfrm>
          <a:prstGeom prst="rect">
            <a:avLst/>
          </a:prstGeom>
          <a:noFill/>
          <a:ln w="9525">
            <a:noFill/>
            <a:miter lim="800000"/>
            <a:headEnd/>
            <a:tailEnd/>
          </a:ln>
        </p:spPr>
      </p:pic>
      <p:pic>
        <p:nvPicPr>
          <p:cNvPr id="7" name="Picture 6" descr="A screenshot of a computer&#10;&#10;Description automatically generated">
            <a:extLst>
              <a:ext uri="{FF2B5EF4-FFF2-40B4-BE49-F238E27FC236}">
                <a16:creationId xmlns:a16="http://schemas.microsoft.com/office/drawing/2014/main" id="{D1FD5040-F463-8B12-F6B2-5295E44EE0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820" y="934497"/>
            <a:ext cx="10721591" cy="5285433"/>
          </a:xfrm>
          <a:prstGeom prst="rect">
            <a:avLst/>
          </a:prstGeom>
        </p:spPr>
      </p:pic>
    </p:spTree>
    <p:extLst>
      <p:ext uri="{BB962C8B-B14F-4D97-AF65-F5344CB8AC3E}">
        <p14:creationId xmlns:p14="http://schemas.microsoft.com/office/powerpoint/2010/main" val="19103681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9">
            <a:extLst>
              <a:ext uri="{FF2B5EF4-FFF2-40B4-BE49-F238E27FC236}">
                <a16:creationId xmlns:a16="http://schemas.microsoft.com/office/drawing/2014/main" id="{38A41180-D530-43AD-AAA6-16D65C9F9078}"/>
              </a:ext>
            </a:extLst>
          </p:cNvPr>
          <p:cNvPicPr>
            <a:picLocks noChangeAspect="1" noChangeArrowheads="1"/>
          </p:cNvPicPr>
          <p:nvPr/>
        </p:nvPicPr>
        <p:blipFill>
          <a:blip r:embed="rId2" cstate="print"/>
          <a:srcRect/>
          <a:stretch>
            <a:fillRect/>
          </a:stretch>
        </p:blipFill>
        <p:spPr bwMode="auto">
          <a:xfrm>
            <a:off x="294393" y="156402"/>
            <a:ext cx="1371600" cy="1243013"/>
          </a:xfrm>
          <a:prstGeom prst="rect">
            <a:avLst/>
          </a:prstGeom>
          <a:noFill/>
          <a:ln w="9525">
            <a:noFill/>
            <a:miter lim="800000"/>
            <a:headEnd/>
            <a:tailEnd/>
          </a:ln>
        </p:spPr>
      </p:pic>
      <p:pic>
        <p:nvPicPr>
          <p:cNvPr id="7" name="Picture 6" descr="A screenshot of a web page&#10;&#10;Description automatically generated">
            <a:extLst>
              <a:ext uri="{FF2B5EF4-FFF2-40B4-BE49-F238E27FC236}">
                <a16:creationId xmlns:a16="http://schemas.microsoft.com/office/drawing/2014/main" id="{AF1E1C04-A9CA-BE65-410B-24B8651A79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 y="823965"/>
            <a:ext cx="10972801" cy="5496448"/>
          </a:xfrm>
          <a:prstGeom prst="rect">
            <a:avLst/>
          </a:prstGeom>
        </p:spPr>
      </p:pic>
    </p:spTree>
    <p:extLst>
      <p:ext uri="{BB962C8B-B14F-4D97-AF65-F5344CB8AC3E}">
        <p14:creationId xmlns:p14="http://schemas.microsoft.com/office/powerpoint/2010/main" val="22948097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pic>
        <p:nvPicPr>
          <p:cNvPr id="2" name="Picture 9">
            <a:extLst>
              <a:ext uri="{FF2B5EF4-FFF2-40B4-BE49-F238E27FC236}">
                <a16:creationId xmlns:a16="http://schemas.microsoft.com/office/drawing/2014/main" id="{C9EEF957-449B-42DE-BE90-BCE9B49BFBC3}"/>
              </a:ext>
            </a:extLst>
          </p:cNvPr>
          <p:cNvPicPr>
            <a:picLocks noChangeAspect="1" noChangeArrowheads="1"/>
          </p:cNvPicPr>
          <p:nvPr/>
        </p:nvPicPr>
        <p:blipFill>
          <a:blip r:embed="rId2" cstate="print"/>
          <a:srcRect/>
          <a:stretch>
            <a:fillRect/>
          </a:stretch>
        </p:blipFill>
        <p:spPr bwMode="auto">
          <a:xfrm>
            <a:off x="294393" y="156402"/>
            <a:ext cx="1371600" cy="1243013"/>
          </a:xfrm>
          <a:prstGeom prst="rect">
            <a:avLst/>
          </a:prstGeom>
          <a:noFill/>
          <a:ln w="9525">
            <a:noFill/>
            <a:miter lim="800000"/>
            <a:headEnd/>
            <a:tailEnd/>
          </a:ln>
        </p:spPr>
      </p:pic>
      <p:pic>
        <p:nvPicPr>
          <p:cNvPr id="4" name="Picture 3" descr="A screenshot of a website&#10;&#10;Description automatically generated">
            <a:extLst>
              <a:ext uri="{FF2B5EF4-FFF2-40B4-BE49-F238E27FC236}">
                <a16:creationId xmlns:a16="http://schemas.microsoft.com/office/drawing/2014/main" id="{69C6DCAE-1E81-6C18-B809-5B7EA46703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191" y="834013"/>
            <a:ext cx="10892414" cy="5426110"/>
          </a:xfrm>
          <a:prstGeom prst="rect">
            <a:avLst/>
          </a:prstGeom>
        </p:spPr>
      </p:pic>
    </p:spTree>
    <p:extLst>
      <p:ext uri="{BB962C8B-B14F-4D97-AF65-F5344CB8AC3E}">
        <p14:creationId xmlns:p14="http://schemas.microsoft.com/office/powerpoint/2010/main" val="35627705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24766B8-9A1E-47D6-86E0-2304E52ECA51}"/>
              </a:ext>
            </a:extLst>
          </p:cNvPr>
          <p:cNvSpPr/>
          <p:nvPr/>
        </p:nvSpPr>
        <p:spPr>
          <a:xfrm>
            <a:off x="3180080" y="777908"/>
            <a:ext cx="5659120" cy="584775"/>
          </a:xfrm>
          <a:prstGeom prst="rect">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p:spPr>
        <p:txBody>
          <a:bodyPr wrap="square">
            <a:spAutoFit/>
          </a:bodyPr>
          <a:lstStyle/>
          <a:p>
            <a:r>
              <a:rPr lang="en-US" sz="3200" b="1" dirty="0">
                <a:latin typeface="Times New Roman"/>
                <a:ea typeface="Times New Roman"/>
                <a:cs typeface="Times New Roman"/>
                <a:sym typeface="Times New Roman"/>
              </a:rPr>
              <a:t>             REFERENCES</a:t>
            </a:r>
            <a:endParaRPr lang="en-IN" sz="3200" dirty="0"/>
          </a:p>
        </p:txBody>
      </p:sp>
      <p:sp>
        <p:nvSpPr>
          <p:cNvPr id="4" name="Rectangle 3">
            <a:extLst>
              <a:ext uri="{FF2B5EF4-FFF2-40B4-BE49-F238E27FC236}">
                <a16:creationId xmlns:a16="http://schemas.microsoft.com/office/drawing/2014/main" id="{4904E2AF-FEA0-439C-B931-FA6635925392}"/>
              </a:ext>
            </a:extLst>
          </p:cNvPr>
          <p:cNvSpPr/>
          <p:nvPr/>
        </p:nvSpPr>
        <p:spPr>
          <a:xfrm>
            <a:off x="1187651" y="1811862"/>
            <a:ext cx="9966960" cy="2812565"/>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txBody>
          <a:bodyPr wrap="square">
            <a:spAutoFit/>
          </a:bodyPr>
          <a:lstStyle/>
          <a:p>
            <a:pPr algn="just"/>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WEBSITES: </a:t>
            </a:r>
          </a:p>
          <a:p>
            <a:pPr algn="just">
              <a:lnSpc>
                <a:spcPct val="150000"/>
              </a:lnSpc>
            </a:pPr>
            <a:r>
              <a:rPr lang="en-IN" dirty="0">
                <a:latin typeface="Times New Roman" panose="02020603050405020304" pitchFamily="18" charset="0"/>
                <a:cs typeface="Times New Roman" panose="02020603050405020304" pitchFamily="18" charset="0"/>
              </a:rPr>
              <a:t>[1] </a:t>
            </a:r>
            <a:r>
              <a:rPr lang="en-IN" dirty="0">
                <a:latin typeface="Times New Roman" panose="02020603050405020304" pitchFamily="18" charset="0"/>
                <a:cs typeface="Times New Roman" panose="02020603050405020304" pitchFamily="18" charset="0"/>
                <a:hlinkClick r:id="rId2"/>
              </a:rPr>
              <a:t>www.technifo</a:t>
            </a:r>
            <a:r>
              <a:rPr lang="en-IN" dirty="0">
                <a:latin typeface="Times New Roman" panose="02020603050405020304" pitchFamily="18" charset="0"/>
                <a:cs typeface="Times New Roman" panose="02020603050405020304" pitchFamily="18" charset="0"/>
              </a:rPr>
              <a:t> YT.com. </a:t>
            </a:r>
          </a:p>
          <a:p>
            <a:pPr algn="just">
              <a:lnSpc>
                <a:spcPct val="150000"/>
              </a:lnSpc>
            </a:pPr>
            <a:r>
              <a:rPr lang="en-IN" dirty="0">
                <a:latin typeface="Times New Roman" panose="02020603050405020304" pitchFamily="18" charset="0"/>
                <a:cs typeface="Times New Roman" panose="02020603050405020304" pitchFamily="18" charset="0"/>
              </a:rPr>
              <a:t>[2] https://www.codecademy.com/learn/learn-php.</a:t>
            </a:r>
          </a:p>
          <a:p>
            <a:pPr algn="just">
              <a:lnSpc>
                <a:spcPct val="150000"/>
              </a:lnSpc>
            </a:pPr>
            <a:r>
              <a:rPr lang="en-IN" dirty="0">
                <a:latin typeface="Times New Roman" panose="02020603050405020304" pitchFamily="18" charset="0"/>
                <a:cs typeface="Times New Roman" panose="02020603050405020304" pitchFamily="18" charset="0"/>
              </a:rPr>
              <a:t>[3]www.tutorialspoint.com,.Available:https://www.tutorialspoint.com/system_analysis_and_design/system analysis_and_design_overview .html. [Accessed 25 04 2017]. </a:t>
            </a:r>
          </a:p>
          <a:p>
            <a:pPr algn="just">
              <a:lnSpc>
                <a:spcPct val="150000"/>
              </a:lnSpc>
            </a:pPr>
            <a:r>
              <a:rPr lang="en-IN" dirty="0">
                <a:latin typeface="Times New Roman" panose="02020603050405020304" pitchFamily="18" charset="0"/>
                <a:cs typeface="Times New Roman" panose="02020603050405020304" pitchFamily="18" charset="0"/>
              </a:rPr>
              <a:t>[4]Martinig &amp; Associates, "www.methodsandtools.com," 1995-2017. [Online]. Available: http://www.methodsandtools.com/archive/archive.php?id=113. [Accessed 28 05 2017].</a:t>
            </a:r>
          </a:p>
        </p:txBody>
      </p:sp>
      <p:pic>
        <p:nvPicPr>
          <p:cNvPr id="14338" name="Picture 2">
            <a:extLst>
              <a:ext uri="{FF2B5EF4-FFF2-40B4-BE49-F238E27FC236}">
                <a16:creationId xmlns:a16="http://schemas.microsoft.com/office/drawing/2014/main" id="{44064B77-7764-448F-AC5A-A51FC549FD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643" y="777909"/>
            <a:ext cx="1306434" cy="8093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627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280AD33-524F-4B05-B8BB-28D69705153D}"/>
              </a:ext>
            </a:extLst>
          </p:cNvPr>
          <p:cNvSpPr/>
          <p:nvPr/>
        </p:nvSpPr>
        <p:spPr>
          <a:xfrm>
            <a:off x="3986081" y="589246"/>
            <a:ext cx="3963471" cy="584775"/>
          </a:xfrm>
          <a:prstGeom prst="rect">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p:spPr>
        <p:txBody>
          <a:bodyPr wrap="square">
            <a:spAutoFit/>
          </a:bodyPr>
          <a:lstStyle/>
          <a:p>
            <a:pPr algn="ctr"/>
            <a:r>
              <a:rPr lang="en-US" sz="3200" b="1" dirty="0">
                <a:latin typeface="Times New Roman" pitchFamily="18" charset="0"/>
                <a:cs typeface="Times New Roman" pitchFamily="18" charset="0"/>
              </a:rPr>
              <a:t>ABSTRACT</a:t>
            </a:r>
            <a:endParaRPr lang="en-IN" sz="3200" b="1" dirty="0"/>
          </a:p>
        </p:txBody>
      </p:sp>
      <p:sp>
        <p:nvSpPr>
          <p:cNvPr id="4" name="Rectangle 3">
            <a:extLst>
              <a:ext uri="{FF2B5EF4-FFF2-40B4-BE49-F238E27FC236}">
                <a16:creationId xmlns:a16="http://schemas.microsoft.com/office/drawing/2014/main" id="{FE99FAB8-6549-4723-8D78-D986C87F7A84}"/>
              </a:ext>
            </a:extLst>
          </p:cNvPr>
          <p:cNvSpPr/>
          <p:nvPr/>
        </p:nvSpPr>
        <p:spPr>
          <a:xfrm>
            <a:off x="1524000" y="1520243"/>
            <a:ext cx="9419208" cy="341632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txBody>
          <a:bodyPr wrap="square">
            <a:spAutoFit/>
          </a:bodyPr>
          <a:lstStyle/>
          <a:p>
            <a:pPr algn="just"/>
            <a:endParaRPr lang="en-IN" dirty="0">
              <a:latin typeface="Times New Roman" panose="02020603050405020304" pitchFamily="18" charset="0"/>
              <a:cs typeface="Times New Roman" panose="02020603050405020304" pitchFamily="18" charset="0"/>
            </a:endParaRPr>
          </a:p>
          <a:p>
            <a:pPr marL="285744" indent="-285744"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Web development is the work involved in developing a web site for the internet (World Wide Web) or an intranet (a private network) web development can range from developing a simple single static page of plain text to complex web-based internet services. </a:t>
            </a:r>
          </a:p>
          <a:p>
            <a:pPr algn="just"/>
            <a:endParaRPr lang="en-US" dirty="0">
              <a:latin typeface="Times New Roman" panose="02020603050405020304" pitchFamily="18" charset="0"/>
              <a:cs typeface="Times New Roman" panose="02020603050405020304" pitchFamily="18" charset="0"/>
            </a:endParaRPr>
          </a:p>
          <a:p>
            <a:pPr marL="285744" indent="-285744"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An online watch shop is a virtual store that allows customers to browse, select, and purchase gadgets and items through the internet.</a:t>
            </a:r>
          </a:p>
          <a:p>
            <a:pPr algn="just"/>
            <a:endParaRPr lang="en-US" dirty="0">
              <a:latin typeface="Times New Roman" panose="02020603050405020304" pitchFamily="18" charset="0"/>
              <a:cs typeface="Times New Roman" panose="02020603050405020304" pitchFamily="18" charset="0"/>
            </a:endParaRPr>
          </a:p>
          <a:p>
            <a:pPr marL="285744" indent="-285744"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Online watch shopping offers many benefits over traditional brick- and-mortar stores. This report scrutinizes the dynamic realm of online watch stores specializing in the sale of different watches. It dissects the driving forces behind this burgeoning market, highlighting the consumer's escalating appetite for convenient access to premium produce </a:t>
            </a:r>
            <a:endParaRPr lang="en-IN" dirty="0">
              <a:latin typeface="Times New Roman" panose="02020603050405020304" pitchFamily="18" charset="0"/>
              <a:cs typeface="Times New Roman" panose="02020603050405020304" pitchFamily="18" charset="0"/>
            </a:endParaRPr>
          </a:p>
        </p:txBody>
      </p:sp>
      <p:pic>
        <p:nvPicPr>
          <p:cNvPr id="2050" name="Picture 2">
            <a:extLst>
              <a:ext uri="{FF2B5EF4-FFF2-40B4-BE49-F238E27FC236}">
                <a16:creationId xmlns:a16="http://schemas.microsoft.com/office/drawing/2014/main" id="{68BA66F2-768D-A05A-B1C9-F8337E5658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057" y="672083"/>
            <a:ext cx="852237" cy="848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5395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72DCCC7-E11A-4972-BD00-DBE6E919693E}"/>
              </a:ext>
            </a:extLst>
          </p:cNvPr>
          <p:cNvSpPr/>
          <p:nvPr/>
        </p:nvSpPr>
        <p:spPr>
          <a:xfrm>
            <a:off x="1047566" y="838486"/>
            <a:ext cx="10253709" cy="5428666"/>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txBody>
          <a:bodyPr wrap="square">
            <a:spAutoFit/>
          </a:bodyPr>
          <a:lstStyle/>
          <a:p>
            <a:r>
              <a:rPr lang="en-US" sz="3200" b="1" dirty="0">
                <a:latin typeface="Times New Roman" pitchFamily="18" charset="0"/>
                <a:cs typeface="Times New Roman" pitchFamily="18" charset="0"/>
              </a:rPr>
              <a:t>                                 INTRODUCTION</a:t>
            </a:r>
          </a:p>
          <a:p>
            <a:pPr marL="285744" indent="-285744">
              <a:lnSpc>
                <a:spcPct val="150000"/>
              </a:lnSpc>
              <a:buFont typeface="Wingdings" panose="05000000000000000000" pitchFamily="2" charset="2"/>
              <a:buChar char="v"/>
            </a:pPr>
            <a:r>
              <a:rPr lang="en-IN" sz="2000" b="1" dirty="0">
                <a:latin typeface="Times New Roman" panose="02020603050405020304" pitchFamily="18" charset="0"/>
                <a:cs typeface="Times New Roman" panose="02020603050405020304" pitchFamily="18" charset="0"/>
              </a:rPr>
              <a:t>Aim of the Project</a:t>
            </a:r>
            <a:endParaRPr lang="en-IN" sz="2000"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Aim of an online watch shop is to provide customers with the convenience of ordering gadgets from the comfort of their own homes or workplaces and have them delivered directly to their doorsteps. Some specific goals of the project might include</a:t>
            </a:r>
            <a:r>
              <a:rPr lang="en-IN" dirty="0">
                <a:latin typeface="Times New Roman" panose="02020603050405020304" pitchFamily="18" charset="0"/>
                <a:cs typeface="Times New Roman" panose="02020603050405020304" pitchFamily="18" charset="0"/>
              </a:rPr>
              <a:t> </a:t>
            </a:r>
          </a:p>
          <a:p>
            <a:pPr marL="285750" indent="-285750" algn="just">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Building a responsive and intuitive user interface that provides user to easily buy the items. • Integrating with a backend system to order various products real-time</a:t>
            </a:r>
            <a:endParaRPr lang="en-IN" dirty="0">
              <a:latin typeface="Times New Roman" panose="02020603050405020304" pitchFamily="18" charset="0"/>
              <a:cs typeface="Times New Roman" panose="02020603050405020304" pitchFamily="18" charset="0"/>
            </a:endParaRPr>
          </a:p>
          <a:p>
            <a:pPr marL="285744" indent="-285744">
              <a:buFont typeface="Wingdings" panose="05000000000000000000" pitchFamily="2" charset="2"/>
              <a:buChar char="v"/>
            </a:pPr>
            <a:r>
              <a:rPr lang="en-US" sz="1600" b="1" dirty="0">
                <a:latin typeface="Times New Roman" pitchFamily="18" charset="0"/>
                <a:cs typeface="Times New Roman" pitchFamily="18" charset="0"/>
              </a:rPr>
              <a:t> </a:t>
            </a:r>
            <a:r>
              <a:rPr lang="en-IN" b="1" dirty="0">
                <a:latin typeface="Times New Roman" panose="02020603050405020304" pitchFamily="18" charset="0"/>
                <a:cs typeface="Times New Roman" panose="02020603050405020304" pitchFamily="18" charset="0"/>
              </a:rPr>
              <a:t>Purpose of the Project</a:t>
            </a:r>
          </a:p>
          <a:p>
            <a:pPr marL="285750" indent="-285750" algn="just">
              <a:lnSpc>
                <a:spcPct val="150000"/>
              </a:lnSpc>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This project is aimed at developing an online watch website system which can be used in small places, and medium cities firstly and then on a large scale. It is developed to help the restaurants to simplify their daily operational and managerial tasks as well as improving the dining experience of the customers. Everything will be under the one dashboard page such as the Home page, Menu page, About Page and the Contact Page. The main advantage of this project is that it is very easy to Customize the ordering system. </a:t>
            </a:r>
          </a:p>
        </p:txBody>
      </p:sp>
      <p:pic>
        <p:nvPicPr>
          <p:cNvPr id="3074" name="Picture 2">
            <a:extLst>
              <a:ext uri="{FF2B5EF4-FFF2-40B4-BE49-F238E27FC236}">
                <a16:creationId xmlns:a16="http://schemas.microsoft.com/office/drawing/2014/main" id="{62FAACF7-6B2B-D23B-E3FF-C93AD06ACB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0724" y="838486"/>
            <a:ext cx="758321" cy="5370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5886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C474FC4-C26F-40BC-B88E-37F83459F986}"/>
              </a:ext>
            </a:extLst>
          </p:cNvPr>
          <p:cNvSpPr/>
          <p:nvPr/>
        </p:nvSpPr>
        <p:spPr>
          <a:xfrm>
            <a:off x="1203516" y="720566"/>
            <a:ext cx="10155364" cy="5416868"/>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txBody>
          <a:bodyPr wrap="square">
            <a:spAutoFit/>
          </a:bodyPr>
          <a:lstStyle/>
          <a:p>
            <a:pPr marL="800088" lvl="1" indent="-342900">
              <a:buFont typeface="Wingdings" panose="05000000000000000000" pitchFamily="2" charset="2"/>
              <a:buChar char="v"/>
            </a:pPr>
            <a:r>
              <a:rPr lang="en-US" sz="2000" b="1" dirty="0">
                <a:latin typeface="Times New Roman" panose="02020603050405020304" pitchFamily="18" charset="0"/>
                <a:cs typeface="Times New Roman" panose="02020603050405020304" pitchFamily="18" charset="0"/>
              </a:rPr>
              <a:t>About the Project</a:t>
            </a:r>
          </a:p>
          <a:p>
            <a:pPr marL="1200132" lvl="2" indent="-285744" algn="just">
              <a:lnSpc>
                <a:spcPct val="150000"/>
              </a:lnSpc>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The proposed project is an Online Watch Shop using React JS and MongoDB.</a:t>
            </a:r>
            <a:endParaRPr lang="en-IN" sz="1600" dirty="0">
              <a:latin typeface="Times New Roman" panose="02020603050405020304" pitchFamily="18" charset="0"/>
              <a:cs typeface="Times New Roman" panose="02020603050405020304" pitchFamily="18" charset="0"/>
            </a:endParaRPr>
          </a:p>
          <a:p>
            <a:pPr marL="1200132" lvl="2" indent="-285744" algn="just">
              <a:lnSpc>
                <a:spcPct val="150000"/>
              </a:lnSpc>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 Its role is to view the set of items by Clicking on the Order Now page. It consists of mainly to manage all the information about the different lists of categories which are available. The project is totally built at a administrative and thus only the administrator can view and see the details which are present at the watch website. It provides the facilities that the customers wanted. If the customers feel it is difficult to access the website then they can contact the administrative by using the toll number. </a:t>
            </a:r>
          </a:p>
          <a:p>
            <a:pPr marL="914388" lvl="2" algn="just">
              <a:lnSpc>
                <a:spcPct val="150000"/>
              </a:lnSpc>
            </a:pPr>
            <a:endParaRPr lang="en-IN" sz="1600" dirty="0">
              <a:latin typeface="Times New Roman" panose="02020603050405020304" pitchFamily="18" charset="0"/>
              <a:cs typeface="Times New Roman" panose="02020603050405020304" pitchFamily="18" charset="0"/>
            </a:endParaRPr>
          </a:p>
          <a:p>
            <a:pPr marL="800088" lvl="1" indent="-342900">
              <a:buFont typeface="Wingdings" panose="05000000000000000000" pitchFamily="2" charset="2"/>
              <a:buChar char="v"/>
            </a:pPr>
            <a:r>
              <a:rPr lang="en-US" sz="2000" b="1" dirty="0">
                <a:latin typeface="Times New Roman" panose="02020603050405020304" pitchFamily="18" charset="0"/>
                <a:cs typeface="Times New Roman" panose="02020603050405020304" pitchFamily="18" charset="0"/>
              </a:rPr>
              <a:t>Objectives of the Project:</a:t>
            </a:r>
            <a:endParaRPr lang="en-IN" sz="2000" dirty="0">
              <a:latin typeface="Times New Roman" panose="02020603050405020304" pitchFamily="18" charset="0"/>
              <a:cs typeface="Times New Roman" panose="02020603050405020304" pitchFamily="18" charset="0"/>
            </a:endParaRPr>
          </a:p>
          <a:p>
            <a:pPr marL="1200132" lvl="2" indent="-285744" algn="just">
              <a:lnSpc>
                <a:spcPct val="150000"/>
              </a:lnSpc>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Know About the objectives.</a:t>
            </a:r>
          </a:p>
          <a:p>
            <a:pPr marL="1200132" lvl="2" indent="-285744" algn="just">
              <a:lnSpc>
                <a:spcPct val="150000"/>
              </a:lnSpc>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Learn New Skills</a:t>
            </a:r>
            <a:endParaRPr lang="en-IN" sz="1600" dirty="0">
              <a:latin typeface="Times New Roman" panose="02020603050405020304" pitchFamily="18" charset="0"/>
              <a:cs typeface="Times New Roman" panose="02020603050405020304" pitchFamily="18" charset="0"/>
            </a:endParaRPr>
          </a:p>
          <a:p>
            <a:pPr marL="1200132" lvl="2" indent="-285744" algn="just">
              <a:lnSpc>
                <a:spcPct val="150000"/>
              </a:lnSpc>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Professionally</a:t>
            </a:r>
            <a:endParaRPr lang="en-IN" sz="1600" dirty="0">
              <a:latin typeface="Times New Roman" panose="02020603050405020304" pitchFamily="18" charset="0"/>
              <a:cs typeface="Times New Roman" panose="02020603050405020304" pitchFamily="18" charset="0"/>
            </a:endParaRPr>
          </a:p>
          <a:p>
            <a:pPr marL="1200132" lvl="2" indent="-285744" algn="just">
              <a:lnSpc>
                <a:spcPct val="150000"/>
              </a:lnSpc>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Get Constructive Feedback </a:t>
            </a:r>
            <a:endParaRPr lang="en-IN" sz="1600" dirty="0">
              <a:latin typeface="Times New Roman" panose="02020603050405020304" pitchFamily="18" charset="0"/>
              <a:cs typeface="Times New Roman" panose="02020603050405020304" pitchFamily="18" charset="0"/>
            </a:endParaRPr>
          </a:p>
          <a:p>
            <a:pPr marL="1200132" lvl="2" indent="-285744" algn="just">
              <a:lnSpc>
                <a:spcPct val="150000"/>
              </a:lnSpc>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Establish Yourself Professionally</a:t>
            </a:r>
            <a:endParaRPr lang="en-IN" sz="1600" dirty="0">
              <a:latin typeface="Times New Roman" panose="02020603050405020304" pitchFamily="18" charset="0"/>
              <a:cs typeface="Times New Roman" panose="02020603050405020304" pitchFamily="18" charset="0"/>
            </a:endParaRPr>
          </a:p>
          <a:p>
            <a:pPr marL="742932" lvl="1" indent="-285744">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pic>
        <p:nvPicPr>
          <p:cNvPr id="4098" name="Picture 2">
            <a:extLst>
              <a:ext uri="{FF2B5EF4-FFF2-40B4-BE49-F238E27FC236}">
                <a16:creationId xmlns:a16="http://schemas.microsoft.com/office/drawing/2014/main" id="{C406E36B-91BE-661A-A294-E2D8859EF6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491" y="790904"/>
            <a:ext cx="1055077" cy="8894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8371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B641D50-1F80-435C-ABE7-8472F781416A}"/>
              </a:ext>
            </a:extLst>
          </p:cNvPr>
          <p:cNvSpPr/>
          <p:nvPr/>
        </p:nvSpPr>
        <p:spPr>
          <a:xfrm>
            <a:off x="3832194" y="718826"/>
            <a:ext cx="4527612" cy="584775"/>
          </a:xfrm>
          <a:prstGeom prst="rect">
            <a:avLst/>
          </a:prstGeom>
          <a:gradFill>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gradFill>
        </p:spPr>
        <p:txBody>
          <a:bodyPr wrap="square">
            <a:spAutoFit/>
          </a:bodyPr>
          <a:lstStyle/>
          <a:p>
            <a:r>
              <a:rPr lang="en-US" sz="3200" b="1" dirty="0">
                <a:latin typeface="Times New Roman" pitchFamily="18" charset="0"/>
                <a:cs typeface="Times New Roman" pitchFamily="18" charset="0"/>
              </a:rPr>
              <a:t>  COMPANY PROFILE</a:t>
            </a:r>
            <a:endParaRPr lang="en-IN" sz="3200" b="1" dirty="0"/>
          </a:p>
        </p:txBody>
      </p:sp>
      <p:sp>
        <p:nvSpPr>
          <p:cNvPr id="5" name="Rectangle 4">
            <a:extLst>
              <a:ext uri="{FF2B5EF4-FFF2-40B4-BE49-F238E27FC236}">
                <a16:creationId xmlns:a16="http://schemas.microsoft.com/office/drawing/2014/main" id="{CB89A92F-07A8-4B86-9CEA-7EC5CF3AA71F}"/>
              </a:ext>
            </a:extLst>
          </p:cNvPr>
          <p:cNvSpPr/>
          <p:nvPr/>
        </p:nvSpPr>
        <p:spPr>
          <a:xfrm>
            <a:off x="1784411" y="1399415"/>
            <a:ext cx="7324078" cy="4154984"/>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path path="shape">
              <a:fillToRect l="50000" t="50000" r="50000" b="50000"/>
            </a:path>
            <a:tileRect/>
          </a:gradFill>
        </p:spPr>
        <p:txBody>
          <a:bodyPr wrap="square">
            <a:spAutoFit/>
          </a:bodyPr>
          <a:lstStyle/>
          <a:p>
            <a:pPr marL="285750" indent="-285750" algn="just">
              <a:spcBef>
                <a:spcPts val="2400"/>
              </a:spcBef>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Corporate Name:</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PRINSTON SMART ENGINEERS </a:t>
            </a:r>
          </a:p>
          <a:p>
            <a:pPr marL="285750" indent="-285750" algn="just">
              <a:spcBef>
                <a:spcPts val="2400"/>
              </a:spcBef>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Main Office:</a:t>
            </a:r>
            <a:r>
              <a:rPr lang="en-US" dirty="0">
                <a:latin typeface="Times New Roman" panose="02020603050405020304" pitchFamily="18" charset="0"/>
                <a:cs typeface="Times New Roman" panose="02020603050405020304" pitchFamily="18" charset="0"/>
              </a:rPr>
              <a:t> Vishnuvardhan Statue Rd, Vishwa Priya Nagar, Begur, Bengaluru, Karnataka 560068</a:t>
            </a:r>
          </a:p>
          <a:p>
            <a:pPr marL="285750" indent="-285750" algn="just">
              <a:spcBef>
                <a:spcPts val="2400"/>
              </a:spcBef>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Phone:</a:t>
            </a:r>
            <a:r>
              <a:rPr lang="en-US" dirty="0">
                <a:latin typeface="Times New Roman" panose="02020603050405020304" pitchFamily="18" charset="0"/>
                <a:cs typeface="Times New Roman" panose="02020603050405020304" pitchFamily="18" charset="0"/>
              </a:rPr>
              <a:t> +91 9810 188 747</a:t>
            </a:r>
          </a:p>
          <a:p>
            <a:pPr marL="285750" indent="-285750" algn="just">
              <a:spcBef>
                <a:spcPts val="2400"/>
              </a:spcBef>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Contact Person: </a:t>
            </a:r>
            <a:r>
              <a:rPr lang="en-US" dirty="0">
                <a:latin typeface="Times New Roman" panose="02020603050405020304" pitchFamily="18" charset="0"/>
                <a:cs typeface="Times New Roman" panose="02020603050405020304" pitchFamily="18" charset="0"/>
              </a:rPr>
              <a:t>Mrs. Fraheen Farhath (Managing Director)</a:t>
            </a:r>
          </a:p>
          <a:p>
            <a:pPr marL="285750" indent="-285750" algn="just">
              <a:spcBef>
                <a:spcPts val="2400"/>
              </a:spcBef>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Email Address: </a:t>
            </a:r>
            <a:r>
              <a:rPr lang="en-US" u="sng" dirty="0">
                <a:solidFill>
                  <a:srgbClr val="C50315"/>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Prinston.Smart@gmail.com</a:t>
            </a:r>
            <a:endParaRPr lang="en-US" u="sng" dirty="0">
              <a:solidFill>
                <a:srgbClr val="C50315"/>
              </a:solidFill>
              <a:latin typeface="Times New Roman" panose="02020603050405020304" pitchFamily="18" charset="0"/>
              <a:cs typeface="Times New Roman" panose="02020603050405020304" pitchFamily="18" charset="0"/>
            </a:endParaRPr>
          </a:p>
          <a:p>
            <a:pPr marL="285750" indent="-285750" algn="just">
              <a:spcBef>
                <a:spcPts val="2400"/>
              </a:spcBef>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Year Stand Up: </a:t>
            </a:r>
            <a:r>
              <a:rPr lang="en-US" dirty="0">
                <a:latin typeface="Times New Roman" panose="02020603050405020304" pitchFamily="18" charset="0"/>
                <a:cs typeface="Times New Roman" panose="02020603050405020304" pitchFamily="18" charset="0"/>
              </a:rPr>
              <a:t>2004</a:t>
            </a:r>
          </a:p>
          <a:p>
            <a:pPr marL="285750" indent="-285750" algn="just">
              <a:spcBef>
                <a:spcPts val="2400"/>
              </a:spcBef>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Company Category: </a:t>
            </a:r>
            <a:r>
              <a:rPr lang="en-US" dirty="0">
                <a:latin typeface="Times New Roman" panose="02020603050405020304" pitchFamily="18" charset="0"/>
                <a:cs typeface="Times New Roman" panose="02020603050405020304" pitchFamily="18" charset="0"/>
              </a:rPr>
              <a:t>IT Software/Embedded</a:t>
            </a:r>
          </a:p>
        </p:txBody>
      </p:sp>
      <p:pic>
        <p:nvPicPr>
          <p:cNvPr id="7" name="Picture 6">
            <a:extLst>
              <a:ext uri="{FF2B5EF4-FFF2-40B4-BE49-F238E27FC236}">
                <a16:creationId xmlns:a16="http://schemas.microsoft.com/office/drawing/2014/main" id="{3B6AE20E-5BA9-48A2-827D-66834DC1DF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3681" y="4572001"/>
            <a:ext cx="3073622" cy="1136006"/>
          </a:xfrm>
          <a:prstGeom prst="rect">
            <a:avLst/>
          </a:prstGeom>
        </p:spPr>
      </p:pic>
      <p:pic>
        <p:nvPicPr>
          <p:cNvPr id="5122" name="Picture 2">
            <a:extLst>
              <a:ext uri="{FF2B5EF4-FFF2-40B4-BE49-F238E27FC236}">
                <a16:creationId xmlns:a16="http://schemas.microsoft.com/office/drawing/2014/main" id="{7118BA5A-B048-C95A-4DBA-B730F6F4CE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3046" y="801662"/>
            <a:ext cx="1151365" cy="972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1939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415EEA-5122-4B29-AA82-96D9448B6B7A}"/>
              </a:ext>
            </a:extLst>
          </p:cNvPr>
          <p:cNvSpPr/>
          <p:nvPr/>
        </p:nvSpPr>
        <p:spPr>
          <a:xfrm>
            <a:off x="3222594" y="593406"/>
            <a:ext cx="5477522" cy="584775"/>
          </a:xfrm>
          <a:prstGeom prst="rect">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p:spPr>
        <p:txBody>
          <a:bodyPr wrap="square">
            <a:spAutoFit/>
          </a:bodyPr>
          <a:lstStyle/>
          <a:p>
            <a:r>
              <a:rPr lang="en-US" sz="3200" b="1" dirty="0">
                <a:latin typeface="Times New Roman" pitchFamily="18" charset="0"/>
                <a:cs typeface="Times New Roman" pitchFamily="18" charset="0"/>
              </a:rPr>
              <a:t>        TRAINING CONTENT </a:t>
            </a:r>
            <a:endParaRPr lang="en-IN" sz="3200" b="1" dirty="0"/>
          </a:p>
        </p:txBody>
      </p:sp>
      <p:sp>
        <p:nvSpPr>
          <p:cNvPr id="4" name="Rectangle 3">
            <a:extLst>
              <a:ext uri="{FF2B5EF4-FFF2-40B4-BE49-F238E27FC236}">
                <a16:creationId xmlns:a16="http://schemas.microsoft.com/office/drawing/2014/main" id="{3AF7EB33-D7F0-4286-A6DC-E98A56408183}"/>
              </a:ext>
            </a:extLst>
          </p:cNvPr>
          <p:cNvSpPr/>
          <p:nvPr/>
        </p:nvSpPr>
        <p:spPr>
          <a:xfrm>
            <a:off x="1278384" y="1300480"/>
            <a:ext cx="10192256" cy="3951932"/>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txBody>
          <a:bodyPr wrap="square">
            <a:spAutoFit/>
          </a:bodyPr>
          <a:lstStyle/>
          <a:p>
            <a:r>
              <a:rPr lang="en-US" sz="2400" b="1" u="sng" dirty="0">
                <a:latin typeface="Times New Roman" panose="02020603050405020304" pitchFamily="18" charset="0"/>
                <a:cs typeface="Times New Roman" panose="02020603050405020304" pitchFamily="18" charset="0"/>
              </a:rPr>
              <a:t>FRONT-END TECHNOLOGIES</a:t>
            </a:r>
          </a:p>
          <a:p>
            <a:endParaRPr lang="en-US" sz="2400" b="1" u="sng"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HTML - Hyper Text Markup Language </a:t>
            </a:r>
          </a:p>
          <a:p>
            <a:pPr marL="342900" lvl="1" indent="0" algn="just">
              <a:buNone/>
            </a:pPr>
            <a:r>
              <a:rPr lang="en-US" dirty="0">
                <a:latin typeface="Times New Roman" panose="02020603050405020304" pitchFamily="18" charset="0"/>
                <a:cs typeface="Times New Roman" panose="02020603050405020304" pitchFamily="18" charset="0"/>
              </a:rPr>
              <a:t>Hypertext Mark-up Language (HTML) is the standard mark-up language for documents designed to be displayed in a web browser. Web browsers receive HTML documents from a web server or from local storage and render the documents into multimedia web pages.</a:t>
            </a:r>
          </a:p>
          <a:p>
            <a:pPr marL="342900" lvl="1" indent="0" algn="just">
              <a:buNone/>
            </a:pPr>
            <a:endParaRPr lang="en-US"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CSS - Cascading Style Sheets</a:t>
            </a:r>
          </a:p>
          <a:p>
            <a:pPr marL="342900" lvl="1" indent="0" algn="just">
              <a:buNone/>
            </a:pPr>
            <a:r>
              <a:rPr lang="en-US" dirty="0">
                <a:latin typeface="Times New Roman" panose="02020603050405020304" pitchFamily="18" charset="0"/>
                <a:cs typeface="Times New Roman" panose="02020603050405020304" pitchFamily="18" charset="0"/>
              </a:rPr>
              <a:t>Cascading Style Sheets (CSS) is a style sheet language used for describing the presentation of a document written in a markup language such as HTML. CSS is a cornerstone technology of the World Wide Web, alongside HTML and JavaScript.CSS is designed to enable the separation of presentation and content, including layout, </a:t>
            </a:r>
            <a:r>
              <a:rPr lang="en-US" dirty="0" err="1">
                <a:latin typeface="Times New Roman" panose="02020603050405020304" pitchFamily="18" charset="0"/>
                <a:cs typeface="Times New Roman" panose="02020603050405020304" pitchFamily="18" charset="0"/>
              </a:rPr>
              <a:t>colours</a:t>
            </a:r>
            <a:r>
              <a:rPr lang="en-US" dirty="0">
                <a:latin typeface="Times New Roman" panose="02020603050405020304" pitchFamily="18" charset="0"/>
                <a:cs typeface="Times New Roman" panose="02020603050405020304" pitchFamily="18" charset="0"/>
              </a:rPr>
              <a:t>, and fonts.</a:t>
            </a:r>
          </a:p>
          <a:p>
            <a:pPr marL="342900" lvl="1" indent="0" algn="just">
              <a:buNone/>
            </a:pPr>
            <a:endParaRPr lang="en-US"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16951755-CFD4-4BD7-B896-3D489D5A9F95}"/>
              </a:ext>
            </a:extLst>
          </p:cNvPr>
          <p:cNvSpPr/>
          <p:nvPr/>
        </p:nvSpPr>
        <p:spPr>
          <a:xfrm>
            <a:off x="1278384" y="4944635"/>
            <a:ext cx="10192256" cy="1231106"/>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txBody>
          <a:bodyPr wrap="square">
            <a:spAutoFit/>
          </a:bodyPr>
          <a:lstStyle/>
          <a:p>
            <a:pPr marL="342900" indent="-342900" algn="jus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React JS</a:t>
            </a:r>
          </a:p>
          <a:p>
            <a:pPr marL="342900" lvl="1" indent="0" algn="just">
              <a:buNone/>
            </a:pPr>
            <a:r>
              <a:rPr lang="en-US" dirty="0">
                <a:latin typeface="Times New Roman" panose="02020603050405020304" pitchFamily="18" charset="0"/>
                <a:cs typeface="Times New Roman" panose="02020603050405020304" pitchFamily="18" charset="0"/>
              </a:rPr>
              <a:t>React </a:t>
            </a:r>
            <a:r>
              <a:rPr lang="en-US" dirty="0" err="1">
                <a:latin typeface="Times New Roman" panose="02020603050405020304" pitchFamily="18" charset="0"/>
                <a:cs typeface="Times New Roman" panose="02020603050405020304" pitchFamily="18" charset="0"/>
              </a:rPr>
              <a:t>js</a:t>
            </a:r>
            <a:r>
              <a:rPr lang="en-US" dirty="0">
                <a:latin typeface="Times New Roman" panose="02020603050405020304" pitchFamily="18" charset="0"/>
                <a:cs typeface="Times New Roman" panose="02020603050405020304" pitchFamily="18" charset="0"/>
              </a:rPr>
              <a:t> more commonly Known as React, is a free, open-source </a:t>
            </a:r>
            <a:r>
              <a:rPr lang="en-US" dirty="0" err="1">
                <a:latin typeface="Times New Roman" panose="02020603050405020304" pitchFamily="18" charset="0"/>
                <a:cs typeface="Times New Roman" panose="02020603050405020304" pitchFamily="18" charset="0"/>
              </a:rPr>
              <a:t>Javascript</a:t>
            </a:r>
            <a:r>
              <a:rPr lang="en-US" dirty="0">
                <a:latin typeface="Times New Roman" panose="02020603050405020304" pitchFamily="18" charset="0"/>
                <a:cs typeface="Times New Roman" panose="02020603050405020304" pitchFamily="18" charset="0"/>
              </a:rPr>
              <a:t> library. It works best to build the user interfaces by combining the sections of code into the full websites. Originally it was built by </a:t>
            </a:r>
            <a:r>
              <a:rPr lang="en-US" dirty="0" err="1">
                <a:latin typeface="Times New Roman" panose="02020603050405020304" pitchFamily="18" charset="0"/>
                <a:cs typeface="Times New Roman" panose="02020603050405020304" pitchFamily="18" charset="0"/>
              </a:rPr>
              <a:t>facebook</a:t>
            </a:r>
            <a:r>
              <a:rPr lang="en-US" dirty="0">
                <a:latin typeface="Times New Roman" panose="02020603050405020304" pitchFamily="18" charset="0"/>
                <a:cs typeface="Times New Roman" panose="02020603050405020304" pitchFamily="18" charset="0"/>
              </a:rPr>
              <a:t>, Meta and the open-source community. </a:t>
            </a:r>
            <a:endParaRPr lang="en-US" sz="2000" b="1" dirty="0">
              <a:latin typeface="Times New Roman" panose="02020603050405020304" pitchFamily="18" charset="0"/>
              <a:cs typeface="Times New Roman" panose="02020603050405020304" pitchFamily="18" charset="0"/>
            </a:endParaRPr>
          </a:p>
        </p:txBody>
      </p:sp>
      <p:pic>
        <p:nvPicPr>
          <p:cNvPr id="6146" name="Picture 2">
            <a:extLst>
              <a:ext uri="{FF2B5EF4-FFF2-40B4-BE49-F238E27FC236}">
                <a16:creationId xmlns:a16="http://schemas.microsoft.com/office/drawing/2014/main" id="{6F5053A3-4067-F17B-13AC-5801D75837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776" y="610680"/>
            <a:ext cx="962269" cy="7648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5130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24F72D5-211C-4240-B32B-64A976295812}"/>
              </a:ext>
            </a:extLst>
          </p:cNvPr>
          <p:cNvSpPr/>
          <p:nvPr/>
        </p:nvSpPr>
        <p:spPr>
          <a:xfrm>
            <a:off x="1153011" y="1644114"/>
            <a:ext cx="10145697" cy="2985433"/>
          </a:xfrm>
          <a:prstGeom prst="rect">
            <a:avLst/>
          </a:prstGeom>
          <a:gradFill>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gradFill>
        </p:spPr>
        <p:txBody>
          <a:bodyPr wrap="square">
            <a:spAutoFit/>
          </a:bodyPr>
          <a:lstStyle/>
          <a:p>
            <a:pPr marL="342900" lvl="1" indent="0" algn="ctr">
              <a:buNone/>
            </a:pPr>
            <a:r>
              <a:rPr lang="en-US" sz="2600" b="1" u="sng" dirty="0">
                <a:latin typeface="Times New Roman" panose="02020603050405020304" pitchFamily="18" charset="0"/>
                <a:cs typeface="Times New Roman" panose="02020603050405020304" pitchFamily="18" charset="0"/>
              </a:rPr>
              <a:t>BACK-END TECHNOLOGIES</a:t>
            </a:r>
            <a:endParaRPr lang="en-US" sz="2200" b="1" u="sng" dirty="0">
              <a:latin typeface="Times New Roman" panose="02020603050405020304" pitchFamily="18" charset="0"/>
              <a:cs typeface="Times New Roman" panose="02020603050405020304" pitchFamily="18" charset="0"/>
            </a:endParaRPr>
          </a:p>
          <a:p>
            <a:pPr marL="342900" lvl="1" indent="0" algn="ctr">
              <a:buNone/>
            </a:pPr>
            <a:endParaRPr lang="en-US" sz="2200" b="1" u="sng"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Mongo DB</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Mongo DB is a non-relational document  database that provides support for JSON-like storage, the MongoDB database has a flexible data model that enables us to store unstructured </a:t>
            </a:r>
            <a:r>
              <a:rPr lang="en-US" sz="2000" dirty="0" err="1">
                <a:latin typeface="Times New Roman" panose="02020603050405020304" pitchFamily="18" charset="0"/>
                <a:cs typeface="Times New Roman" panose="02020603050405020304" pitchFamily="18" charset="0"/>
              </a:rPr>
              <a:t>data,and</a:t>
            </a:r>
            <a:r>
              <a:rPr lang="en-US" sz="2000" dirty="0">
                <a:latin typeface="Times New Roman" panose="02020603050405020304" pitchFamily="18" charset="0"/>
                <a:cs typeface="Times New Roman" panose="02020603050405020304" pitchFamily="18" charset="0"/>
              </a:rPr>
              <a:t> it provides full indexing support, and the replication with rich and intuitive API’s. A WS enables us to set up the infrastructure to support the MongoDB database deployments in a flexible, scalable, and cost-effective manner on the AWS Cloud. AWS also enables us to run MongoDB-compatible workloads.</a:t>
            </a:r>
          </a:p>
        </p:txBody>
      </p:sp>
      <p:sp>
        <p:nvSpPr>
          <p:cNvPr id="5" name="Rectangle 4">
            <a:extLst>
              <a:ext uri="{FF2B5EF4-FFF2-40B4-BE49-F238E27FC236}">
                <a16:creationId xmlns:a16="http://schemas.microsoft.com/office/drawing/2014/main" id="{BD5D5212-E7AC-4C50-9E40-26D5E6F6DDE0}"/>
              </a:ext>
            </a:extLst>
          </p:cNvPr>
          <p:cNvSpPr/>
          <p:nvPr/>
        </p:nvSpPr>
        <p:spPr>
          <a:xfrm>
            <a:off x="1757680" y="690007"/>
            <a:ext cx="9541028" cy="954107"/>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txBody>
          <a:bodyPr wrap="square">
            <a:spAutoFit/>
          </a:bodyPr>
          <a:lstStyle/>
          <a:p>
            <a:pPr marL="342900" indent="-34290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Node JS</a:t>
            </a:r>
          </a:p>
          <a:p>
            <a:pPr marL="342900" lvl="1" indent="0" algn="just">
              <a:buNone/>
            </a:pPr>
            <a:r>
              <a:rPr lang="en-US" dirty="0">
                <a:latin typeface="Times New Roman" panose="02020603050405020304" pitchFamily="18" charset="0"/>
                <a:cs typeface="Times New Roman" panose="02020603050405020304" pitchFamily="18" charset="0"/>
              </a:rPr>
              <a:t>Node JS is a open source environment for executing the JavaScript code. Node is used extensively for executing the JavaScript code. Node is used for developers to use </a:t>
            </a:r>
            <a:r>
              <a:rPr lang="en-US" dirty="0" err="1">
                <a:latin typeface="Times New Roman" panose="02020603050405020304" pitchFamily="18" charset="0"/>
                <a:cs typeface="Times New Roman" panose="02020603050405020304" pitchFamily="18" charset="0"/>
              </a:rPr>
              <a:t>Javascript</a:t>
            </a:r>
            <a:r>
              <a:rPr lang="en-US" dirty="0">
                <a:latin typeface="Times New Roman" panose="02020603050405020304" pitchFamily="18" charset="0"/>
                <a:cs typeface="Times New Roman" panose="02020603050405020304" pitchFamily="18" charset="0"/>
              </a:rPr>
              <a:t> for the client-side  </a:t>
            </a:r>
            <a:endParaRPr lang="en-IN" dirty="0"/>
          </a:p>
        </p:txBody>
      </p:sp>
      <p:pic>
        <p:nvPicPr>
          <p:cNvPr id="7170" name="Picture 2">
            <a:extLst>
              <a:ext uri="{FF2B5EF4-FFF2-40B4-BE49-F238E27FC236}">
                <a16:creationId xmlns:a16="http://schemas.microsoft.com/office/drawing/2014/main" id="{26D6B0D5-C886-EFFA-D1CF-EB428A4C87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570" y="747959"/>
            <a:ext cx="898768" cy="736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08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232BCBB-4AC7-4AAF-87AC-EFE6B20BA95D}"/>
              </a:ext>
            </a:extLst>
          </p:cNvPr>
          <p:cNvSpPr/>
          <p:nvPr/>
        </p:nvSpPr>
        <p:spPr>
          <a:xfrm>
            <a:off x="3027680" y="599196"/>
            <a:ext cx="7172960" cy="800219"/>
          </a:xfrm>
          <a:prstGeom prst="rect">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p:spPr>
        <p:txBody>
          <a:bodyPr wrap="square">
            <a:spAutoFit/>
          </a:bodyPr>
          <a:lstStyle/>
          <a:p>
            <a:r>
              <a:rPr lang="en-US" sz="2800" b="1" dirty="0">
                <a:latin typeface="Times New Roman" panose="02020603050405020304" pitchFamily="18" charset="0"/>
                <a:cs typeface="Times New Roman" panose="02020603050405020304" pitchFamily="18" charset="0"/>
              </a:rPr>
              <a:t>     REQUIREMENT SPECIFICATION</a:t>
            </a:r>
            <a:br>
              <a:rPr lang="en-US" b="1" u="sng" dirty="0">
                <a:latin typeface="Times New Roman" panose="02020603050405020304" pitchFamily="18" charset="0"/>
                <a:cs typeface="Times New Roman" panose="02020603050405020304" pitchFamily="18" charset="0"/>
              </a:rPr>
            </a:br>
            <a:endParaRPr lang="en-IN" dirty="0"/>
          </a:p>
        </p:txBody>
      </p:sp>
      <p:sp>
        <p:nvSpPr>
          <p:cNvPr id="4" name="Rectangle 3">
            <a:extLst>
              <a:ext uri="{FF2B5EF4-FFF2-40B4-BE49-F238E27FC236}">
                <a16:creationId xmlns:a16="http://schemas.microsoft.com/office/drawing/2014/main" id="{736180CA-079E-4B09-8BC7-37459474C1DF}"/>
              </a:ext>
            </a:extLst>
          </p:cNvPr>
          <p:cNvSpPr/>
          <p:nvPr/>
        </p:nvSpPr>
        <p:spPr>
          <a:xfrm>
            <a:off x="980193" y="1084676"/>
            <a:ext cx="10256767" cy="5132174"/>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txBody>
          <a:bodyPr wrap="square">
            <a:spAutoFit/>
          </a:bodyPr>
          <a:lstStyle/>
          <a:p>
            <a:pPr marL="1028700" lvl="3" indent="0">
              <a:buNone/>
            </a:pPr>
            <a:r>
              <a:rPr lang="en-IN" sz="2000" dirty="0">
                <a:latin typeface="Times New Roman" panose="02020603050405020304" pitchFamily="18" charset="0"/>
                <a:cs typeface="Times New Roman" panose="02020603050405020304" pitchFamily="18" charset="0"/>
              </a:rPr>
              <a:t>The system requirement and specification of our project is as follows: </a:t>
            </a:r>
          </a:p>
          <a:p>
            <a:pPr algn="just">
              <a:spcBef>
                <a:spcPts val="600"/>
              </a:spcBef>
              <a:spcAft>
                <a:spcPts val="300"/>
              </a:spcAft>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Hardware Requirements </a:t>
            </a:r>
          </a:p>
          <a:p>
            <a:pPr marL="342900" lvl="1" algn="just">
              <a:spcBef>
                <a:spcPts val="600"/>
              </a:spcBef>
              <a:spcAft>
                <a:spcPts val="300"/>
              </a:spcAft>
            </a:pPr>
            <a:r>
              <a:rPr lang="en-IN" dirty="0">
                <a:latin typeface="Times New Roman" panose="02020603050405020304" pitchFamily="18" charset="0"/>
                <a:cs typeface="Times New Roman" panose="02020603050405020304" pitchFamily="18" charset="0"/>
              </a:rPr>
              <a:t>Processor: i5 Core Processor </a:t>
            </a:r>
          </a:p>
          <a:p>
            <a:pPr marL="342900" lvl="1" algn="just">
              <a:spcBef>
                <a:spcPts val="600"/>
              </a:spcBef>
              <a:spcAft>
                <a:spcPts val="300"/>
              </a:spcAft>
            </a:pPr>
            <a:r>
              <a:rPr lang="en-IN" dirty="0">
                <a:latin typeface="Times New Roman" panose="02020603050405020304" pitchFamily="18" charset="0"/>
                <a:cs typeface="Times New Roman" panose="02020603050405020304" pitchFamily="18" charset="0"/>
              </a:rPr>
              <a:t>Monitor: 1024 * 768 Resolution Color</a:t>
            </a:r>
          </a:p>
          <a:p>
            <a:pPr marL="342900" lvl="1" algn="just">
              <a:spcBef>
                <a:spcPts val="600"/>
              </a:spcBef>
              <a:spcAft>
                <a:spcPts val="300"/>
              </a:spcAft>
            </a:pPr>
            <a:r>
              <a:rPr lang="en-IN" dirty="0">
                <a:latin typeface="Times New Roman" panose="02020603050405020304" pitchFamily="18" charset="0"/>
                <a:cs typeface="Times New Roman" panose="02020603050405020304" pitchFamily="18" charset="0"/>
              </a:rPr>
              <a:t>Keyboard: QWERTY RAM: 1 GB </a:t>
            </a:r>
          </a:p>
          <a:p>
            <a:pPr marL="342900" lvl="1" algn="just">
              <a:spcBef>
                <a:spcPts val="600"/>
              </a:spcBef>
              <a:spcAft>
                <a:spcPts val="300"/>
              </a:spcAft>
            </a:pPr>
            <a:r>
              <a:rPr lang="en-IN" dirty="0">
                <a:latin typeface="Times New Roman" panose="02020603050405020304" pitchFamily="18" charset="0"/>
                <a:cs typeface="Times New Roman" panose="02020603050405020304" pitchFamily="18" charset="0"/>
              </a:rPr>
              <a:t>Motherboard: 845c Intel Motherboard </a:t>
            </a:r>
          </a:p>
          <a:p>
            <a:pPr marL="342900" lvl="1" algn="just">
              <a:spcBef>
                <a:spcPts val="600"/>
              </a:spcBef>
              <a:spcAft>
                <a:spcPts val="300"/>
              </a:spcAft>
            </a:pPr>
            <a:r>
              <a:rPr lang="en-IN" dirty="0">
                <a:latin typeface="Times New Roman" panose="02020603050405020304" pitchFamily="18" charset="0"/>
                <a:cs typeface="Times New Roman" panose="02020603050405020304" pitchFamily="18" charset="0"/>
              </a:rPr>
              <a:t>Backup Media: Floppy/pen drive/Hard disk. </a:t>
            </a:r>
          </a:p>
          <a:p>
            <a:pPr marL="342900" lvl="1" algn="just">
              <a:spcBef>
                <a:spcPts val="600"/>
              </a:spcBef>
              <a:spcAft>
                <a:spcPts val="300"/>
              </a:spcAft>
            </a:pPr>
            <a:r>
              <a:rPr lang="en-IN" dirty="0">
                <a:latin typeface="Times New Roman" panose="02020603050405020304" pitchFamily="18" charset="0"/>
                <a:cs typeface="Times New Roman" panose="02020603050405020304" pitchFamily="18" charset="0"/>
              </a:rPr>
              <a:t>Hard disk: 1 TB HDD </a:t>
            </a:r>
          </a:p>
          <a:p>
            <a:pPr marL="342900" lvl="1" algn="just">
              <a:spcBef>
                <a:spcPts val="600"/>
              </a:spcBef>
              <a:spcAft>
                <a:spcPts val="300"/>
              </a:spcAft>
            </a:pPr>
            <a:r>
              <a:rPr lang="en-IN" dirty="0">
                <a:latin typeface="Times New Roman" panose="02020603050405020304" pitchFamily="18" charset="0"/>
                <a:cs typeface="Times New Roman" panose="02020603050405020304" pitchFamily="18" charset="0"/>
              </a:rPr>
              <a:t>I/O Device: Standard input and output devices. </a:t>
            </a:r>
          </a:p>
          <a:p>
            <a:pPr algn="just">
              <a:spcBef>
                <a:spcPts val="600"/>
              </a:spcBef>
              <a:spcAft>
                <a:spcPts val="300"/>
              </a:spcAft>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Software Requirements </a:t>
            </a:r>
          </a:p>
          <a:p>
            <a:pPr marL="342900" lvl="1" algn="just">
              <a:spcBef>
                <a:spcPts val="600"/>
              </a:spcBef>
              <a:spcAft>
                <a:spcPts val="300"/>
              </a:spcAft>
            </a:pPr>
            <a:r>
              <a:rPr lang="en-IN" dirty="0">
                <a:latin typeface="Times New Roman" panose="02020603050405020304" pitchFamily="18" charset="0"/>
                <a:cs typeface="Times New Roman" panose="02020603050405020304" pitchFamily="18" charset="0"/>
              </a:rPr>
              <a:t>Mongo DB Server</a:t>
            </a:r>
          </a:p>
          <a:p>
            <a:pPr marL="342900" lvl="1" algn="just">
              <a:spcBef>
                <a:spcPts val="600"/>
              </a:spcBef>
              <a:spcAft>
                <a:spcPts val="300"/>
              </a:spcAft>
            </a:pPr>
            <a:r>
              <a:rPr lang="en-IN" dirty="0">
                <a:latin typeface="Times New Roman" panose="02020603050405020304" pitchFamily="18" charset="0"/>
                <a:cs typeface="Times New Roman" panose="02020603050405020304" pitchFamily="18" charset="0"/>
              </a:rPr>
              <a:t>React JS and Node JS: Version 7.1.0 </a:t>
            </a:r>
          </a:p>
          <a:p>
            <a:pPr marL="342900" lvl="1" algn="just">
              <a:spcBef>
                <a:spcPts val="600"/>
              </a:spcBef>
              <a:spcAft>
                <a:spcPts val="300"/>
              </a:spcAft>
            </a:pPr>
            <a:r>
              <a:rPr lang="en-IN" dirty="0">
                <a:latin typeface="Times New Roman" panose="02020603050405020304" pitchFamily="18" charset="0"/>
                <a:cs typeface="Times New Roman" panose="02020603050405020304" pitchFamily="18" charset="0"/>
              </a:rPr>
              <a:t>Operating system: Windows 10</a:t>
            </a:r>
            <a:endParaRPr lang="en-IN" dirty="0"/>
          </a:p>
        </p:txBody>
      </p:sp>
      <p:pic>
        <p:nvPicPr>
          <p:cNvPr id="8194" name="Picture 2">
            <a:extLst>
              <a:ext uri="{FF2B5EF4-FFF2-40B4-BE49-F238E27FC236}">
                <a16:creationId xmlns:a16="http://schemas.microsoft.com/office/drawing/2014/main" id="{8EC4D927-4359-B525-B49D-C35F2E5B07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754" y="665575"/>
            <a:ext cx="1062891" cy="7338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6027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D960380-7653-40B9-B0FB-D549C005E76B}"/>
              </a:ext>
            </a:extLst>
          </p:cNvPr>
          <p:cNvSpPr/>
          <p:nvPr/>
        </p:nvSpPr>
        <p:spPr>
          <a:xfrm>
            <a:off x="4074161" y="744763"/>
            <a:ext cx="5076148" cy="584775"/>
          </a:xfrm>
          <a:prstGeom prst="rect">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p:spPr>
        <p:txBody>
          <a:bodyPr wrap="square">
            <a:spAutoFit/>
          </a:bodyPr>
          <a:lstStyle/>
          <a:p>
            <a:r>
              <a:rPr lang="en-US" sz="3200" b="1" dirty="0">
                <a:latin typeface="Times New Roman"/>
                <a:ea typeface="Times New Roman"/>
                <a:cs typeface="Times New Roman"/>
                <a:sym typeface="Times New Roman"/>
              </a:rPr>
              <a:t>  IMPLEMENTATION</a:t>
            </a:r>
            <a:endParaRPr lang="en-IN" sz="3200" b="1" dirty="0"/>
          </a:p>
        </p:txBody>
      </p:sp>
      <p:sp>
        <p:nvSpPr>
          <p:cNvPr id="4" name="Rectangle 3">
            <a:extLst>
              <a:ext uri="{FF2B5EF4-FFF2-40B4-BE49-F238E27FC236}">
                <a16:creationId xmlns:a16="http://schemas.microsoft.com/office/drawing/2014/main" id="{F1401542-395E-4360-9342-EE278DFF0F45}"/>
              </a:ext>
            </a:extLst>
          </p:cNvPr>
          <p:cNvSpPr/>
          <p:nvPr/>
        </p:nvSpPr>
        <p:spPr>
          <a:xfrm>
            <a:off x="1056640" y="1551924"/>
            <a:ext cx="10231120" cy="4561313"/>
          </a:xfrm>
          <a:prstGeom prst="rect">
            <a:avLst/>
          </a:prstGeom>
          <a:gradFill>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grad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We have implemented the following functionalities in the project :-</a:t>
            </a:r>
          </a:p>
          <a:p>
            <a:pPr algn="just"/>
            <a:r>
              <a:rPr lang="en-IN" sz="2400" dirty="0"/>
              <a:t>• </a:t>
            </a:r>
            <a:r>
              <a:rPr lang="en-IN" sz="2400" b="1" dirty="0">
                <a:latin typeface="Times New Roman" panose="02020603050405020304" pitchFamily="18" charset="0"/>
                <a:cs typeface="Times New Roman" panose="02020603050405020304" pitchFamily="18" charset="0"/>
              </a:rPr>
              <a:t>CLIENT Side Functionalities</a:t>
            </a:r>
            <a:r>
              <a:rPr lang="en-IN" sz="2400" dirty="0">
                <a:latin typeface="Times New Roman" panose="02020603050405020304" pitchFamily="18" charset="0"/>
                <a:cs typeface="Times New Roman" panose="02020603050405020304" pitchFamily="18" charset="0"/>
              </a:rPr>
              <a:t>:</a:t>
            </a:r>
          </a:p>
          <a:p>
            <a:pPr algn="just">
              <a:lnSpc>
                <a:spcPct val="150000"/>
              </a:lnSpc>
            </a:pPr>
            <a:r>
              <a:rPr lang="en-US" sz="2400" dirty="0">
                <a:latin typeface="Times New Roman" panose="02020603050405020304" pitchFamily="18" charset="0"/>
                <a:cs typeface="Times New Roman" panose="02020603050405020304" pitchFamily="18" charset="0"/>
              </a:rPr>
              <a:t>	1.</a:t>
            </a:r>
            <a:r>
              <a:rPr lang="en-US" sz="2000" dirty="0">
                <a:latin typeface="Times New Roman" panose="02020603050405020304" pitchFamily="18" charset="0"/>
                <a:cs typeface="Times New Roman" panose="02020603050405020304" pitchFamily="18" charset="0"/>
              </a:rPr>
              <a:t>User must be able to Login page before the viewing of Watch Website. </a:t>
            </a:r>
          </a:p>
          <a:p>
            <a:pPr algn="just">
              <a:lnSpc>
                <a:spcPct val="150000"/>
              </a:lnSpc>
            </a:pPr>
            <a:r>
              <a:rPr lang="en-US" sz="2000" dirty="0">
                <a:latin typeface="Times New Roman" panose="02020603050405020304" pitchFamily="18" charset="0"/>
                <a:cs typeface="Times New Roman" panose="02020603050405020304" pitchFamily="18" charset="0"/>
              </a:rPr>
              <a:t>	2. User must be able to Order, View and navigate to the next page. </a:t>
            </a:r>
          </a:p>
          <a:p>
            <a:pPr algn="just">
              <a:lnSpc>
                <a:spcPct val="150000"/>
              </a:lnSpc>
            </a:pPr>
            <a:r>
              <a:rPr lang="en-US" sz="2000" dirty="0">
                <a:latin typeface="Times New Roman" panose="02020603050405020304" pitchFamily="18" charset="0"/>
                <a:cs typeface="Times New Roman" panose="02020603050405020304" pitchFamily="18" charset="0"/>
              </a:rPr>
              <a:t>	3. Coming out of website after seeing order details and contacting if necessary. </a:t>
            </a:r>
          </a:p>
          <a:p>
            <a:pPr algn="just"/>
            <a:r>
              <a:rPr lang="en-US" sz="2400" b="1" dirty="0">
                <a:latin typeface="Times New Roman" panose="02020603050405020304" pitchFamily="18" charset="0"/>
                <a:cs typeface="Times New Roman" panose="02020603050405020304" pitchFamily="18" charset="0"/>
              </a:rPr>
              <a:t>• SERVER Side Functionalities</a:t>
            </a:r>
            <a:r>
              <a:rPr lang="en-US" sz="2400" dirty="0">
                <a:latin typeface="Times New Roman" panose="02020603050405020304" pitchFamily="18" charset="0"/>
                <a:cs typeface="Times New Roman" panose="02020603050405020304" pitchFamily="18" charset="0"/>
              </a:rPr>
              <a:t>: </a:t>
            </a:r>
          </a:p>
          <a:p>
            <a:pPr algn="just">
              <a:lnSpc>
                <a:spcPct val="150000"/>
              </a:lnSpc>
            </a:pPr>
            <a:r>
              <a:rPr lang="en-US" sz="2400" dirty="0">
                <a:latin typeface="Times New Roman" panose="02020603050405020304" pitchFamily="18" charset="0"/>
                <a:cs typeface="Times New Roman" panose="02020603050405020304" pitchFamily="18" charset="0"/>
              </a:rPr>
              <a:t>	1</a:t>
            </a:r>
            <a:r>
              <a:rPr lang="en-US" sz="2000" dirty="0">
                <a:latin typeface="Times New Roman" panose="02020603050405020304" pitchFamily="18" charset="0"/>
                <a:cs typeface="Times New Roman" panose="02020603050405020304" pitchFamily="18" charset="0"/>
              </a:rPr>
              <a:t>. Check the localhost connection. </a:t>
            </a:r>
          </a:p>
          <a:p>
            <a:pPr algn="just">
              <a:lnSpc>
                <a:spcPct val="150000"/>
              </a:lnSpc>
            </a:pPr>
            <a:r>
              <a:rPr lang="en-US" sz="2000" dirty="0">
                <a:latin typeface="Times New Roman" panose="02020603050405020304" pitchFamily="18" charset="0"/>
                <a:cs typeface="Times New Roman" panose="02020603050405020304" pitchFamily="18" charset="0"/>
              </a:rPr>
              <a:t>	2. Check if the server is running at the specified address.</a:t>
            </a:r>
          </a:p>
          <a:p>
            <a:pPr algn="just">
              <a:lnSpc>
                <a:spcPct val="150000"/>
              </a:lnSpc>
            </a:pPr>
            <a:r>
              <a:rPr lang="en-US" sz="2000" dirty="0">
                <a:latin typeface="Times New Roman" panose="02020603050405020304" pitchFamily="18" charset="0"/>
                <a:cs typeface="Times New Roman" panose="02020603050405020304" pitchFamily="18" charset="0"/>
              </a:rPr>
              <a:t>	3. Store the details of all customers during the Login page. </a:t>
            </a:r>
          </a:p>
          <a:p>
            <a:pPr marL="342900" lvl="1" indent="0" algn="just">
              <a:lnSpc>
                <a:spcPct val="150000"/>
              </a:lnSpc>
              <a:buNone/>
            </a:pPr>
            <a:r>
              <a:rPr lang="en-US" sz="2000" dirty="0">
                <a:latin typeface="Times New Roman" panose="02020603050405020304" pitchFamily="18" charset="0"/>
                <a:cs typeface="Times New Roman" panose="02020603050405020304" pitchFamily="18" charset="0"/>
              </a:rPr>
              <a:t>	4. To check if unique object id is created for different set of customers.</a:t>
            </a:r>
          </a:p>
        </p:txBody>
      </p:sp>
      <p:pic>
        <p:nvPicPr>
          <p:cNvPr id="9218" name="Picture 2">
            <a:extLst>
              <a:ext uri="{FF2B5EF4-FFF2-40B4-BE49-F238E27FC236}">
                <a16:creationId xmlns:a16="http://schemas.microsoft.com/office/drawing/2014/main" id="{8D144E25-240C-D3B9-7986-E49C7B9B26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276" y="744763"/>
            <a:ext cx="1227015" cy="646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451823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1172</TotalTime>
  <Words>1428</Words>
  <Application>Microsoft Office PowerPoint</Application>
  <PresentationFormat>Widescreen</PresentationFormat>
  <Paragraphs>126</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Garamond</vt:lpstr>
      <vt:lpstr>Times New Roman</vt:lpstr>
      <vt:lpstr>Wingdings</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Sanjana</dc:creator>
  <cp:lastModifiedBy>Harish ML</cp:lastModifiedBy>
  <cp:revision>49</cp:revision>
  <dcterms:created xsi:type="dcterms:W3CDTF">2020-12-29T13:13:13Z</dcterms:created>
  <dcterms:modified xsi:type="dcterms:W3CDTF">2023-10-03T16:16:37Z</dcterms:modified>
</cp:coreProperties>
</file>