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6" r:id="rId10"/>
    <p:sldId id="267" r:id="rId11"/>
    <p:sldId id="268" r:id="rId12"/>
    <p:sldId id="269" r:id="rId13"/>
    <p:sldId id="261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74" d="100"/>
          <a:sy n="74" d="100"/>
        </p:scale>
        <p:origin x="129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2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11E206-3F6C-4535-B4C2-1852A1175E7D}" type="doc">
      <dgm:prSet loTypeId="urn:microsoft.com/office/officeart/2005/8/layout/list1" loCatId="list" qsTypeId="urn:microsoft.com/office/officeart/2005/8/quickstyle/simple1#7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BF4CCB6B-1F6D-4DB9-B0D3-A64B5EB9365E}">
      <dgm:prSet/>
      <dgm:spPr>
        <a:solidFill>
          <a:schemeClr val="accent2"/>
        </a:solidFill>
      </dgm:spPr>
      <dgm:t>
        <a:bodyPr/>
        <a:lstStyle/>
        <a:p>
          <a:r>
            <a:rPr lang="en-US" b="1" i="0" dirty="0">
              <a:solidFill>
                <a:schemeClr val="bg2"/>
              </a:solidFill>
            </a:rPr>
            <a:t>Summary of Netflix stock and revenue For the past four quarters</a:t>
          </a:r>
          <a:endParaRPr lang="en-US" b="1" dirty="0">
            <a:solidFill>
              <a:schemeClr val="bg2"/>
            </a:solidFill>
          </a:endParaRPr>
        </a:p>
      </dgm:t>
    </dgm:pt>
    <dgm:pt modelId="{70D98C57-4F5F-4BF4-9C00-5EB624998A61}" type="parTrans" cxnId="{99BCDCA1-E237-4560-84AE-6C4605C8CBBD}">
      <dgm:prSet/>
      <dgm:spPr/>
      <dgm:t>
        <a:bodyPr/>
        <a:lstStyle/>
        <a:p>
          <a:endParaRPr lang="en-IN"/>
        </a:p>
      </dgm:t>
    </dgm:pt>
    <dgm:pt modelId="{EB502F3E-6983-4461-BC89-634A1DBF4DE6}" type="sibTrans" cxnId="{99BCDCA1-E237-4560-84AE-6C4605C8CBBD}">
      <dgm:prSet/>
      <dgm:spPr/>
      <dgm:t>
        <a:bodyPr/>
        <a:lstStyle/>
        <a:p>
          <a:endParaRPr lang="en-IN"/>
        </a:p>
      </dgm:t>
    </dgm:pt>
    <dgm:pt modelId="{0934B214-F624-4731-A9D3-23310CE6BDBA}">
      <dgm:prSet/>
      <dgm:spPr>
        <a:solidFill>
          <a:schemeClr val="accent2"/>
        </a:solidFill>
      </dgm:spPr>
      <dgm:t>
        <a:bodyPr/>
        <a:lstStyle/>
        <a:p>
          <a:r>
            <a:rPr lang="en-US" b="1" dirty="0">
              <a:solidFill>
                <a:schemeClr val="bg2"/>
              </a:solidFill>
              <a:ea typeface="+mn-ea"/>
              <a:cs typeface="+mn-cs"/>
            </a:rPr>
            <a:t>Distribution of Stock Prices For Netflix in 2017 </a:t>
          </a:r>
          <a:endParaRPr lang="en-US" b="1" dirty="0">
            <a:solidFill>
              <a:schemeClr val="bg2"/>
            </a:solidFill>
          </a:endParaRPr>
        </a:p>
      </dgm:t>
    </dgm:pt>
    <dgm:pt modelId="{87F7B116-B578-4C85-A2C5-00E7F2D38920}" type="parTrans" cxnId="{268E811E-4DE5-45A4-97E3-2C33281AC345}">
      <dgm:prSet/>
      <dgm:spPr/>
      <dgm:t>
        <a:bodyPr/>
        <a:lstStyle/>
        <a:p>
          <a:endParaRPr lang="en-IN"/>
        </a:p>
      </dgm:t>
    </dgm:pt>
    <dgm:pt modelId="{B551367B-12EE-4B14-B2C6-BCE933B6595E}" type="sibTrans" cxnId="{268E811E-4DE5-45A4-97E3-2C33281AC345}">
      <dgm:prSet/>
      <dgm:spPr/>
      <dgm:t>
        <a:bodyPr/>
        <a:lstStyle/>
        <a:p>
          <a:endParaRPr lang="en-IN"/>
        </a:p>
      </dgm:t>
    </dgm:pt>
    <dgm:pt modelId="{656516B5-6286-4BD2-AA85-3EA4C0A67D21}">
      <dgm:prSet/>
      <dgm:spPr>
        <a:solidFill>
          <a:schemeClr val="accent2"/>
        </a:solidFill>
      </dgm:spPr>
      <dgm:t>
        <a:bodyPr/>
        <a:lstStyle/>
        <a:p>
          <a:r>
            <a:rPr lang="en-US" b="1" i="0" dirty="0">
              <a:solidFill>
                <a:schemeClr val="bg2"/>
              </a:solidFill>
            </a:rPr>
            <a:t>Brief summary of their earned versus actual earnings per share</a:t>
          </a:r>
          <a:endParaRPr lang="en-US" b="1" dirty="0">
            <a:solidFill>
              <a:schemeClr val="bg2"/>
            </a:solidFill>
          </a:endParaRPr>
        </a:p>
      </dgm:t>
    </dgm:pt>
    <dgm:pt modelId="{34D0F537-7731-4BE4-9B11-68015A7BB28E}" type="parTrans" cxnId="{8A251542-2745-4AB9-A545-7632D7D17DB7}">
      <dgm:prSet/>
      <dgm:spPr/>
      <dgm:t>
        <a:bodyPr/>
        <a:lstStyle/>
        <a:p>
          <a:endParaRPr lang="en-IN"/>
        </a:p>
      </dgm:t>
    </dgm:pt>
    <dgm:pt modelId="{A8664137-97F8-451E-96B5-6753830273D0}" type="sibTrans" cxnId="{8A251542-2745-4AB9-A545-7632D7D17DB7}">
      <dgm:prSet/>
      <dgm:spPr/>
      <dgm:t>
        <a:bodyPr/>
        <a:lstStyle/>
        <a:p>
          <a:endParaRPr lang="en-IN"/>
        </a:p>
      </dgm:t>
    </dgm:pt>
    <dgm:pt modelId="{E8BED4FB-52A5-49DA-B116-A5821312EB78}">
      <dgm:prSet/>
      <dgm:spPr>
        <a:solidFill>
          <a:schemeClr val="accent2"/>
        </a:solidFill>
      </dgm:spPr>
      <dgm:t>
        <a:bodyPr/>
        <a:lstStyle/>
        <a:p>
          <a:r>
            <a:rPr lang="en-US" b="1" i="0" dirty="0">
              <a:solidFill>
                <a:schemeClr val="bg2"/>
              </a:solidFill>
            </a:rPr>
            <a:t>Netflix stock against the Dow Jones stock</a:t>
          </a:r>
          <a:endParaRPr lang="en-US" b="1" dirty="0">
            <a:solidFill>
              <a:schemeClr val="bg2"/>
            </a:solidFill>
          </a:endParaRPr>
        </a:p>
      </dgm:t>
    </dgm:pt>
    <dgm:pt modelId="{40F7F45E-2901-456A-A900-6738FC9AC056}" type="parTrans" cxnId="{13E40407-2067-4124-BD4B-8EF489083CE1}">
      <dgm:prSet/>
      <dgm:spPr/>
      <dgm:t>
        <a:bodyPr/>
        <a:lstStyle/>
        <a:p>
          <a:endParaRPr lang="en-IN"/>
        </a:p>
      </dgm:t>
    </dgm:pt>
    <dgm:pt modelId="{3AF2C340-05F3-4ABA-B353-C600570699D4}" type="sibTrans" cxnId="{13E40407-2067-4124-BD4B-8EF489083CE1}">
      <dgm:prSet/>
      <dgm:spPr/>
      <dgm:t>
        <a:bodyPr/>
        <a:lstStyle/>
        <a:p>
          <a:endParaRPr lang="en-IN"/>
        </a:p>
      </dgm:t>
    </dgm:pt>
    <dgm:pt modelId="{CED00285-499A-4E22-AF40-3EC592E9DDB9}">
      <dgm:prSet/>
      <dgm:spPr>
        <a:solidFill>
          <a:schemeClr val="accent2"/>
        </a:solidFill>
      </dgm:spPr>
      <dgm:t>
        <a:bodyPr/>
        <a:lstStyle/>
        <a:p>
          <a:r>
            <a:rPr lang="en-US" b="1" i="0" dirty="0">
              <a:solidFill>
                <a:schemeClr val="bg2"/>
              </a:solidFill>
            </a:rPr>
            <a:t>Earnings and revenue reported by Netflix</a:t>
          </a:r>
          <a:endParaRPr lang="en-US" b="1" dirty="0">
            <a:solidFill>
              <a:schemeClr val="bg2"/>
            </a:solidFill>
          </a:endParaRPr>
        </a:p>
      </dgm:t>
    </dgm:pt>
    <dgm:pt modelId="{3FD0FDF6-5A1E-4F9F-B3F2-E42DFBD15F48}" type="parTrans" cxnId="{9C7FCEEA-5046-4821-A594-76C048FD404F}">
      <dgm:prSet/>
      <dgm:spPr/>
      <dgm:t>
        <a:bodyPr/>
        <a:lstStyle/>
        <a:p>
          <a:endParaRPr lang="en-IN"/>
        </a:p>
      </dgm:t>
    </dgm:pt>
    <dgm:pt modelId="{9AD1CF6B-4870-4C51-ADA0-1DC9A076870E}" type="sibTrans" cxnId="{9C7FCEEA-5046-4821-A594-76C048FD404F}">
      <dgm:prSet/>
      <dgm:spPr/>
      <dgm:t>
        <a:bodyPr/>
        <a:lstStyle/>
        <a:p>
          <a:endParaRPr lang="en-IN"/>
        </a:p>
      </dgm:t>
    </dgm:pt>
    <dgm:pt modelId="{1A148C7C-2DF7-4A3E-8B60-CD1BB656DEB0}" type="pres">
      <dgm:prSet presAssocID="{1E11E206-3F6C-4535-B4C2-1852A1175E7D}" presName="linear" presStyleCnt="0">
        <dgm:presLayoutVars>
          <dgm:dir/>
          <dgm:animLvl val="lvl"/>
          <dgm:resizeHandles val="exact"/>
        </dgm:presLayoutVars>
      </dgm:prSet>
      <dgm:spPr/>
    </dgm:pt>
    <dgm:pt modelId="{35FC2E58-A482-423E-BCCC-5788F4AA6C64}" type="pres">
      <dgm:prSet presAssocID="{BF4CCB6B-1F6D-4DB9-B0D3-A64B5EB9365E}" presName="parentLin" presStyleCnt="0"/>
      <dgm:spPr/>
    </dgm:pt>
    <dgm:pt modelId="{415DD11E-AEE3-4764-B9B0-AF39B9A5671B}" type="pres">
      <dgm:prSet presAssocID="{BF4CCB6B-1F6D-4DB9-B0D3-A64B5EB9365E}" presName="parentLeftMargin" presStyleLbl="node1" presStyleIdx="0" presStyleCnt="5"/>
      <dgm:spPr/>
    </dgm:pt>
    <dgm:pt modelId="{3B689F55-59DF-4725-AE52-2053C7B98E6C}" type="pres">
      <dgm:prSet presAssocID="{BF4CCB6B-1F6D-4DB9-B0D3-A64B5EB9365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D637E10-B2A1-4D01-BF5F-F9281C327903}" type="pres">
      <dgm:prSet presAssocID="{BF4CCB6B-1F6D-4DB9-B0D3-A64B5EB9365E}" presName="negativeSpace" presStyleCnt="0"/>
      <dgm:spPr/>
    </dgm:pt>
    <dgm:pt modelId="{C9ECB33D-4235-4D83-9EF5-F3EDD56C3541}" type="pres">
      <dgm:prSet presAssocID="{BF4CCB6B-1F6D-4DB9-B0D3-A64B5EB9365E}" presName="childText" presStyleLbl="conFgAcc1" presStyleIdx="0" presStyleCnt="5">
        <dgm:presLayoutVars>
          <dgm:bulletEnabled val="1"/>
        </dgm:presLayoutVars>
      </dgm:prSet>
      <dgm:spPr>
        <a:noFill/>
        <a:ln>
          <a:noFill/>
        </a:ln>
      </dgm:spPr>
    </dgm:pt>
    <dgm:pt modelId="{09AD17C0-55AF-45CE-B037-08D502AB3EB9}" type="pres">
      <dgm:prSet presAssocID="{EB502F3E-6983-4461-BC89-634A1DBF4DE6}" presName="spaceBetweenRectangles" presStyleCnt="0"/>
      <dgm:spPr/>
    </dgm:pt>
    <dgm:pt modelId="{2B59E216-B15E-41CB-A8D4-5BADAFB51016}" type="pres">
      <dgm:prSet presAssocID="{0934B214-F624-4731-A9D3-23310CE6BDBA}" presName="parentLin" presStyleCnt="0"/>
      <dgm:spPr/>
    </dgm:pt>
    <dgm:pt modelId="{ECB35752-0E0C-46D0-829F-BE9CFD4CC5A7}" type="pres">
      <dgm:prSet presAssocID="{0934B214-F624-4731-A9D3-23310CE6BDBA}" presName="parentLeftMargin" presStyleLbl="node1" presStyleIdx="0" presStyleCnt="5"/>
      <dgm:spPr/>
    </dgm:pt>
    <dgm:pt modelId="{60C49DBB-78FA-48BF-890B-3AAD56A39098}" type="pres">
      <dgm:prSet presAssocID="{0934B214-F624-4731-A9D3-23310CE6BDB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5387603-FBBD-415D-B77F-1CFD088ABFD5}" type="pres">
      <dgm:prSet presAssocID="{0934B214-F624-4731-A9D3-23310CE6BDBA}" presName="negativeSpace" presStyleCnt="0"/>
      <dgm:spPr/>
    </dgm:pt>
    <dgm:pt modelId="{3B50EF24-EA2E-4DD1-A0CC-AF14657B1EA6}" type="pres">
      <dgm:prSet presAssocID="{0934B214-F624-4731-A9D3-23310CE6BDBA}" presName="childText" presStyleLbl="conFgAcc1" presStyleIdx="1" presStyleCnt="5">
        <dgm:presLayoutVars>
          <dgm:bulletEnabled val="1"/>
        </dgm:presLayoutVars>
      </dgm:prSet>
      <dgm:spPr>
        <a:noFill/>
        <a:ln>
          <a:noFill/>
        </a:ln>
      </dgm:spPr>
    </dgm:pt>
    <dgm:pt modelId="{2FB6BA16-842C-445E-9F19-C5CAC4ACD2D4}" type="pres">
      <dgm:prSet presAssocID="{B551367B-12EE-4B14-B2C6-BCE933B6595E}" presName="spaceBetweenRectangles" presStyleCnt="0"/>
      <dgm:spPr/>
    </dgm:pt>
    <dgm:pt modelId="{9F86968E-B161-4DAC-9C68-473F4C4B5864}" type="pres">
      <dgm:prSet presAssocID="{656516B5-6286-4BD2-AA85-3EA4C0A67D21}" presName="parentLin" presStyleCnt="0"/>
      <dgm:spPr/>
    </dgm:pt>
    <dgm:pt modelId="{D18623E0-1CFB-4759-8A3F-15AC43C0559E}" type="pres">
      <dgm:prSet presAssocID="{656516B5-6286-4BD2-AA85-3EA4C0A67D21}" presName="parentLeftMargin" presStyleLbl="node1" presStyleIdx="1" presStyleCnt="5"/>
      <dgm:spPr/>
    </dgm:pt>
    <dgm:pt modelId="{DC7ED98F-3A71-49F9-8B63-8CBB86A08481}" type="pres">
      <dgm:prSet presAssocID="{656516B5-6286-4BD2-AA85-3EA4C0A67D2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7921341-50C8-4B8C-8128-6F88DC3ABE13}" type="pres">
      <dgm:prSet presAssocID="{656516B5-6286-4BD2-AA85-3EA4C0A67D21}" presName="negativeSpace" presStyleCnt="0"/>
      <dgm:spPr/>
    </dgm:pt>
    <dgm:pt modelId="{D73FD4A4-12BB-4381-9C0E-56A7D5F7BB2B}" type="pres">
      <dgm:prSet presAssocID="{656516B5-6286-4BD2-AA85-3EA4C0A67D21}" presName="childText" presStyleLbl="conFgAcc1" presStyleIdx="2" presStyleCnt="5">
        <dgm:presLayoutVars>
          <dgm:bulletEnabled val="1"/>
        </dgm:presLayoutVars>
      </dgm:prSet>
      <dgm:spPr>
        <a:noFill/>
        <a:ln>
          <a:noFill/>
        </a:ln>
      </dgm:spPr>
    </dgm:pt>
    <dgm:pt modelId="{4B9E9F6F-7CE2-4FC8-9A8A-F6227649C19B}" type="pres">
      <dgm:prSet presAssocID="{A8664137-97F8-451E-96B5-6753830273D0}" presName="spaceBetweenRectangles" presStyleCnt="0"/>
      <dgm:spPr/>
    </dgm:pt>
    <dgm:pt modelId="{29E6828C-5AEB-41FD-978E-42A7542F7BA2}" type="pres">
      <dgm:prSet presAssocID="{CED00285-499A-4E22-AF40-3EC592E9DDB9}" presName="parentLin" presStyleCnt="0"/>
      <dgm:spPr/>
    </dgm:pt>
    <dgm:pt modelId="{8493D823-DD87-4762-ACCF-8246D696DCBE}" type="pres">
      <dgm:prSet presAssocID="{CED00285-499A-4E22-AF40-3EC592E9DDB9}" presName="parentLeftMargin" presStyleLbl="node1" presStyleIdx="2" presStyleCnt="5"/>
      <dgm:spPr/>
    </dgm:pt>
    <dgm:pt modelId="{01227CF6-5367-4C59-BA5B-8C4519822506}" type="pres">
      <dgm:prSet presAssocID="{CED00285-499A-4E22-AF40-3EC592E9DDB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F58E04C-20F4-4984-94B5-952D5DC40864}" type="pres">
      <dgm:prSet presAssocID="{CED00285-499A-4E22-AF40-3EC592E9DDB9}" presName="negativeSpace" presStyleCnt="0"/>
      <dgm:spPr/>
    </dgm:pt>
    <dgm:pt modelId="{AE59D638-94D3-4B5A-9DED-11786F64F3A0}" type="pres">
      <dgm:prSet presAssocID="{CED00285-499A-4E22-AF40-3EC592E9DDB9}" presName="childText" presStyleLbl="conFgAcc1" presStyleIdx="3" presStyleCnt="5">
        <dgm:presLayoutVars>
          <dgm:bulletEnabled val="1"/>
        </dgm:presLayoutVars>
      </dgm:prSet>
      <dgm:spPr>
        <a:noFill/>
        <a:ln>
          <a:noFill/>
        </a:ln>
      </dgm:spPr>
    </dgm:pt>
    <dgm:pt modelId="{3509E7D3-2AF6-4643-B971-7C4DA10174BC}" type="pres">
      <dgm:prSet presAssocID="{9AD1CF6B-4870-4C51-ADA0-1DC9A076870E}" presName="spaceBetweenRectangles" presStyleCnt="0"/>
      <dgm:spPr/>
    </dgm:pt>
    <dgm:pt modelId="{449BFE49-511F-49F7-BD50-6B8694CDB1E3}" type="pres">
      <dgm:prSet presAssocID="{E8BED4FB-52A5-49DA-B116-A5821312EB78}" presName="parentLin" presStyleCnt="0"/>
      <dgm:spPr/>
    </dgm:pt>
    <dgm:pt modelId="{0210DCC1-B1C6-41F7-AEBC-645838D72BDB}" type="pres">
      <dgm:prSet presAssocID="{E8BED4FB-52A5-49DA-B116-A5821312EB78}" presName="parentLeftMargin" presStyleLbl="node1" presStyleIdx="3" presStyleCnt="5"/>
      <dgm:spPr/>
    </dgm:pt>
    <dgm:pt modelId="{A62B1E9A-3CA5-459D-94A8-B40EB6794EA9}" type="pres">
      <dgm:prSet presAssocID="{E8BED4FB-52A5-49DA-B116-A5821312EB78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B2CD70A9-DBF2-4DBD-B2C9-5A94A46B3658}" type="pres">
      <dgm:prSet presAssocID="{E8BED4FB-52A5-49DA-B116-A5821312EB78}" presName="negativeSpace" presStyleCnt="0"/>
      <dgm:spPr/>
    </dgm:pt>
    <dgm:pt modelId="{BC409A2D-AB06-4BAF-93EA-A67B789309F4}" type="pres">
      <dgm:prSet presAssocID="{E8BED4FB-52A5-49DA-B116-A5821312EB78}" presName="childText" presStyleLbl="conFgAcc1" presStyleIdx="4" presStyleCnt="5">
        <dgm:presLayoutVars>
          <dgm:bulletEnabled val="1"/>
        </dgm:presLayoutVars>
      </dgm:prSet>
      <dgm:spPr>
        <a:noFill/>
        <a:ln>
          <a:noFill/>
        </a:ln>
      </dgm:spPr>
    </dgm:pt>
  </dgm:ptLst>
  <dgm:cxnLst>
    <dgm:cxn modelId="{13E40407-2067-4124-BD4B-8EF489083CE1}" srcId="{1E11E206-3F6C-4535-B4C2-1852A1175E7D}" destId="{E8BED4FB-52A5-49DA-B116-A5821312EB78}" srcOrd="4" destOrd="0" parTransId="{40F7F45E-2901-456A-A900-6738FC9AC056}" sibTransId="{3AF2C340-05F3-4ABA-B353-C600570699D4}"/>
    <dgm:cxn modelId="{216F2E09-0917-469F-851E-496A59814D32}" type="presOf" srcId="{0934B214-F624-4731-A9D3-23310CE6BDBA}" destId="{60C49DBB-78FA-48BF-890B-3AAD56A39098}" srcOrd="1" destOrd="0" presId="urn:microsoft.com/office/officeart/2005/8/layout/list1"/>
    <dgm:cxn modelId="{5D98E715-5639-4AB5-82C8-54107A2E925C}" type="presOf" srcId="{BF4CCB6B-1F6D-4DB9-B0D3-A64B5EB9365E}" destId="{415DD11E-AEE3-4764-B9B0-AF39B9A5671B}" srcOrd="0" destOrd="0" presId="urn:microsoft.com/office/officeart/2005/8/layout/list1"/>
    <dgm:cxn modelId="{268E811E-4DE5-45A4-97E3-2C33281AC345}" srcId="{1E11E206-3F6C-4535-B4C2-1852A1175E7D}" destId="{0934B214-F624-4731-A9D3-23310CE6BDBA}" srcOrd="1" destOrd="0" parTransId="{87F7B116-B578-4C85-A2C5-00E7F2D38920}" sibTransId="{B551367B-12EE-4B14-B2C6-BCE933B6595E}"/>
    <dgm:cxn modelId="{0AAC6A25-C40C-47E3-9375-3B181642A4A0}" type="presOf" srcId="{E8BED4FB-52A5-49DA-B116-A5821312EB78}" destId="{A62B1E9A-3CA5-459D-94A8-B40EB6794EA9}" srcOrd="1" destOrd="0" presId="urn:microsoft.com/office/officeart/2005/8/layout/list1"/>
    <dgm:cxn modelId="{1F05FA5C-0B89-4132-9C20-5C6DBBB6BCDB}" type="presOf" srcId="{0934B214-F624-4731-A9D3-23310CE6BDBA}" destId="{ECB35752-0E0C-46D0-829F-BE9CFD4CC5A7}" srcOrd="0" destOrd="0" presId="urn:microsoft.com/office/officeart/2005/8/layout/list1"/>
    <dgm:cxn modelId="{8A251542-2745-4AB9-A545-7632D7D17DB7}" srcId="{1E11E206-3F6C-4535-B4C2-1852A1175E7D}" destId="{656516B5-6286-4BD2-AA85-3EA4C0A67D21}" srcOrd="2" destOrd="0" parTransId="{34D0F537-7731-4BE4-9B11-68015A7BB28E}" sibTransId="{A8664137-97F8-451E-96B5-6753830273D0}"/>
    <dgm:cxn modelId="{AF56B865-BFE8-44E3-85E8-21C869BE7F25}" type="presOf" srcId="{CED00285-499A-4E22-AF40-3EC592E9DDB9}" destId="{8493D823-DD87-4762-ACCF-8246D696DCBE}" srcOrd="0" destOrd="0" presId="urn:microsoft.com/office/officeart/2005/8/layout/list1"/>
    <dgm:cxn modelId="{8B45D648-E4F4-4D18-BFC7-0B201E57692E}" type="presOf" srcId="{656516B5-6286-4BD2-AA85-3EA4C0A67D21}" destId="{DC7ED98F-3A71-49F9-8B63-8CBB86A08481}" srcOrd="1" destOrd="0" presId="urn:microsoft.com/office/officeart/2005/8/layout/list1"/>
    <dgm:cxn modelId="{ACFEFD6B-1BFC-4EC6-87D1-4829E5FBDAA2}" type="presOf" srcId="{BF4CCB6B-1F6D-4DB9-B0D3-A64B5EB9365E}" destId="{3B689F55-59DF-4725-AE52-2053C7B98E6C}" srcOrd="1" destOrd="0" presId="urn:microsoft.com/office/officeart/2005/8/layout/list1"/>
    <dgm:cxn modelId="{98E5AC7D-827F-4FB2-A78A-1018D4A6B493}" type="presOf" srcId="{1E11E206-3F6C-4535-B4C2-1852A1175E7D}" destId="{1A148C7C-2DF7-4A3E-8B60-CD1BB656DEB0}" srcOrd="0" destOrd="0" presId="urn:microsoft.com/office/officeart/2005/8/layout/list1"/>
    <dgm:cxn modelId="{3B916A99-616F-4158-B51B-F465DF0771F1}" type="presOf" srcId="{CED00285-499A-4E22-AF40-3EC592E9DDB9}" destId="{01227CF6-5367-4C59-BA5B-8C4519822506}" srcOrd="1" destOrd="0" presId="urn:microsoft.com/office/officeart/2005/8/layout/list1"/>
    <dgm:cxn modelId="{99BCDCA1-E237-4560-84AE-6C4605C8CBBD}" srcId="{1E11E206-3F6C-4535-B4C2-1852A1175E7D}" destId="{BF4CCB6B-1F6D-4DB9-B0D3-A64B5EB9365E}" srcOrd="0" destOrd="0" parTransId="{70D98C57-4F5F-4BF4-9C00-5EB624998A61}" sibTransId="{EB502F3E-6983-4461-BC89-634A1DBF4DE6}"/>
    <dgm:cxn modelId="{9C7FCEEA-5046-4821-A594-76C048FD404F}" srcId="{1E11E206-3F6C-4535-B4C2-1852A1175E7D}" destId="{CED00285-499A-4E22-AF40-3EC592E9DDB9}" srcOrd="3" destOrd="0" parTransId="{3FD0FDF6-5A1E-4F9F-B3F2-E42DFBD15F48}" sibTransId="{9AD1CF6B-4870-4C51-ADA0-1DC9A076870E}"/>
    <dgm:cxn modelId="{596DBFF6-D238-4BCF-8753-0CF7DEE7DB90}" type="presOf" srcId="{656516B5-6286-4BD2-AA85-3EA4C0A67D21}" destId="{D18623E0-1CFB-4759-8A3F-15AC43C0559E}" srcOrd="0" destOrd="0" presId="urn:microsoft.com/office/officeart/2005/8/layout/list1"/>
    <dgm:cxn modelId="{B52E86FE-939B-4D3B-9612-6BC5E4FE99C4}" type="presOf" srcId="{E8BED4FB-52A5-49DA-B116-A5821312EB78}" destId="{0210DCC1-B1C6-41F7-AEBC-645838D72BDB}" srcOrd="0" destOrd="0" presId="urn:microsoft.com/office/officeart/2005/8/layout/list1"/>
    <dgm:cxn modelId="{8542BC07-DB2B-447B-95CC-93300844A4BE}" type="presParOf" srcId="{1A148C7C-2DF7-4A3E-8B60-CD1BB656DEB0}" destId="{35FC2E58-A482-423E-BCCC-5788F4AA6C64}" srcOrd="0" destOrd="0" presId="urn:microsoft.com/office/officeart/2005/8/layout/list1"/>
    <dgm:cxn modelId="{1968B6F9-67B3-4606-B763-FCD3D51B0D0C}" type="presParOf" srcId="{35FC2E58-A482-423E-BCCC-5788F4AA6C64}" destId="{415DD11E-AEE3-4764-B9B0-AF39B9A5671B}" srcOrd="0" destOrd="0" presId="urn:microsoft.com/office/officeart/2005/8/layout/list1"/>
    <dgm:cxn modelId="{4EBEF92F-F6C7-40FB-A3E0-35A1799E3D81}" type="presParOf" srcId="{35FC2E58-A482-423E-BCCC-5788F4AA6C64}" destId="{3B689F55-59DF-4725-AE52-2053C7B98E6C}" srcOrd="1" destOrd="0" presId="urn:microsoft.com/office/officeart/2005/8/layout/list1"/>
    <dgm:cxn modelId="{AC37C150-B44A-4863-9768-327B9E23FA51}" type="presParOf" srcId="{1A148C7C-2DF7-4A3E-8B60-CD1BB656DEB0}" destId="{4D637E10-B2A1-4D01-BF5F-F9281C327903}" srcOrd="1" destOrd="0" presId="urn:microsoft.com/office/officeart/2005/8/layout/list1"/>
    <dgm:cxn modelId="{27694F50-8176-48D8-85BA-490BAEAB2326}" type="presParOf" srcId="{1A148C7C-2DF7-4A3E-8B60-CD1BB656DEB0}" destId="{C9ECB33D-4235-4D83-9EF5-F3EDD56C3541}" srcOrd="2" destOrd="0" presId="urn:microsoft.com/office/officeart/2005/8/layout/list1"/>
    <dgm:cxn modelId="{4018BBE3-85C7-4A9F-9A03-8448497E6386}" type="presParOf" srcId="{1A148C7C-2DF7-4A3E-8B60-CD1BB656DEB0}" destId="{09AD17C0-55AF-45CE-B037-08D502AB3EB9}" srcOrd="3" destOrd="0" presId="urn:microsoft.com/office/officeart/2005/8/layout/list1"/>
    <dgm:cxn modelId="{24968371-0F31-4A76-A234-B701B247551F}" type="presParOf" srcId="{1A148C7C-2DF7-4A3E-8B60-CD1BB656DEB0}" destId="{2B59E216-B15E-41CB-A8D4-5BADAFB51016}" srcOrd="4" destOrd="0" presId="urn:microsoft.com/office/officeart/2005/8/layout/list1"/>
    <dgm:cxn modelId="{0C8367BA-1CBE-4864-930A-8E207DE49C5F}" type="presParOf" srcId="{2B59E216-B15E-41CB-A8D4-5BADAFB51016}" destId="{ECB35752-0E0C-46D0-829F-BE9CFD4CC5A7}" srcOrd="0" destOrd="0" presId="urn:microsoft.com/office/officeart/2005/8/layout/list1"/>
    <dgm:cxn modelId="{80B78589-351A-4934-8501-FC6757220C53}" type="presParOf" srcId="{2B59E216-B15E-41CB-A8D4-5BADAFB51016}" destId="{60C49DBB-78FA-48BF-890B-3AAD56A39098}" srcOrd="1" destOrd="0" presId="urn:microsoft.com/office/officeart/2005/8/layout/list1"/>
    <dgm:cxn modelId="{4BF9A69F-D54D-414B-92AB-628A76623805}" type="presParOf" srcId="{1A148C7C-2DF7-4A3E-8B60-CD1BB656DEB0}" destId="{85387603-FBBD-415D-B77F-1CFD088ABFD5}" srcOrd="5" destOrd="0" presId="urn:microsoft.com/office/officeart/2005/8/layout/list1"/>
    <dgm:cxn modelId="{B7101F48-CE31-426B-AD9E-086F4A743FC9}" type="presParOf" srcId="{1A148C7C-2DF7-4A3E-8B60-CD1BB656DEB0}" destId="{3B50EF24-EA2E-4DD1-A0CC-AF14657B1EA6}" srcOrd="6" destOrd="0" presId="urn:microsoft.com/office/officeart/2005/8/layout/list1"/>
    <dgm:cxn modelId="{C94AE367-4253-4432-9CE4-0B4F448E45ED}" type="presParOf" srcId="{1A148C7C-2DF7-4A3E-8B60-CD1BB656DEB0}" destId="{2FB6BA16-842C-445E-9F19-C5CAC4ACD2D4}" srcOrd="7" destOrd="0" presId="urn:microsoft.com/office/officeart/2005/8/layout/list1"/>
    <dgm:cxn modelId="{49A29950-078D-4C41-B752-209F5378ADCB}" type="presParOf" srcId="{1A148C7C-2DF7-4A3E-8B60-CD1BB656DEB0}" destId="{9F86968E-B161-4DAC-9C68-473F4C4B5864}" srcOrd="8" destOrd="0" presId="urn:microsoft.com/office/officeart/2005/8/layout/list1"/>
    <dgm:cxn modelId="{44AEED53-3A76-432B-B665-B5EE419D06F9}" type="presParOf" srcId="{9F86968E-B161-4DAC-9C68-473F4C4B5864}" destId="{D18623E0-1CFB-4759-8A3F-15AC43C0559E}" srcOrd="0" destOrd="0" presId="urn:microsoft.com/office/officeart/2005/8/layout/list1"/>
    <dgm:cxn modelId="{9B23B06A-D0C2-4189-99D7-FC69DD0E69EC}" type="presParOf" srcId="{9F86968E-B161-4DAC-9C68-473F4C4B5864}" destId="{DC7ED98F-3A71-49F9-8B63-8CBB86A08481}" srcOrd="1" destOrd="0" presId="urn:microsoft.com/office/officeart/2005/8/layout/list1"/>
    <dgm:cxn modelId="{9A0FA53F-070E-4676-AAAD-655EB902DD4C}" type="presParOf" srcId="{1A148C7C-2DF7-4A3E-8B60-CD1BB656DEB0}" destId="{A7921341-50C8-4B8C-8128-6F88DC3ABE13}" srcOrd="9" destOrd="0" presId="urn:microsoft.com/office/officeart/2005/8/layout/list1"/>
    <dgm:cxn modelId="{514777D9-1168-4A8B-ABFC-CA6A0B95FC1B}" type="presParOf" srcId="{1A148C7C-2DF7-4A3E-8B60-CD1BB656DEB0}" destId="{D73FD4A4-12BB-4381-9C0E-56A7D5F7BB2B}" srcOrd="10" destOrd="0" presId="urn:microsoft.com/office/officeart/2005/8/layout/list1"/>
    <dgm:cxn modelId="{B38C7172-DA9D-41A5-83C0-0835585D7906}" type="presParOf" srcId="{1A148C7C-2DF7-4A3E-8B60-CD1BB656DEB0}" destId="{4B9E9F6F-7CE2-4FC8-9A8A-F6227649C19B}" srcOrd="11" destOrd="0" presId="urn:microsoft.com/office/officeart/2005/8/layout/list1"/>
    <dgm:cxn modelId="{68482452-9F52-416A-A779-91D59A06EEC6}" type="presParOf" srcId="{1A148C7C-2DF7-4A3E-8B60-CD1BB656DEB0}" destId="{29E6828C-5AEB-41FD-978E-42A7542F7BA2}" srcOrd="12" destOrd="0" presId="urn:microsoft.com/office/officeart/2005/8/layout/list1"/>
    <dgm:cxn modelId="{4E5B5110-E469-408D-B100-677721AC25A0}" type="presParOf" srcId="{29E6828C-5AEB-41FD-978E-42A7542F7BA2}" destId="{8493D823-DD87-4762-ACCF-8246D696DCBE}" srcOrd="0" destOrd="0" presId="urn:microsoft.com/office/officeart/2005/8/layout/list1"/>
    <dgm:cxn modelId="{18D8B864-C4EC-46A0-9B6E-90986D830B29}" type="presParOf" srcId="{29E6828C-5AEB-41FD-978E-42A7542F7BA2}" destId="{01227CF6-5367-4C59-BA5B-8C4519822506}" srcOrd="1" destOrd="0" presId="urn:microsoft.com/office/officeart/2005/8/layout/list1"/>
    <dgm:cxn modelId="{E9CB3B06-833F-476F-988C-4CF5AF440BB0}" type="presParOf" srcId="{1A148C7C-2DF7-4A3E-8B60-CD1BB656DEB0}" destId="{FF58E04C-20F4-4984-94B5-952D5DC40864}" srcOrd="13" destOrd="0" presId="urn:microsoft.com/office/officeart/2005/8/layout/list1"/>
    <dgm:cxn modelId="{AD677F2E-6A4F-43C1-A2CC-B0AA3F12FC10}" type="presParOf" srcId="{1A148C7C-2DF7-4A3E-8B60-CD1BB656DEB0}" destId="{AE59D638-94D3-4B5A-9DED-11786F64F3A0}" srcOrd="14" destOrd="0" presId="urn:microsoft.com/office/officeart/2005/8/layout/list1"/>
    <dgm:cxn modelId="{2A061742-79AD-4A4C-B8CE-3ADF7102DB7D}" type="presParOf" srcId="{1A148C7C-2DF7-4A3E-8B60-CD1BB656DEB0}" destId="{3509E7D3-2AF6-4643-B971-7C4DA10174BC}" srcOrd="15" destOrd="0" presId="urn:microsoft.com/office/officeart/2005/8/layout/list1"/>
    <dgm:cxn modelId="{A92C7A55-A89A-4BC6-870F-3DF7962D0616}" type="presParOf" srcId="{1A148C7C-2DF7-4A3E-8B60-CD1BB656DEB0}" destId="{449BFE49-511F-49F7-BD50-6B8694CDB1E3}" srcOrd="16" destOrd="0" presId="urn:microsoft.com/office/officeart/2005/8/layout/list1"/>
    <dgm:cxn modelId="{5F73C1DE-1679-487F-A5A6-11AF267F87CC}" type="presParOf" srcId="{449BFE49-511F-49F7-BD50-6B8694CDB1E3}" destId="{0210DCC1-B1C6-41F7-AEBC-645838D72BDB}" srcOrd="0" destOrd="0" presId="urn:microsoft.com/office/officeart/2005/8/layout/list1"/>
    <dgm:cxn modelId="{98CF6D5A-B561-4474-B3DE-FB8199093591}" type="presParOf" srcId="{449BFE49-511F-49F7-BD50-6B8694CDB1E3}" destId="{A62B1E9A-3CA5-459D-94A8-B40EB6794EA9}" srcOrd="1" destOrd="0" presId="urn:microsoft.com/office/officeart/2005/8/layout/list1"/>
    <dgm:cxn modelId="{34E5F5B5-8ACE-47F7-8C30-F1A471594598}" type="presParOf" srcId="{1A148C7C-2DF7-4A3E-8B60-CD1BB656DEB0}" destId="{B2CD70A9-DBF2-4DBD-B2C9-5A94A46B3658}" srcOrd="17" destOrd="0" presId="urn:microsoft.com/office/officeart/2005/8/layout/list1"/>
    <dgm:cxn modelId="{27B75AB4-18E8-42A2-9113-5839F78E81AB}" type="presParOf" srcId="{1A148C7C-2DF7-4A3E-8B60-CD1BB656DEB0}" destId="{BC409A2D-AB06-4BAF-93EA-A67B789309F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2" loCatId="list" qsTypeId="urn:microsoft.com/office/officeart/2005/8/quickstyle/simple1#9" qsCatId="simple" csTypeId="urn:microsoft.com/office/officeart/2005/8/colors/accent1_2#3" csCatId="accent1" phldr="1"/>
      <dgm:spPr/>
      <dgm:t>
        <a:bodyPr/>
        <a:lstStyle/>
        <a:p>
          <a:endParaRPr lang="en-US"/>
        </a:p>
      </dgm:t>
    </dgm:pt>
    <dgm:pt modelId="{6803AE33-8C4D-49FF-A701-3AEB5FFD114C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pPr rtl="0"/>
          <a:r>
            <a:rPr lang="en-US" sz="1800" b="1" dirty="0">
              <a:solidFill>
                <a:schemeClr val="bg2"/>
              </a:solidFill>
            </a:rPr>
            <a:t>JUPYTER NOTEBOOK</a:t>
          </a:r>
        </a:p>
      </dgm:t>
    </dgm:pt>
    <dgm:pt modelId="{71CB2A66-749B-4C8F-9BAC-3469E95A323C}" type="parTrans" cxnId="{B3A9A309-4955-47E0-A62F-54101AE9EF22}">
      <dgm:prSet/>
      <dgm:spPr/>
      <dgm:t>
        <a:bodyPr/>
        <a:lstStyle/>
        <a:p>
          <a:endParaRPr lang="en-US"/>
        </a:p>
      </dgm:t>
    </dgm:pt>
    <dgm:pt modelId="{0BE976F9-0D26-497C-8000-721D61B1AB27}" type="sibTrans" cxnId="{B3A9A309-4955-47E0-A62F-54101AE9EF22}">
      <dgm:prSet/>
      <dgm:spPr/>
      <dgm:t>
        <a:bodyPr/>
        <a:lstStyle/>
        <a:p>
          <a:endParaRPr lang="en-US"/>
        </a:p>
      </dgm:t>
    </dgm:pt>
    <dgm:pt modelId="{17DD9A22-3560-4887-9CD0-4328EC1893F2}">
      <dgm:prSet custT="1"/>
      <dgm:spPr/>
      <dgm:t>
        <a:bodyPr tIns="548640"/>
        <a:lstStyle/>
        <a:p>
          <a:pPr rtl="0"/>
          <a:r>
            <a:rPr lang="en-US" sz="1600" dirty="0"/>
            <a:t>Most of the data and graphs has been collected from the jupyter notebook.</a:t>
          </a:r>
        </a:p>
      </dgm:t>
    </dgm:pt>
    <dgm:pt modelId="{6CDBEF9D-8BB3-417C-B64A-90A621C2D4D1}" type="parTrans" cxnId="{F3F11361-EABA-447A-BD1F-C1C7849D2FC0}">
      <dgm:prSet/>
      <dgm:spPr/>
      <dgm:t>
        <a:bodyPr/>
        <a:lstStyle/>
        <a:p>
          <a:endParaRPr lang="en-US"/>
        </a:p>
      </dgm:t>
    </dgm:pt>
    <dgm:pt modelId="{68E9A712-056F-47F4-B65E-C6230D7C168B}" type="sibTrans" cxnId="{F3F11361-EABA-447A-BD1F-C1C7849D2FC0}">
      <dgm:prSet/>
      <dgm:spPr/>
      <dgm:t>
        <a:bodyPr/>
        <a:lstStyle/>
        <a:p>
          <a:endParaRPr lang="en-US"/>
        </a:p>
      </dgm:t>
    </dgm:pt>
    <dgm:pt modelId="{D5BDCD57-3FE2-4364-8697-EF0B3F551B8B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pPr rtl="0"/>
          <a:r>
            <a:rPr lang="en-US" sz="1800" b="1" dirty="0">
              <a:solidFill>
                <a:schemeClr val="bg2"/>
              </a:solidFill>
            </a:rPr>
            <a:t>DIFFERENT SOURCES</a:t>
          </a:r>
        </a:p>
      </dgm:t>
    </dgm:pt>
    <dgm:pt modelId="{A770BF92-35AC-487F-A40C-40816D8005B1}" type="parTrans" cxnId="{867B387E-F046-467F-BB26-26F02B9A33D5}">
      <dgm:prSet/>
      <dgm:spPr/>
      <dgm:t>
        <a:bodyPr/>
        <a:lstStyle/>
        <a:p>
          <a:endParaRPr lang="en-US"/>
        </a:p>
      </dgm:t>
    </dgm:pt>
    <dgm:pt modelId="{3562BF13-FCE3-4E06-B80D-E18FA8FFCB30}" type="sibTrans" cxnId="{867B387E-F046-467F-BB26-26F02B9A33D5}">
      <dgm:prSet/>
      <dgm:spPr/>
      <dgm:t>
        <a:bodyPr/>
        <a:lstStyle/>
        <a:p>
          <a:endParaRPr lang="en-US"/>
        </a:p>
      </dgm:t>
    </dgm:pt>
    <dgm:pt modelId="{82650E3F-D6E2-4296-921D-7DB7037AB094}">
      <dgm:prSet custT="1"/>
      <dgm:spPr/>
      <dgm:t>
        <a:bodyPr tIns="731520"/>
        <a:lstStyle/>
        <a:p>
          <a:pPr rtl="0">
            <a:spcBef>
              <a:spcPts val="0"/>
            </a:spcBef>
          </a:pPr>
          <a:r>
            <a:rPr lang="en-US" sz="1600" dirty="0">
              <a:ea typeface="+mn-ea"/>
              <a:cs typeface="+mn-cs"/>
            </a:rPr>
            <a:t>Codecademy and their different Sources from the Data has been collected.</a:t>
          </a:r>
        </a:p>
      </dgm:t>
    </dgm:pt>
    <dgm:pt modelId="{DBD02D16-6447-4B3F-9162-19CEE4EAC286}" type="parTrans" cxnId="{349378A1-CC1D-4FEC-8461-BE0D39266705}">
      <dgm:prSet/>
      <dgm:spPr/>
      <dgm:t>
        <a:bodyPr/>
        <a:lstStyle/>
        <a:p>
          <a:endParaRPr lang="en-US"/>
        </a:p>
      </dgm:t>
    </dgm:pt>
    <dgm:pt modelId="{31C96943-601E-48F3-A1B6-1CE9BD7B88BA}" type="sibTrans" cxnId="{349378A1-CC1D-4FEC-8461-BE0D39266705}">
      <dgm:prSet/>
      <dgm:spPr/>
      <dgm:t>
        <a:bodyPr/>
        <a:lstStyle/>
        <a:p>
          <a:endParaRPr lang="en-US"/>
        </a:p>
      </dgm:t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</dgm:pt>
    <dgm:pt modelId="{709D80A6-72FB-4616-B5E3-B5DD741D5F23}" type="pres">
      <dgm:prSet presAssocID="{6803AE33-8C4D-49FF-A701-3AEB5FFD114C}" presName="parentLin" presStyleCnt="0"/>
      <dgm:spPr/>
    </dgm:pt>
    <dgm:pt modelId="{76495F65-323E-4916-B636-C8D6D15ABDE0}" type="pres">
      <dgm:prSet presAssocID="{6803AE33-8C4D-49FF-A701-3AEB5FFD114C}" presName="parentLeftMargin" presStyleLbl="node1" presStyleIdx="0" presStyleCnt="2"/>
      <dgm:spPr/>
    </dgm:pt>
    <dgm:pt modelId="{9D1AF6DF-8EBD-4BA9-AB1C-83666B416551}" type="pres">
      <dgm:prSet presAssocID="{6803AE33-8C4D-49FF-A701-3AEB5FFD114C}" presName="parentText" presStyleLbl="node1" presStyleIdx="0" presStyleCnt="2" custScaleX="90689" custScaleY="27442" custLinFactNeighborX="-48084" custLinFactNeighborY="-40916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71934524-F682-452D-88D9-5DEC2E6B5015}" type="pres">
      <dgm:prSet presAssocID="{6803AE33-8C4D-49FF-A701-3AEB5FFD114C}" presName="negativeSpace" presStyleCnt="0"/>
      <dgm:spPr/>
    </dgm:pt>
    <dgm:pt modelId="{64F3F243-0CC4-4CEF-93F2-5776498F90DB}" type="pres">
      <dgm:prSet presAssocID="{6803AE33-8C4D-49FF-A701-3AEB5FFD114C}" presName="childText" presStyleLbl="alignAcc1" presStyleIdx="0" presStyleCnt="2" custScaleY="126498">
        <dgm:presLayoutVars>
          <dgm:bulletEnabled val="1"/>
        </dgm:presLayoutVars>
      </dgm:prSet>
      <dgm:spPr/>
    </dgm:pt>
    <dgm:pt modelId="{45C074A4-D50D-4582-A1CA-82DFC52CD331}" type="pres">
      <dgm:prSet presAssocID="{0BE976F9-0D26-497C-8000-721D61B1AB27}" presName="spaceBetweenRectangles" presStyleCnt="0"/>
      <dgm:spPr/>
    </dgm:pt>
    <dgm:pt modelId="{E4533D0C-9DAF-48DA-84A6-520527060381}" type="pres">
      <dgm:prSet presAssocID="{D5BDCD57-3FE2-4364-8697-EF0B3F551B8B}" presName="parentLin" presStyleCnt="0"/>
      <dgm:spPr/>
    </dgm:pt>
    <dgm:pt modelId="{A4395476-9DE8-4F6F-8320-3E3F1F0BB7B7}" type="pres">
      <dgm:prSet presAssocID="{D5BDCD57-3FE2-4364-8697-EF0B3F551B8B}" presName="parentLeftMargin" presStyleLbl="node1" presStyleIdx="0" presStyleCnt="2"/>
      <dgm:spPr/>
    </dgm:pt>
    <dgm:pt modelId="{D2B8060E-5C25-48B8-8A2C-C7E31B9A4C0B}" type="pres">
      <dgm:prSet presAssocID="{D5BDCD57-3FE2-4364-8697-EF0B3F551B8B}" presName="parentText" presStyleLbl="node1" presStyleIdx="1" presStyleCnt="2" custScaleY="29173" custLinFactNeighborX="-48084" custLinFactNeighborY="-2508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34E5DCBF-B6A4-4E52-90C6-8639E330299B}" type="pres">
      <dgm:prSet presAssocID="{D5BDCD57-3FE2-4364-8697-EF0B3F551B8B}" presName="negativeSpace" presStyleCnt="0"/>
      <dgm:spPr/>
    </dgm:pt>
    <dgm:pt modelId="{84309B57-9335-4504-ADE7-0F6F02733EE1}" type="pres">
      <dgm:prSet presAssocID="{D5BDCD57-3FE2-4364-8697-EF0B3F551B8B}" presName="childText" presStyleLbl="alignAcc1" presStyleIdx="1" presStyleCnt="2">
        <dgm:presLayoutVars>
          <dgm:bulletEnabled val="1"/>
        </dgm:presLayoutVars>
      </dgm:prSet>
      <dgm:spPr/>
    </dgm:pt>
  </dgm:ptLst>
  <dgm:cxnLst>
    <dgm:cxn modelId="{B3A9A309-4955-47E0-A62F-54101AE9EF22}" srcId="{B7B4D503-0B80-4460-922F-678D7B3B9A0D}" destId="{6803AE33-8C4D-49FF-A701-3AEB5FFD114C}" srcOrd="0" destOrd="0" parTransId="{71CB2A66-749B-4C8F-9BAC-3469E95A323C}" sibTransId="{0BE976F9-0D26-497C-8000-721D61B1AB27}"/>
    <dgm:cxn modelId="{DD525215-D2F0-4809-819A-7302E4194AD9}" type="presOf" srcId="{D5BDCD57-3FE2-4364-8697-EF0B3F551B8B}" destId="{D2B8060E-5C25-48B8-8A2C-C7E31B9A4C0B}" srcOrd="1" destOrd="0" presId="urn:microsoft.com/office/officeart/2005/8/layout/list1#2"/>
    <dgm:cxn modelId="{C4F8DD1B-633C-46F6-80C7-69AF8D087DC9}" type="presOf" srcId="{6803AE33-8C4D-49FF-A701-3AEB5FFD114C}" destId="{76495F65-323E-4916-B636-C8D6D15ABDE0}" srcOrd="0" destOrd="0" presId="urn:microsoft.com/office/officeart/2005/8/layout/list1#2"/>
    <dgm:cxn modelId="{5805AD22-362A-4090-939F-1078228FD9BE}" type="presOf" srcId="{82650E3F-D6E2-4296-921D-7DB7037AB094}" destId="{84309B57-9335-4504-ADE7-0F6F02733EE1}" srcOrd="0" destOrd="0" presId="urn:microsoft.com/office/officeart/2005/8/layout/list1#2"/>
    <dgm:cxn modelId="{78700935-61A9-4C9A-A00B-B00567B006CC}" type="presOf" srcId="{17DD9A22-3560-4887-9CD0-4328EC1893F2}" destId="{64F3F243-0CC4-4CEF-93F2-5776498F90DB}" srcOrd="0" destOrd="0" presId="urn:microsoft.com/office/officeart/2005/8/layout/list1#2"/>
    <dgm:cxn modelId="{F3F11361-EABA-447A-BD1F-C1C7849D2FC0}" srcId="{6803AE33-8C4D-49FF-A701-3AEB5FFD114C}" destId="{17DD9A22-3560-4887-9CD0-4328EC1893F2}" srcOrd="0" destOrd="0" parTransId="{6CDBEF9D-8BB3-417C-B64A-90A621C2D4D1}" sibTransId="{68E9A712-056F-47F4-B65E-C6230D7C168B}"/>
    <dgm:cxn modelId="{A75EDA4B-E70E-495D-8873-77FC84ED1E03}" type="presOf" srcId="{D5BDCD57-3FE2-4364-8697-EF0B3F551B8B}" destId="{A4395476-9DE8-4F6F-8320-3E3F1F0BB7B7}" srcOrd="0" destOrd="0" presId="urn:microsoft.com/office/officeart/2005/8/layout/list1#2"/>
    <dgm:cxn modelId="{867B387E-F046-467F-BB26-26F02B9A33D5}" srcId="{B7B4D503-0B80-4460-922F-678D7B3B9A0D}" destId="{D5BDCD57-3FE2-4364-8697-EF0B3F551B8B}" srcOrd="1" destOrd="0" parTransId="{A770BF92-35AC-487F-A40C-40816D8005B1}" sibTransId="{3562BF13-FCE3-4E06-B80D-E18FA8FFCB30}"/>
    <dgm:cxn modelId="{349378A1-CC1D-4FEC-8461-BE0D39266705}" srcId="{D5BDCD57-3FE2-4364-8697-EF0B3F551B8B}" destId="{82650E3F-D6E2-4296-921D-7DB7037AB094}" srcOrd="0" destOrd="0" parTransId="{DBD02D16-6447-4B3F-9162-19CEE4EAC286}" sibTransId="{31C96943-601E-48F3-A1B6-1CE9BD7B88BA}"/>
    <dgm:cxn modelId="{5DA867DB-4E75-42E6-8B5A-1F2B65992BA7}" type="presOf" srcId="{B7B4D503-0B80-4460-922F-678D7B3B9A0D}" destId="{01DD0F12-12F5-4D40-B8E1-50F8BA73202A}" srcOrd="0" destOrd="0" presId="urn:microsoft.com/office/officeart/2005/8/layout/list1#2"/>
    <dgm:cxn modelId="{1D7A2BE2-7B6A-4A25-9132-CFD9B8EADD57}" type="presOf" srcId="{6803AE33-8C4D-49FF-A701-3AEB5FFD114C}" destId="{9D1AF6DF-8EBD-4BA9-AB1C-83666B416551}" srcOrd="1" destOrd="0" presId="urn:microsoft.com/office/officeart/2005/8/layout/list1#2"/>
    <dgm:cxn modelId="{E8FACF29-A080-43EA-A24C-36203ACD16AF}" type="presParOf" srcId="{01DD0F12-12F5-4D40-B8E1-50F8BA73202A}" destId="{709D80A6-72FB-4616-B5E3-B5DD741D5F23}" srcOrd="0" destOrd="0" presId="urn:microsoft.com/office/officeart/2005/8/layout/list1#2"/>
    <dgm:cxn modelId="{D5AC9829-7D23-48AB-A1FA-B10BC712696F}" type="presParOf" srcId="{709D80A6-72FB-4616-B5E3-B5DD741D5F23}" destId="{76495F65-323E-4916-B636-C8D6D15ABDE0}" srcOrd="0" destOrd="0" presId="urn:microsoft.com/office/officeart/2005/8/layout/list1#2"/>
    <dgm:cxn modelId="{E4FB87D9-2239-4995-ADCD-5D035A32B7B9}" type="presParOf" srcId="{709D80A6-72FB-4616-B5E3-B5DD741D5F23}" destId="{9D1AF6DF-8EBD-4BA9-AB1C-83666B416551}" srcOrd="1" destOrd="0" presId="urn:microsoft.com/office/officeart/2005/8/layout/list1#2"/>
    <dgm:cxn modelId="{46EF3E35-3450-47F2-BD9C-B2CCC739075B}" type="presParOf" srcId="{01DD0F12-12F5-4D40-B8E1-50F8BA73202A}" destId="{71934524-F682-452D-88D9-5DEC2E6B5015}" srcOrd="1" destOrd="0" presId="urn:microsoft.com/office/officeart/2005/8/layout/list1#2"/>
    <dgm:cxn modelId="{0A4394F6-AA9F-4CF2-A224-5C15EF526B4B}" type="presParOf" srcId="{01DD0F12-12F5-4D40-B8E1-50F8BA73202A}" destId="{64F3F243-0CC4-4CEF-93F2-5776498F90DB}" srcOrd="2" destOrd="0" presId="urn:microsoft.com/office/officeart/2005/8/layout/list1#2"/>
    <dgm:cxn modelId="{ED135B40-356E-4E87-834F-E4667140293C}" type="presParOf" srcId="{01DD0F12-12F5-4D40-B8E1-50F8BA73202A}" destId="{45C074A4-D50D-4582-A1CA-82DFC52CD331}" srcOrd="3" destOrd="0" presId="urn:microsoft.com/office/officeart/2005/8/layout/list1#2"/>
    <dgm:cxn modelId="{39237F93-CADE-4527-9432-40F20720201F}" type="presParOf" srcId="{01DD0F12-12F5-4D40-B8E1-50F8BA73202A}" destId="{E4533D0C-9DAF-48DA-84A6-520527060381}" srcOrd="4" destOrd="0" presId="urn:microsoft.com/office/officeart/2005/8/layout/list1#2"/>
    <dgm:cxn modelId="{DA6071B9-2FC0-4CD8-B4DB-36F3A8F22C82}" type="presParOf" srcId="{E4533D0C-9DAF-48DA-84A6-520527060381}" destId="{A4395476-9DE8-4F6F-8320-3E3F1F0BB7B7}" srcOrd="0" destOrd="0" presId="urn:microsoft.com/office/officeart/2005/8/layout/list1#2"/>
    <dgm:cxn modelId="{3D0D1DEF-9B7D-495A-B683-B026F4CE7768}" type="presParOf" srcId="{E4533D0C-9DAF-48DA-84A6-520527060381}" destId="{D2B8060E-5C25-48B8-8A2C-C7E31B9A4C0B}" srcOrd="1" destOrd="0" presId="urn:microsoft.com/office/officeart/2005/8/layout/list1#2"/>
    <dgm:cxn modelId="{0D581D70-78B9-474C-8132-8D741CA27F73}" type="presParOf" srcId="{01DD0F12-12F5-4D40-B8E1-50F8BA73202A}" destId="{34E5DCBF-B6A4-4E52-90C6-8639E330299B}" srcOrd="5" destOrd="0" presId="urn:microsoft.com/office/officeart/2005/8/layout/list1#2"/>
    <dgm:cxn modelId="{F0BEDFB6-86B6-479B-84A7-64F458E5212E}" type="presParOf" srcId="{01DD0F12-12F5-4D40-B8E1-50F8BA73202A}" destId="{84309B57-9335-4504-ADE7-0F6F02733EE1}" srcOrd="6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ECB33D-4235-4D83-9EF5-F3EDD56C3541}">
      <dsp:nvSpPr>
        <dsp:cNvPr id="0" name=""/>
        <dsp:cNvSpPr/>
      </dsp:nvSpPr>
      <dsp:spPr>
        <a:xfrm>
          <a:off x="0" y="350219"/>
          <a:ext cx="7726680" cy="42840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89F55-59DF-4725-AE52-2053C7B98E6C}">
      <dsp:nvSpPr>
        <dsp:cNvPr id="0" name=""/>
        <dsp:cNvSpPr/>
      </dsp:nvSpPr>
      <dsp:spPr>
        <a:xfrm>
          <a:off x="386334" y="99299"/>
          <a:ext cx="5408676" cy="50184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35" tIns="0" rIns="20443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>
              <a:solidFill>
                <a:schemeClr val="bg2"/>
              </a:solidFill>
            </a:rPr>
            <a:t>Summary of Netflix stock and revenue For the past four quarters</a:t>
          </a:r>
          <a:endParaRPr lang="en-US" sz="1700" b="1" kern="1200" dirty="0">
            <a:solidFill>
              <a:schemeClr val="bg2"/>
            </a:solidFill>
          </a:endParaRPr>
        </a:p>
      </dsp:txBody>
      <dsp:txXfrm>
        <a:off x="410832" y="123797"/>
        <a:ext cx="5359680" cy="452844"/>
      </dsp:txXfrm>
    </dsp:sp>
    <dsp:sp modelId="{3B50EF24-EA2E-4DD1-A0CC-AF14657B1EA6}">
      <dsp:nvSpPr>
        <dsp:cNvPr id="0" name=""/>
        <dsp:cNvSpPr/>
      </dsp:nvSpPr>
      <dsp:spPr>
        <a:xfrm>
          <a:off x="0" y="1121339"/>
          <a:ext cx="7726680" cy="42840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C49DBB-78FA-48BF-890B-3AAD56A39098}">
      <dsp:nvSpPr>
        <dsp:cNvPr id="0" name=""/>
        <dsp:cNvSpPr/>
      </dsp:nvSpPr>
      <dsp:spPr>
        <a:xfrm>
          <a:off x="386334" y="870419"/>
          <a:ext cx="5408676" cy="50184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35" tIns="0" rIns="20443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bg2"/>
              </a:solidFill>
              <a:ea typeface="+mn-ea"/>
              <a:cs typeface="+mn-cs"/>
            </a:rPr>
            <a:t>Distribution of Stock Prices For Netflix in 2017 </a:t>
          </a:r>
          <a:endParaRPr lang="en-US" sz="1700" b="1" kern="1200" dirty="0">
            <a:solidFill>
              <a:schemeClr val="bg2"/>
            </a:solidFill>
          </a:endParaRPr>
        </a:p>
      </dsp:txBody>
      <dsp:txXfrm>
        <a:off x="410832" y="894917"/>
        <a:ext cx="5359680" cy="452844"/>
      </dsp:txXfrm>
    </dsp:sp>
    <dsp:sp modelId="{D73FD4A4-12BB-4381-9C0E-56A7D5F7BB2B}">
      <dsp:nvSpPr>
        <dsp:cNvPr id="0" name=""/>
        <dsp:cNvSpPr/>
      </dsp:nvSpPr>
      <dsp:spPr>
        <a:xfrm>
          <a:off x="0" y="1892459"/>
          <a:ext cx="7726680" cy="42840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ED98F-3A71-49F9-8B63-8CBB86A08481}">
      <dsp:nvSpPr>
        <dsp:cNvPr id="0" name=""/>
        <dsp:cNvSpPr/>
      </dsp:nvSpPr>
      <dsp:spPr>
        <a:xfrm>
          <a:off x="386334" y="1641539"/>
          <a:ext cx="5408676" cy="50184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35" tIns="0" rIns="20443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>
              <a:solidFill>
                <a:schemeClr val="bg2"/>
              </a:solidFill>
            </a:rPr>
            <a:t>Brief summary of their earned versus actual earnings per share</a:t>
          </a:r>
          <a:endParaRPr lang="en-US" sz="1700" b="1" kern="1200" dirty="0">
            <a:solidFill>
              <a:schemeClr val="bg2"/>
            </a:solidFill>
          </a:endParaRPr>
        </a:p>
      </dsp:txBody>
      <dsp:txXfrm>
        <a:off x="410832" y="1666037"/>
        <a:ext cx="5359680" cy="452844"/>
      </dsp:txXfrm>
    </dsp:sp>
    <dsp:sp modelId="{AE59D638-94D3-4B5A-9DED-11786F64F3A0}">
      <dsp:nvSpPr>
        <dsp:cNvPr id="0" name=""/>
        <dsp:cNvSpPr/>
      </dsp:nvSpPr>
      <dsp:spPr>
        <a:xfrm>
          <a:off x="0" y="2663580"/>
          <a:ext cx="7726680" cy="42840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27CF6-5367-4C59-BA5B-8C4519822506}">
      <dsp:nvSpPr>
        <dsp:cNvPr id="0" name=""/>
        <dsp:cNvSpPr/>
      </dsp:nvSpPr>
      <dsp:spPr>
        <a:xfrm>
          <a:off x="386334" y="2412660"/>
          <a:ext cx="5408676" cy="50184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35" tIns="0" rIns="20443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>
              <a:solidFill>
                <a:schemeClr val="bg2"/>
              </a:solidFill>
            </a:rPr>
            <a:t>Earnings and revenue reported by Netflix</a:t>
          </a:r>
          <a:endParaRPr lang="en-US" sz="1700" b="1" kern="1200" dirty="0">
            <a:solidFill>
              <a:schemeClr val="bg2"/>
            </a:solidFill>
          </a:endParaRPr>
        </a:p>
      </dsp:txBody>
      <dsp:txXfrm>
        <a:off x="410832" y="2437158"/>
        <a:ext cx="5359680" cy="452844"/>
      </dsp:txXfrm>
    </dsp:sp>
    <dsp:sp modelId="{BC409A2D-AB06-4BAF-93EA-A67B789309F4}">
      <dsp:nvSpPr>
        <dsp:cNvPr id="0" name=""/>
        <dsp:cNvSpPr/>
      </dsp:nvSpPr>
      <dsp:spPr>
        <a:xfrm>
          <a:off x="0" y="3434700"/>
          <a:ext cx="7726680" cy="42840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2B1E9A-3CA5-459D-94A8-B40EB6794EA9}">
      <dsp:nvSpPr>
        <dsp:cNvPr id="0" name=""/>
        <dsp:cNvSpPr/>
      </dsp:nvSpPr>
      <dsp:spPr>
        <a:xfrm>
          <a:off x="386334" y="3183780"/>
          <a:ext cx="5408676" cy="50184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35" tIns="0" rIns="20443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>
              <a:solidFill>
                <a:schemeClr val="bg2"/>
              </a:solidFill>
            </a:rPr>
            <a:t>Netflix stock against the Dow Jones stock</a:t>
          </a:r>
          <a:endParaRPr lang="en-US" sz="1700" b="1" kern="1200" dirty="0">
            <a:solidFill>
              <a:schemeClr val="bg2"/>
            </a:solidFill>
          </a:endParaRPr>
        </a:p>
      </dsp:txBody>
      <dsp:txXfrm>
        <a:off x="410832" y="3208278"/>
        <a:ext cx="5359680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3F243-0CC4-4CEF-93F2-5776498F90DB}">
      <dsp:nvSpPr>
        <dsp:cNvPr id="0" name=""/>
        <dsp:cNvSpPr/>
      </dsp:nvSpPr>
      <dsp:spPr>
        <a:xfrm>
          <a:off x="0" y="914"/>
          <a:ext cx="7810500" cy="21676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182" tIns="548640" rIns="606182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Most of the data and graphs has been collected from the jupyter notebook.</a:t>
          </a:r>
        </a:p>
      </dsp:txBody>
      <dsp:txXfrm>
        <a:off x="0" y="914"/>
        <a:ext cx="7810500" cy="2167669"/>
      </dsp:txXfrm>
    </dsp:sp>
    <dsp:sp modelId="{9D1AF6DF-8EBD-4BA9-AB1C-83666B416551}">
      <dsp:nvSpPr>
        <dsp:cNvPr id="0" name=""/>
        <dsp:cNvSpPr/>
      </dsp:nvSpPr>
      <dsp:spPr>
        <a:xfrm>
          <a:off x="202744" y="0"/>
          <a:ext cx="4958285" cy="550859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53" tIns="0" rIns="206653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2"/>
              </a:solidFill>
            </a:rPr>
            <a:t>JUPYTER NOTEBOOK</a:t>
          </a:r>
        </a:p>
      </dsp:txBody>
      <dsp:txXfrm>
        <a:off x="202744" y="0"/>
        <a:ext cx="4958285" cy="550859"/>
      </dsp:txXfrm>
    </dsp:sp>
    <dsp:sp modelId="{84309B57-9335-4504-ADE7-0F6F02733EE1}">
      <dsp:nvSpPr>
        <dsp:cNvPr id="0" name=""/>
        <dsp:cNvSpPr/>
      </dsp:nvSpPr>
      <dsp:spPr>
        <a:xfrm>
          <a:off x="0" y="2117710"/>
          <a:ext cx="7810500" cy="171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182" tIns="731520" rIns="606182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ea typeface="+mn-ea"/>
              <a:cs typeface="+mn-cs"/>
            </a:rPr>
            <a:t>Codecademy and their different Sources from the Data has been collected.</a:t>
          </a:r>
        </a:p>
      </dsp:txBody>
      <dsp:txXfrm>
        <a:off x="0" y="2117710"/>
        <a:ext cx="7810500" cy="1713600"/>
      </dsp:txXfrm>
    </dsp:sp>
    <dsp:sp modelId="{D2B8060E-5C25-48B8-8A2C-C7E31B9A4C0B}">
      <dsp:nvSpPr>
        <dsp:cNvPr id="0" name=""/>
        <dsp:cNvSpPr/>
      </dsp:nvSpPr>
      <dsp:spPr>
        <a:xfrm>
          <a:off x="202744" y="2032257"/>
          <a:ext cx="5467350" cy="585607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53" tIns="0" rIns="206653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2"/>
              </a:solidFill>
            </a:rPr>
            <a:t>DIFFERENT SOURCES</a:t>
          </a:r>
        </a:p>
      </dsp:txBody>
      <dsp:txXfrm>
        <a:off x="202744" y="2032257"/>
        <a:ext cx="5467350" cy="585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#2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7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9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25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40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532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73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9/13/2020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276600" y="1295400"/>
            <a:ext cx="5326856" cy="1425577"/>
          </a:xfrm>
        </p:spPr>
        <p:txBody>
          <a:bodyPr/>
          <a:lstStyle/>
          <a:p>
            <a:br>
              <a:rPr lang="en-US" dirty="0"/>
            </a:br>
            <a:r>
              <a:rPr lang="en-US" b="0" dirty="0"/>
              <a:t>Stock Profile 2017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4462198" y="5623425"/>
            <a:ext cx="4679528" cy="1234575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dirty="0"/>
              <a:t>Deependra Singh Rathore</a:t>
            </a:r>
          </a:p>
          <a:p>
            <a:pPr algn="r"/>
            <a:r>
              <a:rPr lang="en-US" dirty="0"/>
              <a:t>(Acted as – Data Visualization Developer)</a:t>
            </a:r>
          </a:p>
          <a:p>
            <a:pPr algn="r"/>
            <a:r>
              <a:rPr lang="en-US" dirty="0"/>
              <a:t>(Yahoo Finance!)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B0536A-92C5-4117-AAFA-030D27F8F61B}"/>
              </a:ext>
            </a:extLst>
          </p:cNvPr>
          <p:cNvSpPr txBox="1"/>
          <p:nvPr/>
        </p:nvSpPr>
        <p:spPr>
          <a:xfrm>
            <a:off x="5724128" y="4293096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Analysis Report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DFFAFA-5865-46CC-B1C8-3BA3DCF88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1105741"/>
            <a:ext cx="5220072" cy="9826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BIBILOGRAPHY</a:t>
            </a:r>
          </a:p>
        </p:txBody>
      </p:sp>
      <p:graphicFrame>
        <p:nvGraphicFramePr>
          <p:cNvPr id="8" name="Content Placeholder 3" descr="list smart graphic design">
            <a:extLst>
              <a:ext uri="{FF2B5EF4-FFF2-40B4-BE49-F238E27FC236}">
                <a16:creationId xmlns:a16="http://schemas.microsoft.com/office/drawing/2014/main" id="{FB02D28B-B01D-4308-9682-E1335F472C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7248879"/>
              </p:ext>
            </p:extLst>
          </p:nvPr>
        </p:nvGraphicFramePr>
        <p:xfrm>
          <a:off x="624840" y="1828800"/>
          <a:ext cx="7810500" cy="3832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9C6F3-E4EF-4838-98C2-5EB64FEBBA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3600" dirty="0">
                <a:solidFill>
                  <a:schemeClr val="accent2"/>
                </a:solidFill>
              </a:rPr>
              <a:t>Any Suggestion and Queries Regarding this Presentation.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506178-583F-4423-9987-AE775F9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STATUS</a:t>
            </a:r>
            <a:r>
              <a:rPr lang="en-US" dirty="0"/>
              <a:t> SUMMARY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FCD5F1-B09D-4B0A-BB07-423B97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227B02-3746-4E15-9429-D3DBB15D0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14600" y="2057400"/>
            <a:ext cx="3939540" cy="653752"/>
            <a:chOff x="0" y="1554"/>
            <a:chExt cx="8229600" cy="1261798"/>
          </a:xfrm>
          <a:solidFill>
            <a:schemeClr val="accent4"/>
          </a:solidFill>
        </p:grpSpPr>
        <p:sp>
          <p:nvSpPr>
            <p:cNvPr id="18" name="Callout: Up Arrow 17">
              <a:extLst>
                <a:ext uri="{FF2B5EF4-FFF2-40B4-BE49-F238E27FC236}">
                  <a16:creationId xmlns:a16="http://schemas.microsoft.com/office/drawing/2014/main" id="{E7529413-DDD1-4DC1-B8ED-E3450F631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0" y="1554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Callout: Up Arrow 16">
              <a:extLst>
                <a:ext uri="{FF2B5EF4-FFF2-40B4-BE49-F238E27FC236}">
                  <a16:creationId xmlns:a16="http://schemas.microsoft.com/office/drawing/2014/main" id="{5B0AFAEF-42AD-47C8-9B67-16166ACDF8E5}"/>
                </a:ext>
              </a:extLst>
            </p:cNvPr>
            <p:cNvSpPr txBox="1"/>
            <p:nvPr/>
          </p:nvSpPr>
          <p:spPr>
            <a:xfrm>
              <a:off x="0" y="1554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>
                  <a:solidFill>
                    <a:schemeClr val="bg1"/>
                  </a:solidFill>
                </a:rPr>
                <a:t>Data Collection File (CSV)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E9B9A0-2E55-404A-BA78-59DB18604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998470" y="2868044"/>
            <a:ext cx="2971800" cy="653752"/>
            <a:chOff x="0" y="1251046"/>
            <a:chExt cx="8229600" cy="1261798"/>
          </a:xfrm>
          <a:solidFill>
            <a:schemeClr val="accent2"/>
          </a:solidFill>
        </p:grpSpPr>
        <p:sp>
          <p:nvSpPr>
            <p:cNvPr id="20" name="Callout: Up Arrow 19">
              <a:extLst>
                <a:ext uri="{FF2B5EF4-FFF2-40B4-BE49-F238E27FC236}">
                  <a16:creationId xmlns:a16="http://schemas.microsoft.com/office/drawing/2014/main" id="{2DE9FEE3-FE02-475E-8B6D-A2F80E168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0" y="1251046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Callout: Up Arrow 14">
              <a:extLst>
                <a:ext uri="{FF2B5EF4-FFF2-40B4-BE49-F238E27FC236}">
                  <a16:creationId xmlns:a16="http://schemas.microsoft.com/office/drawing/2014/main" id="{E8BE8ECF-AA6E-4DD3-ADD0-612F0B1E235D}"/>
                </a:ext>
              </a:extLst>
            </p:cNvPr>
            <p:cNvSpPr txBox="1"/>
            <p:nvPr/>
          </p:nvSpPr>
          <p:spPr>
            <a:xfrm rot="21600000">
              <a:off x="0" y="1251046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>
                  <a:solidFill>
                    <a:schemeClr val="bg1"/>
                  </a:solidFill>
                </a:rPr>
                <a:t>File Data Extraction</a:t>
              </a:r>
              <a:endParaRPr lang="en-US" sz="15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2F7363-23DF-4B13-B949-1B67E5B9A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699792" y="3678687"/>
            <a:ext cx="3600400" cy="653752"/>
            <a:chOff x="-827108" y="2500538"/>
            <a:chExt cx="9970338" cy="1261798"/>
          </a:xfrm>
          <a:solidFill>
            <a:schemeClr val="accent4">
              <a:lumMod val="50000"/>
            </a:schemeClr>
          </a:solidFill>
        </p:grpSpPr>
        <p:sp>
          <p:nvSpPr>
            <p:cNvPr id="22" name="Callout: Up Arrow 21">
              <a:extLst>
                <a:ext uri="{FF2B5EF4-FFF2-40B4-BE49-F238E27FC236}">
                  <a16:creationId xmlns:a16="http://schemas.microsoft.com/office/drawing/2014/main" id="{2115AB7A-4DE5-418F-94E6-BB81DDC82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0" y="2500538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Callout: Up Arrow 12">
              <a:extLst>
                <a:ext uri="{FF2B5EF4-FFF2-40B4-BE49-F238E27FC236}">
                  <a16:creationId xmlns:a16="http://schemas.microsoft.com/office/drawing/2014/main" id="{1DA29D9A-DD96-43EF-B182-868A71CA63FC}"/>
                </a:ext>
              </a:extLst>
            </p:cNvPr>
            <p:cNvSpPr txBox="1"/>
            <p:nvPr/>
          </p:nvSpPr>
          <p:spPr>
            <a:xfrm>
              <a:off x="-827108" y="2500538"/>
              <a:ext cx="9970338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Data Analysis (As Per Requirements)</a:t>
              </a:r>
              <a:endParaRPr lang="en-US" sz="1500" kern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BE7A4D-0952-4CCE-B4D5-5EA863002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106930" y="4486681"/>
            <a:ext cx="4754880" cy="425066"/>
            <a:chOff x="0" y="3750030"/>
            <a:chExt cx="8229600" cy="820415"/>
          </a:xfrm>
          <a:solidFill>
            <a:schemeClr val="accent1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D052D3-5943-4CCA-A968-24C63DF30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3750030"/>
              <a:ext cx="8229600" cy="82041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1D9412-6870-452F-A54C-AFA568D05E5F}"/>
                </a:ext>
              </a:extLst>
            </p:cNvPr>
            <p:cNvSpPr txBox="1"/>
            <p:nvPr/>
          </p:nvSpPr>
          <p:spPr>
            <a:xfrm>
              <a:off x="178044" y="3938725"/>
              <a:ext cx="7913077" cy="44302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Data Visualization in Different Form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44903B-1814-4640-B963-6649C6729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88300" y="4953000"/>
            <a:ext cx="2592140" cy="309943"/>
            <a:chOff x="4018" y="4176646"/>
            <a:chExt cx="2740521" cy="377390"/>
          </a:xfrm>
          <a:solidFill>
            <a:schemeClr val="tx1">
              <a:lumMod val="95000"/>
            </a:schemeClr>
          </a:solidFill>
          <a:effectLst/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BFF15B5-B6C3-4E20-967D-9B191EBA5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018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76CCF2-B0FA-4F8F-8B47-90D77F8752F3}"/>
                </a:ext>
              </a:extLst>
            </p:cNvPr>
            <p:cNvSpPr txBox="1"/>
            <p:nvPr/>
          </p:nvSpPr>
          <p:spPr>
            <a:xfrm>
              <a:off x="4018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dirty="0"/>
                <a:t>Scatter Visualization</a:t>
              </a:r>
              <a:endParaRPr lang="en-US" sz="1300" kern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70637F-D752-40B2-9A50-9F38A0F66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88300" y="5324092"/>
            <a:ext cx="2592140" cy="309943"/>
            <a:chOff x="2744539" y="4176646"/>
            <a:chExt cx="2740521" cy="377390"/>
          </a:xfrm>
          <a:solidFill>
            <a:schemeClr val="tx1">
              <a:lumMod val="85000"/>
            </a:schemeClr>
          </a:solidFill>
          <a:effectLst/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05BC195-8BB7-4A9D-925F-D15C5A39A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744539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BC79C1B-DDB2-464B-ABAC-AB735A52A176}"/>
                </a:ext>
              </a:extLst>
            </p:cNvPr>
            <p:cNvSpPr txBox="1"/>
            <p:nvPr/>
          </p:nvSpPr>
          <p:spPr>
            <a:xfrm>
              <a:off x="2744539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Violin Visualization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AD6677-7B63-49D3-8236-4BE2C5BAA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88300" y="5695184"/>
            <a:ext cx="2592141" cy="309943"/>
            <a:chOff x="5485060" y="4176646"/>
            <a:chExt cx="2740522" cy="377390"/>
          </a:xfrm>
          <a:solidFill>
            <a:schemeClr val="tx1">
              <a:lumMod val="75000"/>
            </a:schemeClr>
          </a:solidFill>
          <a:effectLst/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22B4A79-CC1B-4BA9-A198-C9A3D2EFC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85060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F6F0E5B-C28D-49F0-ABA5-2E5EFDC4F4F7}"/>
                </a:ext>
              </a:extLst>
            </p:cNvPr>
            <p:cNvSpPr txBox="1"/>
            <p:nvPr/>
          </p:nvSpPr>
          <p:spPr>
            <a:xfrm>
              <a:off x="5485061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>
                  <a:ea typeface="+mn-ea"/>
                  <a:cs typeface="+mn-cs"/>
                </a:rPr>
                <a:t>Bar Visualization, etc.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Briefing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The data given below we used for the analysis and visualization and comparison between them.</a:t>
            </a:r>
          </a:p>
          <a:p>
            <a:endParaRPr lang="en-US" sz="16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238" y="2362200"/>
            <a:ext cx="3521078" cy="571500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1890710" y="2372969"/>
            <a:ext cx="1828801" cy="53987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14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Netflix Stock Data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96BEBCF-6B37-4CB0-B101-BE4FC27A8A83}"/>
              </a:ext>
            </a:extLst>
          </p:cNvPr>
          <p:cNvSpPr txBox="1">
            <a:spLocks/>
          </p:cNvSpPr>
          <p:nvPr/>
        </p:nvSpPr>
        <p:spPr>
          <a:xfrm>
            <a:off x="1066800" y="3321229"/>
            <a:ext cx="2971800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400" dirty="0"/>
              <a:t>Netflix Stocks of the Year 2017 has been collected in the two tables i.e. Daily Basis and Quarter Basis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400" dirty="0"/>
              <a:t>Daily Basis table contains Open , Closed and Yahoo Stock Adjacent Closed Amount, etc. Attributes.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C46028-366E-4F67-A5A9-B08CF511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60687" y="2362200"/>
            <a:ext cx="3480329" cy="571500"/>
            <a:chOff x="2673192" y="3171825"/>
            <a:chExt cx="3132295" cy="514350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0B87D64D-964F-46D7-B928-3AA29C95B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BA2DF9F9-5B5B-4C03-B98F-60F7655E2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73192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4" name="Rectangle 2">
            <a:extLst>
              <a:ext uri="{FF2B5EF4-FFF2-40B4-BE49-F238E27FC236}">
                <a16:creationId xmlns:a16="http://schemas.microsoft.com/office/drawing/2014/main" id="{EEE08402-AE66-4BD0-91FE-EE2B207C31A1}"/>
              </a:ext>
            </a:extLst>
          </p:cNvPr>
          <p:cNvSpPr txBox="1">
            <a:spLocks/>
          </p:cNvSpPr>
          <p:nvPr/>
        </p:nvSpPr>
        <p:spPr>
          <a:xfrm>
            <a:off x="6257927" y="2372969"/>
            <a:ext cx="1743074" cy="53987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Dow Jones Industrial Data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D120688-CE29-447A-A09D-FA1909809B67}"/>
              </a:ext>
            </a:extLst>
          </p:cNvPr>
          <p:cNvSpPr txBox="1">
            <a:spLocks/>
          </p:cNvSpPr>
          <p:nvPr/>
        </p:nvSpPr>
        <p:spPr>
          <a:xfrm>
            <a:off x="5434016" y="3321229"/>
            <a:ext cx="2971800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400" dirty="0"/>
              <a:t>It contains the Dow Jones Industrial Average Price of the 2017.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400" dirty="0"/>
              <a:t>It has Open, Closed and Yahoo Stock Adjacent Closed Amount etc. Attributes.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Analysis Details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40447-BBDA-4C18-B81B-B5DA1D4FA8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8" name="Content Placeholder 3" descr="list smart graphic design">
            <a:extLst>
              <a:ext uri="{FF2B5EF4-FFF2-40B4-BE49-F238E27FC236}">
                <a16:creationId xmlns:a16="http://schemas.microsoft.com/office/drawing/2014/main" id="{598C553F-4143-4A91-9E18-950B2D919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662329"/>
              </p:ext>
            </p:extLst>
          </p:nvPr>
        </p:nvGraphicFramePr>
        <p:xfrm>
          <a:off x="609600" y="1828800"/>
          <a:ext cx="772668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57162" y="760729"/>
            <a:ext cx="5278933" cy="675926"/>
          </a:xfrm>
        </p:spPr>
        <p:txBody>
          <a:bodyPr/>
          <a:lstStyle/>
          <a:p>
            <a:r>
              <a:rPr lang="en-US" b="1" i="0" dirty="0"/>
              <a:t>NETFLIX STOCK AND REVENUE (2017)</a:t>
            </a:r>
            <a:br>
              <a:rPr lang="en-IN" dirty="0"/>
            </a:b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30EB0D-E8C9-4BB5-A4B7-8990477B20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64008" lvl="0" indent="0">
              <a:spcBef>
                <a:spcPts val="0"/>
              </a:spcBef>
              <a:buClrTx/>
              <a:buSzTx/>
              <a:buNone/>
            </a:pPr>
            <a:r>
              <a:rPr lang="en-US" sz="1800" b="1" dirty="0">
                <a:solidFill>
                  <a:srgbClr val="C94C25"/>
                </a:solidFill>
              </a:rPr>
              <a:t>Graph Analysis</a:t>
            </a:r>
            <a:endParaRPr lang="en-US" sz="1600" b="1" dirty="0">
              <a:solidFill>
                <a:srgbClr val="C94C25"/>
              </a:solidFill>
            </a:endParaRPr>
          </a:p>
          <a:p>
            <a:r>
              <a:rPr lang="en-US" sz="1800" dirty="0"/>
              <a:t>The graph show distribution between the different business quarter of the Netflix stock in 2017.</a:t>
            </a:r>
          </a:p>
          <a:p>
            <a:r>
              <a:rPr lang="en-US" sz="1800" dirty="0"/>
              <a:t>It shows the closing stock price of different quarters.</a:t>
            </a:r>
          </a:p>
          <a:p>
            <a:r>
              <a:rPr lang="en-US" sz="1800" dirty="0"/>
              <a:t>Results:-</a:t>
            </a:r>
          </a:p>
          <a:p>
            <a:pPr lvl="1"/>
            <a:r>
              <a:rPr lang="en-US" sz="1800" dirty="0"/>
              <a:t>Max Closing price fall between Range of 140-180 Throughout the year.</a:t>
            </a:r>
          </a:p>
          <a:p>
            <a:pPr lvl="1"/>
            <a:r>
              <a:rPr lang="en-US" sz="1800" dirty="0"/>
              <a:t>Max Stock Price Closed :- Q4</a:t>
            </a:r>
          </a:p>
          <a:p>
            <a:pPr lvl="1"/>
            <a:r>
              <a:rPr lang="en-US" sz="1800" dirty="0"/>
              <a:t>Min Stock Price Closed :- Q1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E7FF2C-0D70-4834-8ECF-4D033CBD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83F255C-F93C-4E97-B945-0902AD621B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-31741" y="1722437"/>
            <a:ext cx="5044122" cy="336274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57162" y="760729"/>
            <a:ext cx="5278933" cy="675926"/>
          </a:xfrm>
        </p:spPr>
        <p:txBody>
          <a:bodyPr/>
          <a:lstStyle/>
          <a:p>
            <a:r>
              <a:rPr lang="en-US" b="1" i="0" dirty="0"/>
              <a:t>NETFLIX STOCK PRICES (2017)</a:t>
            </a:r>
            <a:br>
              <a:rPr lang="en-IN" dirty="0"/>
            </a:b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30EB0D-E8C9-4BB5-A4B7-8990477B20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64008" lvl="0" indent="0">
              <a:spcBef>
                <a:spcPts val="0"/>
              </a:spcBef>
              <a:buClrTx/>
              <a:buSzTx/>
              <a:buNone/>
            </a:pPr>
            <a:r>
              <a:rPr lang="en-US" sz="1800" b="1" dirty="0">
                <a:solidFill>
                  <a:srgbClr val="C94C25"/>
                </a:solidFill>
              </a:rPr>
              <a:t>Graph Analysis</a:t>
            </a:r>
            <a:endParaRPr lang="en-US" sz="1600" b="1" dirty="0">
              <a:solidFill>
                <a:srgbClr val="C94C25"/>
              </a:solidFill>
            </a:endParaRPr>
          </a:p>
          <a:p>
            <a:r>
              <a:rPr lang="en-US" sz="1800" dirty="0"/>
              <a:t>The graph show distribution of Netflix Stock Price on the different months of the Year 2017.</a:t>
            </a:r>
          </a:p>
          <a:p>
            <a:r>
              <a:rPr lang="en-US" sz="1800" dirty="0"/>
              <a:t>It shows the stock price of different Dates.</a:t>
            </a:r>
          </a:p>
          <a:p>
            <a:r>
              <a:rPr lang="en-US" sz="1800" dirty="0"/>
              <a:t>Results:-</a:t>
            </a:r>
          </a:p>
          <a:p>
            <a:pPr lvl="1"/>
            <a:r>
              <a:rPr lang="en-US" sz="1800" dirty="0"/>
              <a:t>Max Stock Price Month:-  Oct, 2017</a:t>
            </a:r>
          </a:p>
          <a:p>
            <a:pPr lvl="1"/>
            <a:r>
              <a:rPr lang="en-US" sz="1800" dirty="0"/>
              <a:t>Min Stock Price Month:-   Jan, 2017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E7FF2C-0D70-4834-8ECF-4D033CBD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E4230ECC-0A4E-47CB-9E08-AAA585DCC7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23528" y="1691717"/>
            <a:ext cx="3744416" cy="4152381"/>
          </a:xfrm>
        </p:spPr>
      </p:pic>
    </p:spTree>
    <p:extLst>
      <p:ext uri="{BB962C8B-B14F-4D97-AF65-F5344CB8AC3E}">
        <p14:creationId xmlns:p14="http://schemas.microsoft.com/office/powerpoint/2010/main" val="11205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57162" y="760729"/>
            <a:ext cx="5278933" cy="675926"/>
          </a:xfrm>
        </p:spPr>
        <p:txBody>
          <a:bodyPr/>
          <a:lstStyle/>
          <a:p>
            <a:r>
              <a:rPr lang="en-US" dirty="0"/>
              <a:t>EARNED</a:t>
            </a:r>
            <a:r>
              <a:rPr lang="en-US" b="1" i="0" dirty="0"/>
              <a:t> V/S ACTUAL EARNINGS (2017)</a:t>
            </a:r>
            <a:br>
              <a:rPr lang="en-IN" dirty="0"/>
            </a:b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30EB0D-E8C9-4BB5-A4B7-8990477B2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571308"/>
            <a:ext cx="4584953" cy="4525963"/>
          </a:xfrm>
        </p:spPr>
        <p:txBody>
          <a:bodyPr>
            <a:noAutofit/>
          </a:bodyPr>
          <a:lstStyle/>
          <a:p>
            <a:pPr marL="64008" lvl="0" indent="0">
              <a:spcBef>
                <a:spcPts val="0"/>
              </a:spcBef>
              <a:buClrTx/>
              <a:buSzTx/>
              <a:buNone/>
            </a:pPr>
            <a:r>
              <a:rPr lang="en-US" sz="1800" b="1" dirty="0">
                <a:solidFill>
                  <a:srgbClr val="C94C25"/>
                </a:solidFill>
              </a:rPr>
              <a:t>Graph Analysis</a:t>
            </a:r>
            <a:endParaRPr lang="en-US" sz="1600" b="1" dirty="0">
              <a:solidFill>
                <a:srgbClr val="C94C25"/>
              </a:solidFill>
            </a:endParaRPr>
          </a:p>
          <a:p>
            <a:r>
              <a:rPr lang="en-US" sz="1800" dirty="0"/>
              <a:t>The graph show distribution of Netflix estimated earning and actual earning in 2017.</a:t>
            </a:r>
          </a:p>
          <a:p>
            <a:r>
              <a:rPr lang="en-US" sz="1800" dirty="0"/>
              <a:t>It shows the both earning per share in cents.</a:t>
            </a:r>
          </a:p>
          <a:p>
            <a:r>
              <a:rPr lang="en-US" sz="1800" dirty="0"/>
              <a:t>Results:-</a:t>
            </a:r>
          </a:p>
          <a:p>
            <a:pPr lvl="1"/>
            <a:r>
              <a:rPr lang="en-US" sz="1800" dirty="0"/>
              <a:t>There is some differences between in estimated and what actually earned.</a:t>
            </a:r>
          </a:p>
          <a:p>
            <a:pPr lvl="1"/>
            <a:r>
              <a:rPr lang="en-US" sz="1800" dirty="0"/>
              <a:t>But, we observe the graph that two quarters i.e. 2Q and 4Q of 2017 then their the actual earning has meets what we estimated in that quarter.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E7FF2C-0D70-4834-8ECF-4D033CBD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CFE91B2-BEE8-4622-A545-7692B52D2E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-1" y="1736187"/>
            <a:ext cx="5131509" cy="3421005"/>
          </a:xfrm>
        </p:spPr>
      </p:pic>
    </p:spTree>
    <p:extLst>
      <p:ext uri="{BB962C8B-B14F-4D97-AF65-F5344CB8AC3E}">
        <p14:creationId xmlns:p14="http://schemas.microsoft.com/office/powerpoint/2010/main" val="5069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0" y="1124744"/>
            <a:ext cx="5724128" cy="453677"/>
          </a:xfrm>
        </p:spPr>
        <p:txBody>
          <a:bodyPr/>
          <a:lstStyle/>
          <a:p>
            <a:r>
              <a:rPr lang="en-US" sz="3800" dirty="0"/>
              <a:t>EARNING V/S REVENUE (NETFLIX, 2017)</a:t>
            </a:r>
            <a:br>
              <a:rPr lang="en-IN" dirty="0"/>
            </a:br>
            <a:br>
              <a:rPr lang="en-IN" dirty="0"/>
            </a:b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30EB0D-E8C9-4BB5-A4B7-8990477B2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1115" y="1351582"/>
            <a:ext cx="4038600" cy="4525963"/>
          </a:xfrm>
        </p:spPr>
        <p:txBody>
          <a:bodyPr>
            <a:noAutofit/>
          </a:bodyPr>
          <a:lstStyle/>
          <a:p>
            <a:pPr marL="64008" lvl="0" indent="0">
              <a:spcBef>
                <a:spcPts val="0"/>
              </a:spcBef>
              <a:buClrTx/>
              <a:buSzTx/>
              <a:buNone/>
            </a:pPr>
            <a:r>
              <a:rPr lang="en-US" sz="1800" b="1" dirty="0">
                <a:solidFill>
                  <a:srgbClr val="C94C25"/>
                </a:solidFill>
              </a:rPr>
              <a:t>Graph Analysis</a:t>
            </a:r>
            <a:endParaRPr lang="en-US" sz="1600" b="1" dirty="0">
              <a:solidFill>
                <a:srgbClr val="C94C25"/>
              </a:solidFill>
            </a:endParaRPr>
          </a:p>
          <a:p>
            <a:r>
              <a:rPr lang="en-US" sz="1800" dirty="0"/>
              <a:t>The graph shows the Revenue and Earning by Netflix on basis of quarter of the year 2017.</a:t>
            </a:r>
          </a:p>
          <a:p>
            <a:r>
              <a:rPr lang="en-US" sz="1800" dirty="0"/>
              <a:t>Upper bar shows the Revenue and Lower bar shows the Earning.</a:t>
            </a:r>
          </a:p>
          <a:p>
            <a:r>
              <a:rPr lang="en-US" sz="1800" dirty="0"/>
              <a:t>Results:-  We clearly observe in the graph that earning is continuously increasing over the quarters of 2017 except between Q1 and Q2 there is major cut in revenue and earnings. </a:t>
            </a:r>
          </a:p>
          <a:p>
            <a:pPr lvl="1"/>
            <a:r>
              <a:rPr lang="en-US" sz="1800" dirty="0"/>
              <a:t>Least Earning:-  2Q</a:t>
            </a:r>
          </a:p>
          <a:p>
            <a:pPr lvl="1"/>
            <a:r>
              <a:rPr lang="en-US" sz="1800" dirty="0"/>
              <a:t>Max Earning:- 1Q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E7FF2C-0D70-4834-8ECF-4D033CBD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6AC3F9D-D180-4DB9-B21E-0AEF2BD961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-104328" y="1757611"/>
            <a:ext cx="4752528" cy="3342778"/>
          </a:xfrm>
        </p:spPr>
      </p:pic>
    </p:spTree>
    <p:extLst>
      <p:ext uri="{BB962C8B-B14F-4D97-AF65-F5344CB8AC3E}">
        <p14:creationId xmlns:p14="http://schemas.microsoft.com/office/powerpoint/2010/main" val="1359786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57162" y="760729"/>
            <a:ext cx="5278933" cy="675926"/>
          </a:xfrm>
        </p:spPr>
        <p:txBody>
          <a:bodyPr/>
          <a:lstStyle/>
          <a:p>
            <a:r>
              <a:rPr lang="en-US" b="1" i="0" dirty="0"/>
              <a:t>NETFLIX STOCK PRICES (2017)</a:t>
            </a:r>
            <a:br>
              <a:rPr lang="en-IN" dirty="0"/>
            </a:b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30EB0D-E8C9-4BB5-A4B7-8990477B2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95832" y="1098692"/>
            <a:ext cx="4248168" cy="5186301"/>
          </a:xfrm>
        </p:spPr>
        <p:txBody>
          <a:bodyPr>
            <a:noAutofit/>
          </a:bodyPr>
          <a:lstStyle/>
          <a:p>
            <a:pPr marL="64008" lvl="0" indent="0">
              <a:spcBef>
                <a:spcPts val="0"/>
              </a:spcBef>
              <a:buClrTx/>
              <a:buSzTx/>
              <a:buNone/>
            </a:pPr>
            <a:r>
              <a:rPr lang="en-US" sz="1800" b="1" dirty="0">
                <a:solidFill>
                  <a:srgbClr val="C94C25"/>
                </a:solidFill>
              </a:rPr>
              <a:t>Graph Analysis</a:t>
            </a:r>
            <a:endParaRPr lang="en-US" sz="1600" b="1" dirty="0">
              <a:solidFill>
                <a:srgbClr val="C94C25"/>
              </a:solidFill>
            </a:endParaRPr>
          </a:p>
          <a:p>
            <a:r>
              <a:rPr lang="en-US" sz="1800" dirty="0"/>
              <a:t>There are two graphs one of Netflix Stocks and other of Dow Jones Industrial Average Price.</a:t>
            </a:r>
          </a:p>
          <a:p>
            <a:r>
              <a:rPr lang="en-US" sz="1800" dirty="0"/>
              <a:t>They shows different stock prices at the different months of the 2017.</a:t>
            </a:r>
          </a:p>
          <a:p>
            <a:r>
              <a:rPr lang="en-US" sz="1800" dirty="0"/>
              <a:t>Results:-</a:t>
            </a:r>
          </a:p>
          <a:p>
            <a:pPr lvl="1"/>
            <a:r>
              <a:rPr lang="en-US" sz="1800" dirty="0"/>
              <a:t>Netflix Stock Prices:-</a:t>
            </a:r>
          </a:p>
          <a:p>
            <a:pPr lvl="2"/>
            <a:r>
              <a:rPr lang="en-US" sz="1400" dirty="0"/>
              <a:t>Max Price:- Nearly 190(Oct,2017)</a:t>
            </a:r>
          </a:p>
          <a:p>
            <a:pPr lvl="2"/>
            <a:r>
              <a:rPr lang="en-US" sz="1400" dirty="0"/>
              <a:t>Min Price:- Nearly 140(Jan,2017)</a:t>
            </a:r>
            <a:endParaRPr lang="en-US" sz="1800" dirty="0"/>
          </a:p>
          <a:p>
            <a:pPr lvl="1"/>
            <a:r>
              <a:rPr lang="en-US" sz="1800" dirty="0"/>
              <a:t>Dow Jones Industrial Average Prices:-</a:t>
            </a:r>
          </a:p>
          <a:p>
            <a:pPr lvl="2"/>
            <a:r>
              <a:rPr lang="en-US" sz="1400" dirty="0"/>
              <a:t>Max Price:-  greater than 	 	     24,000(Dec,2017)</a:t>
            </a:r>
          </a:p>
          <a:p>
            <a:pPr lvl="2"/>
            <a:r>
              <a:rPr lang="en-US" sz="1400" dirty="0"/>
              <a:t>Min Price:- less than            	 	    20,000(Jan,2017)</a:t>
            </a:r>
          </a:p>
          <a:p>
            <a:pPr marL="537210" lvl="1" indent="0">
              <a:buNone/>
            </a:pPr>
            <a:r>
              <a:rPr lang="en-US" sz="1800" dirty="0"/>
              <a:t>	</a:t>
            </a:r>
          </a:p>
          <a:p>
            <a:pPr lvl="1"/>
            <a:endParaRPr lang="en-US" sz="1800" dirty="0"/>
          </a:p>
          <a:p>
            <a:pPr marL="537210" lvl="1" indent="0">
              <a:buNone/>
            </a:pPr>
            <a:r>
              <a:rPr lang="en-US" sz="1800" dirty="0"/>
              <a:t>		</a:t>
            </a:r>
          </a:p>
          <a:p>
            <a:pPr marL="537210" lvl="1" indent="0">
              <a:buNone/>
            </a:pPr>
            <a:endParaRPr lang="en-US" sz="18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E7FF2C-0D70-4834-8ECF-4D033CBD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7935EC7-E625-42F1-BDE6-62860BE576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23528" y="1847143"/>
            <a:ext cx="4572304" cy="3833700"/>
          </a:xfrm>
        </p:spPr>
      </p:pic>
    </p:spTree>
    <p:extLst>
      <p:ext uri="{BB962C8B-B14F-4D97-AF65-F5344CB8AC3E}">
        <p14:creationId xmlns:p14="http://schemas.microsoft.com/office/powerpoint/2010/main" val="41353268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B47EFB-BDBB-4CE5-A848-1507BE3B798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</TotalTime>
  <Words>636</Words>
  <Application>Microsoft Office PowerPoint</Application>
  <PresentationFormat>On-screen Show (4:3)</PresentationFormat>
  <Paragraphs>99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Wingdings 2</vt:lpstr>
      <vt:lpstr>Verve</vt:lpstr>
      <vt:lpstr> Stock Profile 2017</vt:lpstr>
      <vt:lpstr>STATUS SUMMARY</vt:lpstr>
      <vt:lpstr>Data Briefing</vt:lpstr>
      <vt:lpstr>Analysis Details</vt:lpstr>
      <vt:lpstr>NETFLIX STOCK AND REVENUE (2017) </vt:lpstr>
      <vt:lpstr>NETFLIX STOCK PRICES (2017) </vt:lpstr>
      <vt:lpstr>EARNED V/S ACTUAL EARNINGS (2017) </vt:lpstr>
      <vt:lpstr>EARNING V/S REVENUE (NETFLIX, 2017)  </vt:lpstr>
      <vt:lpstr>NETFLIX STOCK PRICES (2017) </vt:lpstr>
      <vt:lpstr>BIBILOGRAPHY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Stock Profile 2017</dc:title>
  <dc:creator>deependra rathore</dc:creator>
  <cp:lastModifiedBy>deependra rathore</cp:lastModifiedBy>
  <cp:revision>21</cp:revision>
  <dcterms:created xsi:type="dcterms:W3CDTF">2020-09-10T02:32:48Z</dcterms:created>
  <dcterms:modified xsi:type="dcterms:W3CDTF">2020-09-13T12:07:49Z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