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4"/>
  </p:handoutMasterIdLst>
  <p:sldIdLst>
    <p:sldId id="267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304" r:id="rId17"/>
    <p:sldId id="274" r:id="rId18"/>
    <p:sldId id="275" r:id="rId19"/>
    <p:sldId id="276" r:id="rId20"/>
    <p:sldId id="277" r:id="rId21"/>
    <p:sldId id="278" r:id="rId22"/>
    <p:sldId id="279" r:id="rId23"/>
    <p:sldId id="299" r:id="rId24"/>
    <p:sldId id="305" r:id="rId25"/>
    <p:sldId id="280" r:id="rId26"/>
    <p:sldId id="281" r:id="rId27"/>
    <p:sldId id="282" r:id="rId28"/>
    <p:sldId id="283" r:id="rId29"/>
    <p:sldId id="306" r:id="rId30"/>
    <p:sldId id="284" r:id="rId31"/>
    <p:sldId id="285" r:id="rId32"/>
    <p:sldId id="286" r:id="rId33"/>
    <p:sldId id="307" r:id="rId34"/>
    <p:sldId id="287" r:id="rId35"/>
    <p:sldId id="302" r:id="rId36"/>
    <p:sldId id="303" r:id="rId37"/>
    <p:sldId id="301" r:id="rId38"/>
    <p:sldId id="322" r:id="rId39"/>
    <p:sldId id="288" r:id="rId40"/>
    <p:sldId id="308" r:id="rId41"/>
    <p:sldId id="309" r:id="rId42"/>
    <p:sldId id="310" r:id="rId43"/>
    <p:sldId id="311" r:id="rId44"/>
    <p:sldId id="320" r:id="rId45"/>
    <p:sldId id="321" r:id="rId46"/>
    <p:sldId id="290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291" r:id="rId56"/>
    <p:sldId id="292" r:id="rId57"/>
    <p:sldId id="293" r:id="rId58"/>
    <p:sldId id="294" r:id="rId59"/>
    <p:sldId id="295" r:id="rId60"/>
    <p:sldId id="296" r:id="rId61"/>
    <p:sldId id="297" r:id="rId62"/>
    <p:sldId id="298" r:id="rId6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6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BFE244E-22D0-4157-A4E9-98AB9297F535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F6D92E8-B90E-4F36-882C-5CA7253BC1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30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ulticians.org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dirty="0" smtClean="0"/>
              <a:t>Operating Systems: What and Why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0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Q10: Is it possible to run multiple programs in a time-shared fashion? Also known as multi-tasking or multi-programming</a:t>
            </a:r>
          </a:p>
          <a:p>
            <a:pPr lvl="1"/>
            <a:r>
              <a:rPr lang="en-US" dirty="0" smtClean="0"/>
              <a:t>A program before going on a long-latency event must save state in memory, restore saved state of another program, load it from disk, and start it from where it left off</a:t>
            </a:r>
          </a:p>
          <a:p>
            <a:pPr lvl="1"/>
            <a:r>
              <a:rPr lang="en-US" dirty="0" smtClean="0"/>
              <a:t>Each program sees a virtual CPU</a:t>
            </a:r>
          </a:p>
          <a:p>
            <a:pPr lvl="1"/>
            <a:r>
              <a:rPr lang="en-US" dirty="0" smtClean="0"/>
              <a:t>How to manage memory of multiple programs?</a:t>
            </a:r>
          </a:p>
          <a:p>
            <a:pPr lvl="2"/>
            <a:r>
              <a:rPr lang="en-US" dirty="0" smtClean="0"/>
              <a:t>Each program sees a virtual view of the memory</a:t>
            </a:r>
          </a:p>
          <a:p>
            <a:r>
              <a:rPr lang="en-US" dirty="0" smtClean="0"/>
              <a:t>Q11: What if there are many programs to select from?</a:t>
            </a:r>
          </a:p>
          <a:p>
            <a:pPr lvl="1"/>
            <a:r>
              <a:rPr lang="en-US" dirty="0" smtClean="0"/>
              <a:t>Must invoke a “scheduling algorithm”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The addition of vector elements now begins to look really complicated</a:t>
            </a:r>
          </a:p>
          <a:p>
            <a:pPr lvl="1"/>
            <a:r>
              <a:rPr lang="en-US" dirty="0" smtClean="0"/>
              <a:t>The programmer needs to take care of too many things that have no relation to the actual problem</a:t>
            </a:r>
          </a:p>
          <a:p>
            <a:r>
              <a:rPr lang="en-US" dirty="0" smtClean="0"/>
              <a:t>After working with this system for a while, you realize that the disk contents should be organized in a better way</a:t>
            </a:r>
          </a:p>
          <a:p>
            <a:pPr lvl="1"/>
            <a:r>
              <a:rPr lang="en-US" dirty="0" smtClean="0"/>
              <a:t>Related information should be grouped in a class (call it a directory) and each class may have subclasses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3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Q12: How to represent directories and subdirectories on a disk?</a:t>
            </a:r>
          </a:p>
          <a:p>
            <a:pPr lvl="1"/>
            <a:r>
              <a:rPr lang="en-US" dirty="0" smtClean="0"/>
              <a:t>Call each independent entity on the disk a file. Directories are also files. Need to implement all necessary functionalities of a “file system” e.g., creating a file, reading from a file, writing to file, etc.</a:t>
            </a:r>
          </a:p>
          <a:p>
            <a:pPr lvl="1"/>
            <a:r>
              <a:rPr lang="en-US" dirty="0" smtClean="0"/>
              <a:t>Notice that all these have to be handled by the end-user’s program which wishes to use the capabilities of the file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1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One day you find that one program has overwritten the data belonging to another program in memory due to a wrong address in the former program</a:t>
            </a:r>
          </a:p>
          <a:p>
            <a:r>
              <a:rPr lang="en-US" dirty="0" smtClean="0"/>
              <a:t>Q13: How to protect a program’s code and data from unintentional/intentional bugs/attacks?</a:t>
            </a:r>
          </a:p>
          <a:p>
            <a:pPr lvl="1"/>
            <a:r>
              <a:rPr lang="en-US" dirty="0" smtClean="0"/>
              <a:t>Every program must incorporate an elaborate security solution</a:t>
            </a:r>
          </a:p>
          <a:p>
            <a:pPr lvl="1"/>
            <a:r>
              <a:rPr lang="en-US" dirty="0" smtClean="0"/>
              <a:t>Every program’s memory must be isolated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Every program needs to do a common set of things</a:t>
            </a:r>
          </a:p>
          <a:p>
            <a:pPr lvl="1"/>
            <a:r>
              <a:rPr lang="en-US" dirty="0" smtClean="0"/>
              <a:t>Read from keyboard</a:t>
            </a:r>
          </a:p>
          <a:p>
            <a:pPr lvl="1"/>
            <a:r>
              <a:rPr lang="en-US" dirty="0" smtClean="0"/>
              <a:t>Write to display</a:t>
            </a:r>
          </a:p>
          <a:p>
            <a:pPr lvl="1"/>
            <a:r>
              <a:rPr lang="en-US" dirty="0" smtClean="0"/>
              <a:t>Read from and write to disk</a:t>
            </a:r>
          </a:p>
          <a:p>
            <a:pPr lvl="1"/>
            <a:r>
              <a:rPr lang="en-US" dirty="0" smtClean="0"/>
              <a:t>Manage disk</a:t>
            </a:r>
          </a:p>
          <a:p>
            <a:pPr lvl="1"/>
            <a:r>
              <a:rPr lang="en-US" dirty="0" smtClean="0"/>
              <a:t>Manage memory</a:t>
            </a:r>
          </a:p>
          <a:p>
            <a:pPr lvl="1"/>
            <a:r>
              <a:rPr lang="en-US" dirty="0" smtClean="0"/>
              <a:t>Switch between programs or “jobs”</a:t>
            </a:r>
          </a:p>
          <a:p>
            <a:pPr lvl="1"/>
            <a:r>
              <a:rPr lang="en-US" dirty="0" smtClean="0"/>
              <a:t>Select jobs for scheduling</a:t>
            </a:r>
          </a:p>
          <a:p>
            <a:pPr lvl="1"/>
            <a:r>
              <a:rPr lang="en-US" dirty="0" smtClean="0"/>
              <a:t>Protect program code and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57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Back to the basic: pack commonly used functionalities in a library</a:t>
            </a:r>
          </a:p>
          <a:p>
            <a:pPr lvl="1"/>
            <a:r>
              <a:rPr lang="en-US" dirty="0" smtClean="0"/>
              <a:t>Call the appropriate function from the library whenever needed</a:t>
            </a:r>
          </a:p>
          <a:p>
            <a:r>
              <a:rPr lang="en-US" dirty="0" smtClean="0"/>
              <a:t>Still looks cumbersome: why should a programmer implement these calls?</a:t>
            </a:r>
          </a:p>
          <a:p>
            <a:r>
              <a:rPr lang="en-US" dirty="0" smtClean="0"/>
              <a:t>Observation: every program is a marriage of computation and these “system library calls”</a:t>
            </a:r>
          </a:p>
          <a:p>
            <a:r>
              <a:rPr lang="en-US" dirty="0" smtClean="0"/>
              <a:t>An operating system implements these system calls and takes over whenever such a service is needed by a running job</a:t>
            </a:r>
          </a:p>
          <a:p>
            <a:pPr lvl="1"/>
            <a:r>
              <a:rPr lang="en-US" dirty="0" smtClean="0"/>
              <a:t>The C standard library is a wrapper around these system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1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Design goals of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172200"/>
          </a:xfrm>
        </p:spPr>
        <p:txBody>
          <a:bodyPr>
            <a:normAutofit/>
          </a:bodyPr>
          <a:lstStyle/>
          <a:p>
            <a:r>
              <a:rPr lang="en-US" dirty="0" smtClean="0"/>
              <a:t>Efficient virtualization of physical resources</a:t>
            </a:r>
          </a:p>
          <a:p>
            <a:r>
              <a:rPr lang="en-US" dirty="0" smtClean="0"/>
              <a:t>Efficient support for correct handling of concurrent execution</a:t>
            </a:r>
          </a:p>
          <a:p>
            <a:r>
              <a:rPr lang="en-US" dirty="0" smtClean="0"/>
              <a:t>Efficient file system for persistent storage</a:t>
            </a:r>
          </a:p>
          <a:p>
            <a:r>
              <a:rPr lang="en-US" dirty="0" smtClean="0"/>
              <a:t>Appropriate abstraction for each resource to make it easy to use</a:t>
            </a:r>
          </a:p>
          <a:p>
            <a:r>
              <a:rPr lang="en-US" dirty="0" smtClean="0"/>
              <a:t>Efficient means high-performance and low overhead in terms of space, time, energy</a:t>
            </a:r>
          </a:p>
          <a:p>
            <a:r>
              <a:rPr lang="en-US" dirty="0" smtClean="0"/>
              <a:t>Protection, isolation, security</a:t>
            </a:r>
          </a:p>
          <a:p>
            <a:r>
              <a:rPr lang="en-US" dirty="0" smtClean="0"/>
              <a:t>Reliability and failure-freedom</a:t>
            </a:r>
          </a:p>
          <a:p>
            <a:r>
              <a:rPr lang="en-US" dirty="0" smtClean="0"/>
              <a:t>Support for mobile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1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OS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Two broad categories</a:t>
            </a:r>
          </a:p>
          <a:p>
            <a:pPr lvl="1"/>
            <a:r>
              <a:rPr lang="en-US" dirty="0" smtClean="0"/>
              <a:t>Functionalities to improve performance</a:t>
            </a:r>
          </a:p>
          <a:p>
            <a:pPr lvl="2"/>
            <a:r>
              <a:rPr lang="en-US" dirty="0" smtClean="0"/>
              <a:t>Job scheduling, context switch, memory management</a:t>
            </a:r>
          </a:p>
          <a:p>
            <a:pPr lvl="1"/>
            <a:r>
              <a:rPr lang="en-US" dirty="0" smtClean="0"/>
              <a:t>Functionalities to improve ease of use</a:t>
            </a:r>
          </a:p>
          <a:p>
            <a:pPr lvl="2"/>
            <a:r>
              <a:rPr lang="en-US" dirty="0" smtClean="0"/>
              <a:t>File systems, I/O, security</a:t>
            </a:r>
          </a:p>
          <a:p>
            <a:r>
              <a:rPr lang="en-US" dirty="0" smtClean="0"/>
              <a:t>Two modes of operations</a:t>
            </a:r>
          </a:p>
          <a:p>
            <a:pPr lvl="1"/>
            <a:r>
              <a:rPr lang="en-US" dirty="0" smtClean="0"/>
              <a:t>User mode and kernel mode</a:t>
            </a:r>
          </a:p>
          <a:p>
            <a:pPr lvl="1"/>
            <a:r>
              <a:rPr lang="en-US" dirty="0" smtClean="0"/>
              <a:t>A system call from a user program leads to a switch to kernel mode</a:t>
            </a:r>
          </a:p>
          <a:p>
            <a:pPr lvl="1"/>
            <a:r>
              <a:rPr lang="en-US" dirty="0" smtClean="0"/>
              <a:t>Kernel mode allows unrestricted access to hardware including execution of privileged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6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OS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US" dirty="0" smtClean="0"/>
              <a:t>Two modes of operations</a:t>
            </a:r>
          </a:p>
          <a:p>
            <a:pPr lvl="1"/>
            <a:r>
              <a:rPr lang="en-US" dirty="0" smtClean="0"/>
              <a:t>User mode avoids catastrophic failures</a:t>
            </a:r>
          </a:p>
          <a:p>
            <a:pPr lvl="2"/>
            <a:r>
              <a:rPr lang="en-US" dirty="0" smtClean="0"/>
              <a:t>Isolated virtual address space for each process in user mode</a:t>
            </a:r>
          </a:p>
          <a:p>
            <a:pPr lvl="2"/>
            <a:r>
              <a:rPr lang="en-US" dirty="0" smtClean="0"/>
              <a:t>Isolated execution of each process</a:t>
            </a:r>
          </a:p>
          <a:p>
            <a:pPr lvl="2"/>
            <a:r>
              <a:rPr lang="en-US" dirty="0" smtClean="0"/>
              <a:t>No direct access to any hardware device</a:t>
            </a:r>
          </a:p>
          <a:p>
            <a:pPr lvl="1"/>
            <a:r>
              <a:rPr lang="en-US" dirty="0" smtClean="0"/>
              <a:t>CPU needs to support a mode bit as part of the machine status word or processor status word</a:t>
            </a:r>
          </a:p>
          <a:p>
            <a:pPr lvl="1"/>
            <a:r>
              <a:rPr lang="en-US" dirty="0" smtClean="0"/>
              <a:t>Switching modes is expensive</a:t>
            </a:r>
          </a:p>
          <a:p>
            <a:pPr lvl="2"/>
            <a:r>
              <a:rPr lang="en-US" dirty="0" smtClean="0"/>
              <a:t>Needs to save and restore user and kernel register states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62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OS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System boots up in kernel mode</a:t>
            </a:r>
          </a:p>
          <a:p>
            <a:pPr lvl="1"/>
            <a:r>
              <a:rPr lang="en-US" dirty="0" smtClean="0"/>
              <a:t>Kernel of the OS is loaded by the bootstrap loader from a fixed location in the disk</a:t>
            </a:r>
          </a:p>
          <a:p>
            <a:pPr lvl="1"/>
            <a:r>
              <a:rPr lang="en-US" dirty="0" smtClean="0"/>
              <a:t>Only when a user program is scheduled to run on the CPU, does the mode bit switch to user mode</a:t>
            </a:r>
          </a:p>
          <a:p>
            <a:r>
              <a:rPr lang="en-US" dirty="0" smtClean="0"/>
              <a:t>System calls invoke system call handlers</a:t>
            </a:r>
          </a:p>
          <a:p>
            <a:pPr lvl="1"/>
            <a:r>
              <a:rPr lang="en-US" dirty="0" smtClean="0"/>
              <a:t>Locations of the handlers are found in an interrupt vector table residing in the low memory</a:t>
            </a:r>
          </a:p>
          <a:p>
            <a:pPr lvl="1"/>
            <a:r>
              <a:rPr lang="en-US" dirty="0" smtClean="0"/>
              <a:t>Hardware interrupts are handled in the same way</a:t>
            </a:r>
          </a:p>
          <a:p>
            <a:pPr lvl="1"/>
            <a:r>
              <a:rPr lang="en-US" dirty="0" smtClean="0"/>
              <a:t>System call arguments are passed in registers and/or in memory (by passing a pointer in a register); what are these arguments?</a:t>
            </a:r>
          </a:p>
        </p:txBody>
      </p:sp>
    </p:spTree>
    <p:extLst>
      <p:ext uri="{BB962C8B-B14F-4D97-AF65-F5344CB8AC3E}">
        <p14:creationId xmlns:p14="http://schemas.microsoft.com/office/powerpoint/2010/main" val="198789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an operating system</a:t>
            </a:r>
          </a:p>
          <a:p>
            <a:r>
              <a:rPr lang="en-US" dirty="0" smtClean="0"/>
              <a:t>Why is it important</a:t>
            </a:r>
          </a:p>
          <a:p>
            <a:r>
              <a:rPr lang="en-US" dirty="0" smtClean="0"/>
              <a:t>Summary of OS functionalities</a:t>
            </a:r>
          </a:p>
          <a:p>
            <a:r>
              <a:rPr lang="en-US" dirty="0" smtClean="0"/>
              <a:t>Basics of UNIX OS</a:t>
            </a:r>
          </a:p>
          <a:p>
            <a:r>
              <a:rPr lang="en-US" dirty="0" smtClean="0"/>
              <a:t>System calls</a:t>
            </a:r>
          </a:p>
          <a:p>
            <a:r>
              <a:rPr lang="en-US" dirty="0" smtClean="0"/>
              <a:t>Path of a system call</a:t>
            </a:r>
          </a:p>
          <a:p>
            <a:r>
              <a:rPr lang="en-US" dirty="0" smtClean="0"/>
              <a:t>User interfaces</a:t>
            </a:r>
          </a:p>
          <a:p>
            <a:r>
              <a:rPr lang="en-US" dirty="0" smtClean="0"/>
              <a:t>System boot sequence</a:t>
            </a:r>
          </a:p>
        </p:txBody>
      </p:sp>
    </p:spTree>
    <p:extLst>
      <p:ext uri="{BB962C8B-B14F-4D97-AF65-F5344CB8AC3E}">
        <p14:creationId xmlns:p14="http://schemas.microsoft.com/office/powerpoint/2010/main" val="182787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OS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OS does several book-keeping tasks periodically</a:t>
            </a:r>
          </a:p>
          <a:p>
            <a:pPr lvl="1"/>
            <a:r>
              <a:rPr lang="en-US" dirty="0" smtClean="0"/>
              <a:t>Job scheduling is an important example</a:t>
            </a:r>
          </a:p>
          <a:p>
            <a:pPr lvl="1"/>
            <a:r>
              <a:rPr lang="en-US" dirty="0" smtClean="0"/>
              <a:t>Implemented by setting up a timer register which is decremented on every processor clock tick</a:t>
            </a:r>
          </a:p>
          <a:p>
            <a:pPr lvl="1"/>
            <a:r>
              <a:rPr lang="en-US" dirty="0" smtClean="0"/>
              <a:t>When the timer register expires, a hardware interrupt is generated</a:t>
            </a:r>
          </a:p>
          <a:p>
            <a:pPr lvl="1"/>
            <a:r>
              <a:rPr lang="en-US" dirty="0" smtClean="0"/>
              <a:t>The interrupt handler services the periodic tasks one by one and sets up the timer register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4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OS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US" dirty="0" smtClean="0"/>
              <a:t>Four basic OS modules</a:t>
            </a:r>
          </a:p>
          <a:p>
            <a:pPr lvl="1"/>
            <a:r>
              <a:rPr lang="en-US" dirty="0" smtClean="0"/>
              <a:t>Process management, memory management, storage management, protection</a:t>
            </a:r>
          </a:p>
          <a:p>
            <a:pPr lvl="1"/>
            <a:r>
              <a:rPr lang="en-US" dirty="0" smtClean="0"/>
              <a:t>Process management involves</a:t>
            </a:r>
          </a:p>
          <a:p>
            <a:pPr lvl="2"/>
            <a:r>
              <a:rPr lang="en-US" dirty="0" smtClean="0"/>
              <a:t>Creation, deletion, scheduling of processes</a:t>
            </a:r>
          </a:p>
          <a:p>
            <a:pPr lvl="2"/>
            <a:r>
              <a:rPr lang="en-US" dirty="0" smtClean="0"/>
              <a:t>Offering support for communication between processes</a:t>
            </a:r>
          </a:p>
          <a:p>
            <a:pPr lvl="2"/>
            <a:r>
              <a:rPr lang="en-US" dirty="0" smtClean="0"/>
              <a:t>Synchronizing communicating processes</a:t>
            </a:r>
          </a:p>
          <a:p>
            <a:pPr lvl="2"/>
            <a:r>
              <a:rPr lang="en-US" dirty="0" smtClean="0"/>
              <a:t>Handling deadlocks</a:t>
            </a:r>
          </a:p>
          <a:p>
            <a:pPr lvl="1"/>
            <a:r>
              <a:rPr lang="en-US" dirty="0" smtClean="0"/>
              <a:t>Memory management involves</a:t>
            </a:r>
          </a:p>
          <a:p>
            <a:pPr lvl="2"/>
            <a:r>
              <a:rPr lang="en-US" dirty="0" smtClean="0"/>
              <a:t>Handling memory allocation and de-allocation requests from user and kernel mode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OS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Four basic OS modules</a:t>
            </a:r>
          </a:p>
          <a:p>
            <a:pPr lvl="1"/>
            <a:r>
              <a:rPr lang="en-US" dirty="0" smtClean="0"/>
              <a:t>Storage management involves</a:t>
            </a:r>
          </a:p>
          <a:p>
            <a:pPr lvl="2"/>
            <a:r>
              <a:rPr lang="en-US" dirty="0" smtClean="0"/>
              <a:t>Implementing a virtual environment called file system</a:t>
            </a:r>
          </a:p>
          <a:p>
            <a:pPr lvl="1"/>
            <a:r>
              <a:rPr lang="en-US" dirty="0" smtClean="0"/>
              <a:t>Protection cross-cuts all the three modules</a:t>
            </a:r>
          </a:p>
          <a:p>
            <a:pPr lvl="2"/>
            <a:r>
              <a:rPr lang="en-US" dirty="0" smtClean="0"/>
              <a:t>Controls accesses to the resources managed by the OS</a:t>
            </a:r>
          </a:p>
          <a:p>
            <a:pPr lvl="2"/>
            <a:r>
              <a:rPr lang="en-US" dirty="0" smtClean="0"/>
              <a:t>Usually the OS kernel is assumed to be trusted</a:t>
            </a:r>
          </a:p>
          <a:p>
            <a:pPr lvl="2"/>
            <a:r>
              <a:rPr lang="en-US" dirty="0" smtClean="0"/>
              <a:t>A stricter protection model requires hardware-supported security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Basics of the UNIX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324600"/>
          </a:xfrm>
        </p:spPr>
        <p:txBody>
          <a:bodyPr>
            <a:normAutofit/>
          </a:bodyPr>
          <a:lstStyle/>
          <a:p>
            <a:r>
              <a:rPr lang="en-US" dirty="0" smtClean="0"/>
              <a:t>Bit of history</a:t>
            </a:r>
          </a:p>
          <a:p>
            <a:pPr lvl="1"/>
            <a:r>
              <a:rPr lang="en-US" dirty="0" smtClean="0"/>
              <a:t>1965: Bell Telephone Labs, General Electric Company, and MIT join hands to build </a:t>
            </a:r>
            <a:r>
              <a:rPr lang="en-US" dirty="0" err="1" smtClean="0"/>
              <a:t>Multics</a:t>
            </a:r>
            <a:r>
              <a:rPr lang="en-US" dirty="0" smtClean="0"/>
              <a:t> (multiplexed information and computing service)</a:t>
            </a:r>
          </a:p>
          <a:p>
            <a:pPr lvl="2"/>
            <a:r>
              <a:rPr lang="en-US" dirty="0">
                <a:hlinkClick r:id="rId2"/>
              </a:rPr>
              <a:t>http://www.multicians.org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1969: Early version of </a:t>
            </a:r>
            <a:r>
              <a:rPr lang="en-US" dirty="0" err="1" smtClean="0"/>
              <a:t>Multics</a:t>
            </a:r>
            <a:r>
              <a:rPr lang="en-US" dirty="0" smtClean="0"/>
              <a:t> runs on GE 645; Bell Labs terminate participation</a:t>
            </a:r>
          </a:p>
          <a:p>
            <a:pPr lvl="1"/>
            <a:r>
              <a:rPr lang="en-US" dirty="0" smtClean="0"/>
              <a:t>1970: Honeywell takes over GE along with </a:t>
            </a:r>
            <a:r>
              <a:rPr lang="en-US" dirty="0" err="1" smtClean="0"/>
              <a:t>Multics</a:t>
            </a:r>
            <a:endParaRPr lang="en-US" dirty="0" smtClean="0"/>
          </a:p>
          <a:p>
            <a:pPr lvl="1"/>
            <a:r>
              <a:rPr lang="en-US" dirty="0" smtClean="0"/>
              <a:t>1969-1971: Ken Thompson and Dennis Ritchie of Bell Labs implement a minimal OS in Fortran on a PDP-7 machine, which was later migrated to a PDP-11</a:t>
            </a:r>
          </a:p>
          <a:p>
            <a:pPr lvl="2"/>
            <a:r>
              <a:rPr lang="en-US" dirty="0" smtClean="0"/>
              <a:t>Brian Kernighan names it UNIX, a pun on the name </a:t>
            </a:r>
            <a:r>
              <a:rPr lang="en-US" dirty="0" err="1" smtClean="0"/>
              <a:t>Multics</a:t>
            </a:r>
            <a:endParaRPr lang="en-US" dirty="0" smtClean="0"/>
          </a:p>
          <a:p>
            <a:pPr lvl="1"/>
            <a:r>
              <a:rPr lang="en-US" dirty="0" smtClean="0"/>
              <a:t>1973: UNIX gets rewritten in C (which grew out of B)</a:t>
            </a:r>
          </a:p>
        </p:txBody>
      </p:sp>
    </p:spTree>
    <p:extLst>
      <p:ext uri="{BB962C8B-B14F-4D97-AF65-F5344CB8AC3E}">
        <p14:creationId xmlns:p14="http://schemas.microsoft.com/office/powerpoint/2010/main" val="96627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Basics of the UNIX OS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04999" y="609600"/>
            <a:ext cx="5562599" cy="6019801"/>
          </a:xfrm>
        </p:spPr>
      </p:pic>
      <p:sp>
        <p:nvSpPr>
          <p:cNvPr id="6" name="TextBox 5"/>
          <p:cNvSpPr txBox="1"/>
          <p:nvPr/>
        </p:nvSpPr>
        <p:spPr>
          <a:xfrm>
            <a:off x="0" y="6400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Reproduced from “The Design of the UNIX OS” by M J Bach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76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the UNIX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Two major parts</a:t>
            </a:r>
          </a:p>
          <a:p>
            <a:pPr lvl="1"/>
            <a:r>
              <a:rPr lang="en-US" dirty="0" smtClean="0"/>
              <a:t>The OS kernel</a:t>
            </a:r>
          </a:p>
          <a:p>
            <a:pPr lvl="1"/>
            <a:r>
              <a:rPr lang="en-US" dirty="0" smtClean="0"/>
              <a:t>Auxiliary system applications such as the shell command interpreter, the editors such as “vi”, etc.</a:t>
            </a:r>
          </a:p>
          <a:p>
            <a:r>
              <a:rPr lang="en-US" dirty="0" smtClean="0"/>
              <a:t>UNIX kernel talks to the system and user applications through the system call layer</a:t>
            </a:r>
          </a:p>
          <a:p>
            <a:pPr lvl="1"/>
            <a:r>
              <a:rPr lang="en-US" dirty="0" smtClean="0"/>
              <a:t>Two major sets of system calls: process control and file system</a:t>
            </a:r>
          </a:p>
          <a:p>
            <a:pPr lvl="1"/>
            <a:r>
              <a:rPr lang="en-US" dirty="0" smtClean="0"/>
              <a:t>The process control layer implements inter-process communication, scheduling, and memory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3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the UNIX OS: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US" dirty="0" smtClean="0"/>
              <a:t>Every I/O device is treated as a file</a:t>
            </a:r>
          </a:p>
          <a:p>
            <a:pPr lvl="1"/>
            <a:r>
              <a:rPr lang="en-US" dirty="0" smtClean="0"/>
              <a:t>Keyboard is treated as a special file called the standard input</a:t>
            </a:r>
          </a:p>
          <a:p>
            <a:pPr lvl="1"/>
            <a:r>
              <a:rPr lang="en-US" dirty="0" smtClean="0"/>
              <a:t>Display device is standard output</a:t>
            </a:r>
          </a:p>
          <a:p>
            <a:r>
              <a:rPr lang="en-US" dirty="0" smtClean="0"/>
              <a:t>File system interacts with two types of I/O devices</a:t>
            </a:r>
          </a:p>
          <a:p>
            <a:pPr lvl="1"/>
            <a:r>
              <a:rPr lang="en-US" dirty="0" smtClean="0"/>
              <a:t>Block device: transfers a block of data between the device and the kernel e.g., hard disk</a:t>
            </a:r>
          </a:p>
          <a:p>
            <a:pPr lvl="1"/>
            <a:r>
              <a:rPr lang="en-US" dirty="0" smtClean="0"/>
              <a:t>Character device: communicates through a stream of bytes e.g., keyboard, display,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the UNIX OS: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dirty="0" smtClean="0"/>
              <a:t>Block devices</a:t>
            </a:r>
          </a:p>
          <a:p>
            <a:pPr lvl="1"/>
            <a:r>
              <a:rPr lang="en-US" dirty="0" smtClean="0"/>
              <a:t>Accessed through a buffer cache to exploit spatial locality</a:t>
            </a:r>
          </a:p>
          <a:p>
            <a:pPr lvl="1"/>
            <a:r>
              <a:rPr lang="en-US" dirty="0" smtClean="0"/>
              <a:t>Seen by the kernel as random access storage devices even though physically they may not be</a:t>
            </a:r>
          </a:p>
          <a:p>
            <a:r>
              <a:rPr lang="en-US" dirty="0" smtClean="0"/>
              <a:t>Character devices</a:t>
            </a:r>
          </a:p>
          <a:p>
            <a:pPr lvl="1"/>
            <a:r>
              <a:rPr lang="en-US" dirty="0" smtClean="0"/>
              <a:t>Directly talk to the kernel without any caching</a:t>
            </a:r>
          </a:p>
          <a:p>
            <a:r>
              <a:rPr lang="en-US" dirty="0" smtClean="0"/>
              <a:t>Even though the OS abstraction for a device is a file, every device needs a device driver to implement the hardware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3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the UNIX OS: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Files are maintained using a data structure called index node (</a:t>
            </a:r>
            <a:r>
              <a:rPr lang="en-US" dirty="0" err="1" smtClean="0"/>
              <a:t>inode</a:t>
            </a:r>
            <a:r>
              <a:rPr lang="en-US" dirty="0" smtClean="0"/>
              <a:t> for short) table</a:t>
            </a:r>
          </a:p>
          <a:p>
            <a:pPr lvl="1"/>
            <a:r>
              <a:rPr lang="en-US" dirty="0" smtClean="0"/>
              <a:t>Each file has one </a:t>
            </a:r>
            <a:r>
              <a:rPr lang="en-US" dirty="0" err="1" smtClean="0"/>
              <a:t>inode</a:t>
            </a:r>
            <a:endParaRPr lang="en-US" dirty="0" smtClean="0"/>
          </a:p>
          <a:p>
            <a:pPr lvl="1"/>
            <a:r>
              <a:rPr lang="en-US" dirty="0" smtClean="0"/>
              <a:t>Each </a:t>
            </a:r>
            <a:r>
              <a:rPr lang="en-US" dirty="0" err="1" smtClean="0"/>
              <a:t>inode</a:t>
            </a:r>
            <a:r>
              <a:rPr lang="en-US" dirty="0" smtClean="0"/>
              <a:t> stores the disk layout of the file data and other information such as file owner, access permissions, access times, etc.</a:t>
            </a:r>
          </a:p>
          <a:p>
            <a:pPr lvl="1"/>
            <a:r>
              <a:rPr lang="en-US" dirty="0" smtClean="0"/>
              <a:t>On a file system call specifying a file name, the file name is translated to the corresponding </a:t>
            </a:r>
            <a:r>
              <a:rPr lang="en-US" dirty="0" err="1" smtClean="0"/>
              <a:t>inode</a:t>
            </a:r>
            <a:endParaRPr lang="en-US" dirty="0" smtClean="0"/>
          </a:p>
          <a:p>
            <a:pPr lvl="2"/>
            <a:r>
              <a:rPr lang="en-US" dirty="0" smtClean="0"/>
              <a:t>Maintains two more tables to do this: user file descriptor table (UFDT) and kernel file table (FT)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2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the UNIX OS: File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143000"/>
            <a:ext cx="7543800" cy="5257800"/>
          </a:xfrm>
        </p:spPr>
      </p:pic>
      <p:sp>
        <p:nvSpPr>
          <p:cNvPr id="6" name="TextBox 5"/>
          <p:cNvSpPr txBox="1"/>
          <p:nvPr/>
        </p:nvSpPr>
        <p:spPr>
          <a:xfrm>
            <a:off x="0" y="64008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Reproduced from “The Design of the UNIX OS” by M J Bach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51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piece of software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Resource manager of any computing system</a:t>
            </a:r>
          </a:p>
          <a:p>
            <a:pPr lvl="1"/>
            <a:r>
              <a:rPr lang="en-US" dirty="0" smtClean="0"/>
              <a:t>Schedules resources like CPU, memory, hard disks, and other I/O devices </a:t>
            </a:r>
          </a:p>
          <a:p>
            <a:pPr lvl="1"/>
            <a:r>
              <a:rPr lang="en-US" dirty="0" smtClean="0"/>
              <a:t>Virtualizes the resources so that</a:t>
            </a:r>
          </a:p>
          <a:p>
            <a:pPr lvl="2"/>
            <a:r>
              <a:rPr lang="en-US" dirty="0" smtClean="0"/>
              <a:t>a programmer does not have to worry about the low-level details of a physical resource</a:t>
            </a:r>
          </a:p>
          <a:p>
            <a:pPr lvl="2"/>
            <a:r>
              <a:rPr lang="en-US" dirty="0" smtClean="0"/>
              <a:t>presents a virtual interface of the resource to the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8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the UNIX OS: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UFDT and FT</a:t>
            </a:r>
          </a:p>
          <a:p>
            <a:pPr lvl="1"/>
            <a:r>
              <a:rPr lang="en-US" dirty="0" smtClean="0"/>
              <a:t>The UFDT maintains one entry for each open file of a process; each process has its own UFDT</a:t>
            </a:r>
          </a:p>
          <a:p>
            <a:pPr lvl="1"/>
            <a:r>
              <a:rPr lang="en-US" dirty="0" smtClean="0"/>
              <a:t>The UFDT entry holds a pointer to the corresponding FT entry; two UFDT entries may point to the same FT entry (same file opened twice)</a:t>
            </a:r>
          </a:p>
          <a:p>
            <a:pPr lvl="1"/>
            <a:r>
              <a:rPr lang="en-US" dirty="0" smtClean="0"/>
              <a:t>The open or </a:t>
            </a:r>
            <a:r>
              <a:rPr lang="en-US" dirty="0" err="1" smtClean="0"/>
              <a:t>creat</a:t>
            </a:r>
            <a:r>
              <a:rPr lang="en-US" dirty="0" smtClean="0"/>
              <a:t> call returns the index of the UFDT slot allocated to the file</a:t>
            </a:r>
          </a:p>
          <a:p>
            <a:pPr lvl="2"/>
            <a:r>
              <a:rPr lang="en-US" dirty="0" smtClean="0"/>
              <a:t>Referred to as a file descriptor</a:t>
            </a:r>
          </a:p>
          <a:p>
            <a:pPr lvl="1"/>
            <a:r>
              <a:rPr lang="en-US" dirty="0" smtClean="0"/>
              <a:t>Each FT entry stores the read/write byte offset into a file, access permissions, a unique pointer to the file </a:t>
            </a:r>
            <a:r>
              <a:rPr lang="en-US" dirty="0" err="1" smtClean="0"/>
              <a:t>inode</a:t>
            </a:r>
            <a:r>
              <a:rPr lang="en-US" dirty="0" smtClean="0"/>
              <a:t>; the FT is shared across </a:t>
            </a:r>
            <a:r>
              <a:rPr lang="en-US" smtClean="0"/>
              <a:t>all processes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9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Basics of the UNIX OS: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1837"/>
            <a:ext cx="8686800" cy="4525963"/>
          </a:xfrm>
        </p:spPr>
        <p:txBody>
          <a:bodyPr/>
          <a:lstStyle/>
          <a:p>
            <a:r>
              <a:rPr lang="en-US" dirty="0" smtClean="0"/>
              <a:t>File systems are kept on the block devices</a:t>
            </a:r>
          </a:p>
          <a:p>
            <a:pPr lvl="1"/>
            <a:r>
              <a:rPr lang="en-US" dirty="0" smtClean="0"/>
              <a:t>Kernel remains oblivious to the physical block device addresses</a:t>
            </a:r>
          </a:p>
          <a:p>
            <a:pPr lvl="1"/>
            <a:r>
              <a:rPr lang="en-US" dirty="0" smtClean="0"/>
              <a:t>The translation from the logical file system layout to the physical addresses is done by the device driver</a:t>
            </a:r>
          </a:p>
          <a:p>
            <a:pPr lvl="1"/>
            <a:r>
              <a:rPr lang="en-US" dirty="0" smtClean="0"/>
              <a:t>Kernel treats the file system as a sequence of logical blocks, each of size multiple of 512 bytes</a:t>
            </a:r>
          </a:p>
          <a:p>
            <a:pPr lvl="1"/>
            <a:r>
              <a:rPr lang="en-US" dirty="0" smtClean="0"/>
              <a:t>A file system starts with a boot block followed by a superblock, the </a:t>
            </a:r>
            <a:r>
              <a:rPr lang="en-US" dirty="0" err="1" smtClean="0"/>
              <a:t>inode</a:t>
            </a:r>
            <a:r>
              <a:rPr lang="en-US" dirty="0" smtClean="0"/>
              <a:t> list, and the data blocks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9200"/>
            <a:ext cx="9144000" cy="14893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7700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Reproduced from “The Design of the UNIX OS” by M J Bach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693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 of the UNIX OS: File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5715000"/>
          </a:xfrm>
        </p:spPr>
        <p:txBody>
          <a:bodyPr>
            <a:normAutofit/>
          </a:bodyPr>
          <a:lstStyle/>
          <a:p>
            <a:r>
              <a:rPr lang="en-US" dirty="0" smtClean="0"/>
              <a:t>File system</a:t>
            </a:r>
          </a:p>
          <a:p>
            <a:pPr lvl="1"/>
            <a:r>
              <a:rPr lang="en-US" dirty="0" smtClean="0"/>
              <a:t>Boot block resides in the first sector and contains the bootstrap loader</a:t>
            </a:r>
          </a:p>
          <a:p>
            <a:pPr lvl="1"/>
            <a:r>
              <a:rPr lang="en-US" dirty="0" smtClean="0"/>
              <a:t>Superblock describes the state of the file system: how large it is, how many files it can store, free list information, etc.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 list size is configured by the admin when building the kernel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 table contains the indices into the </a:t>
            </a:r>
            <a:r>
              <a:rPr lang="en-US" dirty="0" err="1" smtClean="0"/>
              <a:t>inode</a:t>
            </a:r>
            <a:r>
              <a:rPr lang="en-US" dirty="0" smtClean="0"/>
              <a:t> list</a:t>
            </a:r>
          </a:p>
          <a:p>
            <a:pPr lvl="1"/>
            <a:r>
              <a:rPr lang="en-US" dirty="0" smtClean="0"/>
              <a:t>Root </a:t>
            </a:r>
            <a:r>
              <a:rPr lang="en-US" dirty="0" err="1" smtClean="0"/>
              <a:t>inode</a:t>
            </a:r>
            <a:r>
              <a:rPr lang="en-US" dirty="0" smtClean="0"/>
              <a:t> is used as the root of the directory system</a:t>
            </a:r>
          </a:p>
          <a:p>
            <a:pPr lvl="1"/>
            <a:r>
              <a:rPr lang="en-US" dirty="0" smtClean="0"/>
              <a:t>An allocated data block can belong to exactly one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78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the UNIX OS: Process control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219200"/>
            <a:ext cx="7238999" cy="5105400"/>
          </a:xfrm>
        </p:spPr>
      </p:pic>
      <p:sp>
        <p:nvSpPr>
          <p:cNvPr id="6" name="TextBox 5"/>
          <p:cNvSpPr txBox="1"/>
          <p:nvPr/>
        </p:nvSpPr>
        <p:spPr>
          <a:xfrm>
            <a:off x="0" y="63362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Reproduced from “The Design of the UNIX OS” by M J Bach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902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the UNIX OS: Process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US" dirty="0" smtClean="0"/>
              <a:t>Kernel process table entry for each process and u area to store process information manipulated by kernel only</a:t>
            </a:r>
          </a:p>
          <a:p>
            <a:pPr lvl="1"/>
            <a:r>
              <a:rPr lang="en-US" dirty="0" smtClean="0"/>
              <a:t>Each process table entry points to a per process region table and each per process region table entry points to a global region table</a:t>
            </a:r>
          </a:p>
          <a:p>
            <a:pPr lvl="1"/>
            <a:r>
              <a:rPr lang="en-US" dirty="0" smtClean="0"/>
              <a:t>A region is a contiguous memory segment containing process text, data, stack</a:t>
            </a:r>
          </a:p>
          <a:p>
            <a:pPr lvl="1"/>
            <a:r>
              <a:rPr lang="en-US" dirty="0" smtClean="0"/>
              <a:t>A global region table entry contains region attributes such as text/data, private/shared, and the starting address of the 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3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the UNIX OS: Process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u area contains information necessary to completely describe a process; kernel can directly access the u area of the currently executing process only; the u area contains</a:t>
            </a:r>
          </a:p>
          <a:p>
            <a:pPr lvl="1"/>
            <a:r>
              <a:rPr lang="en-US" dirty="0" smtClean="0"/>
              <a:t>A pointer to the kernel process table slot of the currently executing process</a:t>
            </a:r>
          </a:p>
          <a:p>
            <a:pPr lvl="1"/>
            <a:r>
              <a:rPr lang="en-US" dirty="0" smtClean="0"/>
              <a:t>Parameters, return values, and error codes of the last executed system call of the currently executing process</a:t>
            </a:r>
          </a:p>
          <a:p>
            <a:pPr lvl="1"/>
            <a:r>
              <a:rPr lang="en-US" dirty="0" smtClean="0"/>
              <a:t>File descriptors of all open files of the currently executing process</a:t>
            </a:r>
          </a:p>
          <a:p>
            <a:pPr lvl="1"/>
            <a:r>
              <a:rPr lang="en-US" dirty="0" smtClean="0"/>
              <a:t>Current directory and current root of the file system</a:t>
            </a:r>
          </a:p>
          <a:p>
            <a:pPr lvl="1"/>
            <a:r>
              <a:rPr lang="en-US" dirty="0" smtClean="0"/>
              <a:t>Process and file size limits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0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the UNIX OS: Process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The context of a process is its complete state including</a:t>
            </a:r>
          </a:p>
          <a:p>
            <a:pPr lvl="1"/>
            <a:r>
              <a:rPr lang="en-US" dirty="0" smtClean="0"/>
              <a:t>Text (code)</a:t>
            </a:r>
          </a:p>
          <a:p>
            <a:pPr lvl="1"/>
            <a:r>
              <a:rPr lang="en-US" dirty="0" smtClean="0"/>
              <a:t>Values of global user variables and data structures</a:t>
            </a:r>
          </a:p>
          <a:p>
            <a:pPr lvl="1"/>
            <a:r>
              <a:rPr lang="en-US" dirty="0" smtClean="0"/>
              <a:t>Values of processor registers</a:t>
            </a:r>
          </a:p>
          <a:p>
            <a:pPr lvl="1"/>
            <a:r>
              <a:rPr lang="en-US" dirty="0" smtClean="0"/>
              <a:t>Contents of its kernel process table slot and u area</a:t>
            </a:r>
          </a:p>
          <a:p>
            <a:pPr lvl="1"/>
            <a:r>
              <a:rPr lang="en-US" dirty="0" smtClean="0"/>
              <a:t>Contents of its user mode stack and kernel mode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7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the UNIX OS: Process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A process undergoes several state transitions from creation to </a:t>
            </a:r>
            <a:r>
              <a:rPr lang="en-US" dirty="0" smtClean="0"/>
              <a:t>termination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457200" y="2438400"/>
            <a:ext cx="2057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CREATED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352800" y="2438400"/>
            <a:ext cx="2057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READY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324600" y="2438400"/>
            <a:ext cx="2057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RUNNING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133600" y="5029200"/>
            <a:ext cx="2057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SLEEP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562600" y="5029200"/>
            <a:ext cx="26670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TERMINATED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5" idx="6"/>
            <a:endCxn id="9" idx="2"/>
          </p:cNvCxnSpPr>
          <p:nvPr/>
        </p:nvCxnSpPr>
        <p:spPr>
          <a:xfrm>
            <a:off x="2514600" y="2895600"/>
            <a:ext cx="838200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0" idx="2"/>
          </p:cNvCxnSpPr>
          <p:nvPr/>
        </p:nvCxnSpPr>
        <p:spPr>
          <a:xfrm>
            <a:off x="5410200" y="2895600"/>
            <a:ext cx="914400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4"/>
            <a:endCxn id="11" idx="6"/>
          </p:cNvCxnSpPr>
          <p:nvPr/>
        </p:nvCxnSpPr>
        <p:spPr>
          <a:xfrm flipH="1">
            <a:off x="4191000" y="3352800"/>
            <a:ext cx="3162300" cy="213360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10" idx="0"/>
            <a:endCxn id="9" idx="0"/>
          </p:cNvCxnSpPr>
          <p:nvPr/>
        </p:nvCxnSpPr>
        <p:spPr>
          <a:xfrm rot="16200000" flipV="1">
            <a:off x="5867400" y="952500"/>
            <a:ext cx="12700" cy="2971800"/>
          </a:xfrm>
          <a:prstGeom prst="curvedConnector3">
            <a:avLst>
              <a:gd name="adj1" fmla="val 1800000"/>
            </a:avLst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0"/>
            <a:endCxn id="9" idx="4"/>
          </p:cNvCxnSpPr>
          <p:nvPr/>
        </p:nvCxnSpPr>
        <p:spPr>
          <a:xfrm flipV="1">
            <a:off x="3162300" y="3352800"/>
            <a:ext cx="1219200" cy="167640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4"/>
            <a:endCxn id="12" idx="0"/>
          </p:cNvCxnSpPr>
          <p:nvPr/>
        </p:nvCxnSpPr>
        <p:spPr>
          <a:xfrm flipH="1">
            <a:off x="6896100" y="3352800"/>
            <a:ext cx="457200" cy="167640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5" idx="2"/>
          </p:cNvCxnSpPr>
          <p:nvPr/>
        </p:nvCxnSpPr>
        <p:spPr>
          <a:xfrm>
            <a:off x="76200" y="2895600"/>
            <a:ext cx="381000" cy="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546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the UNIX OS: Process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process undergoes several state transitions from creation to termination</a:t>
            </a:r>
          </a:p>
          <a:p>
            <a:pPr lvl="1"/>
            <a:r>
              <a:rPr lang="en-US" dirty="0" smtClean="0"/>
              <a:t>The kernel process table entry maintains the process state, user id of the owner, and an event descriptor if the process is in sleep state</a:t>
            </a:r>
          </a:p>
          <a:p>
            <a:pPr lvl="1"/>
            <a:r>
              <a:rPr lang="en-US" dirty="0" smtClean="0"/>
              <a:t>A process undergoes a context switch on I/O or hardware interrupt or timer interrupt</a:t>
            </a:r>
          </a:p>
          <a:p>
            <a:pPr lvl="2"/>
            <a:r>
              <a:rPr lang="en-US" dirty="0" smtClean="0"/>
              <a:t>Not all system calls cause a context switch</a:t>
            </a:r>
          </a:p>
          <a:p>
            <a:pPr lvl="2"/>
            <a:r>
              <a:rPr lang="en-US" dirty="0" smtClean="0"/>
              <a:t>All system calls cause a mode switch</a:t>
            </a:r>
          </a:p>
          <a:p>
            <a:pPr lvl="2"/>
            <a:r>
              <a:rPr lang="en-US" dirty="0" smtClean="0"/>
              <a:t>Context switch code or system call code executes in the context of the currently scheduled process</a:t>
            </a:r>
          </a:p>
          <a:p>
            <a:pPr lvl="2"/>
            <a:r>
              <a:rPr lang="en-US" dirty="0" smtClean="0"/>
              <a:t>A mode switch changes the stack frame top pointer to user mode or kernel mode stack top depending on the direction of the switch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9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the UNIX OS: Process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Three important system calls for process management</a:t>
            </a:r>
          </a:p>
          <a:p>
            <a:pPr lvl="1"/>
            <a:r>
              <a:rPr lang="en-US" dirty="0" err="1" smtClean="0"/>
              <a:t>execv</a:t>
            </a:r>
            <a:r>
              <a:rPr lang="en-US" dirty="0" smtClean="0"/>
              <a:t>, fork, wait</a:t>
            </a:r>
          </a:p>
          <a:p>
            <a:pPr lvl="1"/>
            <a:r>
              <a:rPr lang="en-US" dirty="0" smtClean="0"/>
              <a:t>An </a:t>
            </a:r>
            <a:r>
              <a:rPr lang="en-US" dirty="0" err="1" smtClean="0"/>
              <a:t>execv</a:t>
            </a:r>
            <a:r>
              <a:rPr lang="en-US" dirty="0" smtClean="0"/>
              <a:t> call from a user program executes a new program, starting address of which is passed to the call; does not create a new process</a:t>
            </a:r>
          </a:p>
          <a:p>
            <a:pPr lvl="2"/>
            <a:r>
              <a:rPr lang="en-US" dirty="0" smtClean="0"/>
              <a:t>Overlays new text, data, stack regions on top of the old regions, sets up the region table pointers correctly</a:t>
            </a:r>
          </a:p>
          <a:p>
            <a:pPr lvl="1"/>
            <a:r>
              <a:rPr lang="en-US" dirty="0" smtClean="0"/>
              <a:t>A fork call creates a new process (called the child process)</a:t>
            </a:r>
          </a:p>
          <a:p>
            <a:pPr lvl="2"/>
            <a:r>
              <a:rPr lang="en-US" dirty="0" smtClean="0"/>
              <a:t>Kernel duplicates the address space for the child from the parent by copying or sharing depending on the situation</a:t>
            </a:r>
          </a:p>
        </p:txBody>
      </p:sp>
    </p:spTree>
    <p:extLst>
      <p:ext uri="{BB962C8B-B14F-4D97-AF65-F5344CB8AC3E}">
        <p14:creationId xmlns:p14="http://schemas.microsoft.com/office/powerpoint/2010/main" val="33370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Let’s assume that we have a minimal hardware implementing some abstract instruction set architecture</a:t>
            </a:r>
          </a:p>
          <a:p>
            <a:r>
              <a:rPr lang="en-US" dirty="0" smtClean="0"/>
              <a:t>Peripheral devices consist of memory, hard disk, keyboard, and a display</a:t>
            </a:r>
          </a:p>
          <a:p>
            <a:r>
              <a:rPr lang="en-US" dirty="0" smtClean="0"/>
              <a:t>We have a simple problem to solve: add the elements of a vector and print the result on the display device</a:t>
            </a:r>
          </a:p>
          <a:p>
            <a:r>
              <a:rPr lang="en-US" dirty="0" smtClean="0"/>
              <a:t>Let’s assume that somebody has written the program to solve it and prepared the binary image of the executable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3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the UNIX OS: Process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A process is always created by another process</a:t>
            </a:r>
          </a:p>
          <a:p>
            <a:pPr lvl="1"/>
            <a:r>
              <a:rPr lang="en-US" dirty="0" smtClean="0"/>
              <a:t>Created process is the child of the creating process</a:t>
            </a:r>
          </a:p>
          <a:p>
            <a:r>
              <a:rPr lang="en-US" dirty="0" smtClean="0"/>
              <a:t>The system boots up as a process</a:t>
            </a:r>
          </a:p>
          <a:p>
            <a:pPr lvl="1"/>
            <a:r>
              <a:rPr lang="en-US" i="1" dirty="0" smtClean="0"/>
              <a:t>init</a:t>
            </a:r>
            <a:r>
              <a:rPr lang="en-US" dirty="0" smtClean="0"/>
              <a:t> process in UNIX</a:t>
            </a:r>
          </a:p>
          <a:p>
            <a:pPr lvl="1"/>
            <a:r>
              <a:rPr lang="en-US" dirty="0" smtClean="0"/>
              <a:t>This is the root of all processes</a:t>
            </a:r>
          </a:p>
          <a:p>
            <a:pPr lvl="1"/>
            <a:r>
              <a:rPr lang="en-US" dirty="0" smtClean="0"/>
              <a:t>Every process gets a unique integer ID known as the process ID or </a:t>
            </a:r>
            <a:r>
              <a:rPr lang="en-US" dirty="0" err="1" smtClean="0"/>
              <a:t>pid</a:t>
            </a:r>
            <a:r>
              <a:rPr lang="en-US" dirty="0" smtClean="0"/>
              <a:t>. The root process has </a:t>
            </a:r>
            <a:r>
              <a:rPr lang="en-US" dirty="0" err="1" smtClean="0"/>
              <a:t>pid</a:t>
            </a:r>
            <a:r>
              <a:rPr lang="en-US" dirty="0" smtClean="0"/>
              <a:t> zero.</a:t>
            </a:r>
          </a:p>
          <a:p>
            <a:pPr lvl="2"/>
            <a:r>
              <a:rPr lang="en-US" dirty="0" smtClean="0"/>
              <a:t>In UNIX, the system boot process has </a:t>
            </a:r>
            <a:r>
              <a:rPr lang="en-US" dirty="0" err="1" smtClean="0"/>
              <a:t>pid</a:t>
            </a:r>
            <a:r>
              <a:rPr lang="en-US" dirty="0" smtClean="0"/>
              <a:t> zero and </a:t>
            </a:r>
            <a:r>
              <a:rPr lang="en-US" i="1" dirty="0" smtClean="0"/>
              <a:t>init</a:t>
            </a:r>
            <a:r>
              <a:rPr lang="en-US" dirty="0" smtClean="0"/>
              <a:t> has </a:t>
            </a:r>
            <a:r>
              <a:rPr lang="en-US" dirty="0" err="1" smtClean="0"/>
              <a:t>pid</a:t>
            </a:r>
            <a:r>
              <a:rPr lang="en-US" dirty="0" smtClean="0"/>
              <a:t> one.</a:t>
            </a:r>
          </a:p>
        </p:txBody>
      </p:sp>
    </p:spTree>
    <p:extLst>
      <p:ext uri="{BB962C8B-B14F-4D97-AF65-F5344CB8AC3E}">
        <p14:creationId xmlns:p14="http://schemas.microsoft.com/office/powerpoint/2010/main" val="38755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the UNIX OS: Process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 pitchFamily="2" charset="2"/>
              </a:rPr>
              <a:t>The processes form a tree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The root of this tree in UNIX is </a:t>
            </a:r>
            <a:r>
              <a:rPr lang="en-US" i="1" dirty="0" err="1" smtClean="0">
                <a:sym typeface="Wingdings" pitchFamily="2" charset="2"/>
              </a:rPr>
              <a:t>init</a:t>
            </a:r>
            <a:endParaRPr lang="en-US" i="1" dirty="0">
              <a:sym typeface="Wingdings" pitchFamily="2" charset="2"/>
            </a:endParaRPr>
          </a:p>
          <a:p>
            <a:pPr lvl="1"/>
            <a:r>
              <a:rPr lang="en-US" dirty="0" smtClean="0">
                <a:sym typeface="Wingdings" pitchFamily="2" charset="2"/>
              </a:rPr>
              <a:t>The system boot process is killed after </a:t>
            </a:r>
            <a:r>
              <a:rPr lang="en-US" i="1" dirty="0" err="1" smtClean="0">
                <a:sym typeface="Wingdings" pitchFamily="2" charset="2"/>
              </a:rPr>
              <a:t>init</a:t>
            </a:r>
            <a:r>
              <a:rPr lang="en-US" dirty="0" smtClean="0">
                <a:sym typeface="Wingdings" pitchFamily="2" charset="2"/>
              </a:rPr>
              <a:t> is created</a:t>
            </a:r>
          </a:p>
          <a:p>
            <a:r>
              <a:rPr lang="en-US" dirty="0" smtClean="0">
                <a:sym typeface="Wingdings" pitchFamily="2" charset="2"/>
              </a:rPr>
              <a:t>The </a:t>
            </a:r>
            <a:r>
              <a:rPr lang="en-US" i="1" dirty="0" err="1" smtClean="0">
                <a:sym typeface="Wingdings" pitchFamily="2" charset="2"/>
              </a:rPr>
              <a:t>pstree</a:t>
            </a:r>
            <a:r>
              <a:rPr lang="en-US" dirty="0" smtClean="0">
                <a:sym typeface="Wingdings" pitchFamily="2" charset="2"/>
              </a:rPr>
              <a:t> command shows the process tree in UNIX (</a:t>
            </a:r>
            <a:r>
              <a:rPr lang="en-US" i="1" dirty="0" err="1" smtClean="0">
                <a:sym typeface="Wingdings" pitchFamily="2" charset="2"/>
              </a:rPr>
              <a:t>pstree</a:t>
            </a:r>
            <a:r>
              <a:rPr lang="en-US" i="1" dirty="0" smtClean="0">
                <a:sym typeface="Wingdings" pitchFamily="2" charset="2"/>
              </a:rPr>
              <a:t> –p</a:t>
            </a:r>
            <a:r>
              <a:rPr lang="en-US" dirty="0" smtClean="0">
                <a:sym typeface="Wingdings" pitchFamily="2" charset="2"/>
              </a:rPr>
              <a:t> shows the </a:t>
            </a:r>
            <a:r>
              <a:rPr lang="en-US" dirty="0" err="1" smtClean="0">
                <a:sym typeface="Wingdings" pitchFamily="2" charset="2"/>
              </a:rPr>
              <a:t>pid</a:t>
            </a:r>
            <a:r>
              <a:rPr lang="en-US" dirty="0" smtClean="0">
                <a:sym typeface="Wingdings" pitchFamily="2" charset="2"/>
              </a:rPr>
              <a:t> also)</a:t>
            </a:r>
          </a:p>
          <a:p>
            <a:r>
              <a:rPr lang="en-US" dirty="0" smtClean="0">
                <a:sym typeface="Wingdings" pitchFamily="2" charset="2"/>
              </a:rPr>
              <a:t>The </a:t>
            </a:r>
            <a:r>
              <a:rPr lang="en-US" i="1" dirty="0" err="1" smtClean="0">
                <a:sym typeface="Wingdings" pitchFamily="2" charset="2"/>
              </a:rPr>
              <a:t>pgrep</a:t>
            </a:r>
            <a:r>
              <a:rPr lang="en-US" i="1" dirty="0" smtClean="0">
                <a:sym typeface="Wingdings" pitchFamily="2" charset="2"/>
              </a:rPr>
              <a:t> </a:t>
            </a:r>
            <a:r>
              <a:rPr lang="en-US" i="1" dirty="0" err="1" smtClean="0">
                <a:sym typeface="Wingdings" pitchFamily="2" charset="2"/>
              </a:rPr>
              <a:t>processname</a:t>
            </a:r>
            <a:r>
              <a:rPr lang="en-US" dirty="0" smtClean="0">
                <a:sym typeface="Wingdings" pitchFamily="2" charset="2"/>
              </a:rPr>
              <a:t> command shows the </a:t>
            </a:r>
            <a:r>
              <a:rPr lang="en-US" dirty="0" err="1" smtClean="0">
                <a:sym typeface="Wingdings" pitchFamily="2" charset="2"/>
              </a:rPr>
              <a:t>pid</a:t>
            </a:r>
            <a:r>
              <a:rPr lang="en-US" dirty="0" smtClean="0">
                <a:sym typeface="Wingdings" pitchFamily="2" charset="2"/>
              </a:rPr>
              <a:t> of a process</a:t>
            </a:r>
          </a:p>
          <a:p>
            <a:pPr lvl="1"/>
            <a:r>
              <a:rPr lang="en-US" i="1" dirty="0" err="1" smtClean="0">
                <a:sym typeface="Wingdings" pitchFamily="2" charset="2"/>
              </a:rPr>
              <a:t>pgrep</a:t>
            </a:r>
            <a:r>
              <a:rPr lang="en-US" i="1" dirty="0" smtClean="0">
                <a:sym typeface="Wingdings" pitchFamily="2" charset="2"/>
              </a:rPr>
              <a:t> init </a:t>
            </a:r>
            <a:r>
              <a:rPr lang="en-US" dirty="0" smtClean="0">
                <a:sym typeface="Wingdings" pitchFamily="2" charset="2"/>
              </a:rPr>
              <a:t>returns 1</a:t>
            </a:r>
          </a:p>
          <a:p>
            <a:r>
              <a:rPr lang="en-US" dirty="0"/>
              <a:t>To find the parent </a:t>
            </a:r>
            <a:r>
              <a:rPr lang="en-US" dirty="0" err="1"/>
              <a:t>pid</a:t>
            </a:r>
            <a:r>
              <a:rPr lang="en-US" dirty="0"/>
              <a:t> of a process with </a:t>
            </a:r>
            <a:r>
              <a:rPr lang="en-US" dirty="0" err="1"/>
              <a:t>pid</a:t>
            </a:r>
            <a:r>
              <a:rPr lang="en-US" dirty="0"/>
              <a:t> x</a:t>
            </a:r>
          </a:p>
          <a:p>
            <a:pPr lvl="1"/>
            <a:r>
              <a:rPr lang="en-US" dirty="0"/>
              <a:t>Check the fourth entry in file /</a:t>
            </a:r>
            <a:r>
              <a:rPr lang="en-US" dirty="0" err="1"/>
              <a:t>proc</a:t>
            </a:r>
            <a:r>
              <a:rPr lang="en-US" dirty="0"/>
              <a:t>/x/stat on </a:t>
            </a:r>
            <a:r>
              <a:rPr lang="en-US" dirty="0" smtClean="0"/>
              <a:t>UNIX</a:t>
            </a:r>
            <a:endParaRPr lang="en-US" dirty="0"/>
          </a:p>
          <a:p>
            <a:pPr lvl="1"/>
            <a:r>
              <a:rPr lang="en-US" dirty="0" smtClean="0"/>
              <a:t>In a C program, you can use </a:t>
            </a:r>
            <a:r>
              <a:rPr lang="en-US" dirty="0" err="1" smtClean="0"/>
              <a:t>getppid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the UNIX OS: Process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process can be created by calling fork()</a:t>
            </a:r>
          </a:p>
          <a:p>
            <a:pPr lvl="1"/>
            <a:r>
              <a:rPr lang="en-US" dirty="0"/>
              <a:t>Child </a:t>
            </a:r>
            <a:r>
              <a:rPr lang="en-US" dirty="0" err="1"/>
              <a:t>pid</a:t>
            </a:r>
            <a:r>
              <a:rPr lang="en-US" dirty="0"/>
              <a:t> is returned to parent, zero is returned to child. A negative return value indicates error in UNIX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the fork() call returns</a:t>
            </a:r>
          </a:p>
          <a:p>
            <a:pPr lvl="1"/>
            <a:r>
              <a:rPr lang="en-US" dirty="0" smtClean="0"/>
              <a:t>The child process has been created</a:t>
            </a:r>
          </a:p>
          <a:p>
            <a:pPr lvl="1"/>
            <a:r>
              <a:rPr lang="en-US" dirty="0" smtClean="0"/>
              <a:t>Its text and global data are loaded in memory</a:t>
            </a:r>
          </a:p>
          <a:p>
            <a:pPr lvl="1"/>
            <a:r>
              <a:rPr lang="en-US" dirty="0" smtClean="0"/>
              <a:t>The process will start executing when it is scheduled</a:t>
            </a:r>
          </a:p>
          <a:p>
            <a:pPr lvl="1"/>
            <a:r>
              <a:rPr lang="en-US" dirty="0" smtClean="0"/>
              <a:t>Since the child process gets an exact copy of the address space and registers of the parent, it starts executing at the instruction that returns from fork()</a:t>
            </a:r>
          </a:p>
          <a:p>
            <a:pPr lvl="2"/>
            <a:r>
              <a:rPr lang="en-US" dirty="0" smtClean="0"/>
              <a:t>This is the value of the program counter in the parent</a:t>
            </a:r>
          </a:p>
          <a:p>
            <a:pPr lvl="2"/>
            <a:r>
              <a:rPr lang="en-US" dirty="0" smtClean="0"/>
              <a:t>The only difference between the parent and the child is in the return value of the fork() call</a:t>
            </a:r>
          </a:p>
        </p:txBody>
      </p:sp>
    </p:spTree>
    <p:extLst>
      <p:ext uri="{BB962C8B-B14F-4D97-AF65-F5344CB8AC3E}">
        <p14:creationId xmlns:p14="http://schemas.microsoft.com/office/powerpoint/2010/main" val="284528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the UNIX OS: Process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The wait() system call makes a process wait for any one of its children to complete</a:t>
            </a:r>
          </a:p>
          <a:p>
            <a:r>
              <a:rPr lang="en-US" dirty="0" smtClean="0"/>
              <a:t>It is a good practice to wait for all the children that a process has created</a:t>
            </a:r>
          </a:p>
          <a:p>
            <a:pPr lvl="1"/>
            <a:r>
              <a:rPr lang="en-US" dirty="0" smtClean="0"/>
              <a:t>Can be programmed using a loop which runs number of times equal to the number of children</a:t>
            </a:r>
          </a:p>
          <a:p>
            <a:pPr lvl="1"/>
            <a:r>
              <a:rPr lang="en-US" dirty="0" smtClean="0"/>
              <a:t>Each loop iteration makes one call to wait()</a:t>
            </a:r>
          </a:p>
          <a:p>
            <a:pPr lvl="1"/>
            <a:r>
              <a:rPr lang="en-US" dirty="0" smtClean="0"/>
              <a:t>The wait() call takes one argument which is a pointer to the exit code of a completing child process</a:t>
            </a:r>
          </a:p>
          <a:p>
            <a:pPr lvl="2"/>
            <a:r>
              <a:rPr lang="en-US" dirty="0" smtClean="0"/>
              <a:t>Can be passed NULL if we do not need the exit code of a child process</a:t>
            </a:r>
          </a:p>
        </p:txBody>
      </p:sp>
    </p:spTree>
    <p:extLst>
      <p:ext uri="{BB962C8B-B14F-4D97-AF65-F5344CB8AC3E}">
        <p14:creationId xmlns:p14="http://schemas.microsoft.com/office/powerpoint/2010/main" val="380656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the UNIX OS: Process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waitpid</a:t>
            </a:r>
            <a:r>
              <a:rPr lang="en-US" dirty="0" smtClean="0"/>
              <a:t>() system call makes a process wait for the child with a specific </a:t>
            </a:r>
            <a:r>
              <a:rPr lang="en-US" dirty="0" err="1" smtClean="0"/>
              <a:t>pid</a:t>
            </a:r>
            <a:endParaRPr lang="en-US" dirty="0"/>
          </a:p>
          <a:p>
            <a:pPr lvl="1"/>
            <a:r>
              <a:rPr lang="en-US" dirty="0" smtClean="0"/>
              <a:t>Takes three arguments: </a:t>
            </a:r>
            <a:r>
              <a:rPr lang="en-US" dirty="0" err="1" smtClean="0"/>
              <a:t>pid</a:t>
            </a:r>
            <a:r>
              <a:rPr lang="en-US" dirty="0" smtClean="0"/>
              <a:t>, exit code pointer, an option</a:t>
            </a:r>
          </a:p>
          <a:p>
            <a:pPr lvl="1"/>
            <a:r>
              <a:rPr lang="en-US" dirty="0" smtClean="0"/>
              <a:t>First argument can be -1 if any child is waited for</a:t>
            </a:r>
          </a:p>
          <a:p>
            <a:pPr lvl="1"/>
            <a:r>
              <a:rPr lang="en-US" dirty="0" smtClean="0"/>
              <a:t>The last argument is usually 0</a:t>
            </a:r>
          </a:p>
          <a:p>
            <a:pPr lvl="1"/>
            <a:r>
              <a:rPr lang="en-US" dirty="0" err="1" smtClean="0"/>
              <a:t>waitpid</a:t>
            </a:r>
            <a:r>
              <a:rPr lang="en-US" dirty="0" smtClean="0"/>
              <a:t>(-1, &amp;status, 0) is equivalent to wait(&amp;status)</a:t>
            </a:r>
            <a:endParaRPr lang="en-US" dirty="0"/>
          </a:p>
          <a:p>
            <a:pPr lvl="1"/>
            <a:r>
              <a:rPr lang="en-US" dirty="0" smtClean="0"/>
              <a:t>A useful value for the last argument of </a:t>
            </a:r>
            <a:r>
              <a:rPr lang="en-US" dirty="0" err="1" smtClean="0"/>
              <a:t>waitpid</a:t>
            </a:r>
            <a:r>
              <a:rPr lang="en-US" smtClean="0"/>
              <a:t> is </a:t>
            </a:r>
            <a:r>
              <a:rPr lang="en-US" dirty="0" smtClean="0"/>
              <a:t>WNOHANG</a:t>
            </a:r>
          </a:p>
          <a:p>
            <a:pPr lvl="2"/>
            <a:r>
              <a:rPr lang="en-US" dirty="0" smtClean="0"/>
              <a:t>Allows the parent to return immediately irrespective of whether the child waited for has completed or not</a:t>
            </a:r>
          </a:p>
        </p:txBody>
      </p:sp>
    </p:spTree>
    <p:extLst>
      <p:ext uri="{BB962C8B-B14F-4D97-AF65-F5344CB8AC3E}">
        <p14:creationId xmlns:p14="http://schemas.microsoft.com/office/powerpoint/2010/main" val="179932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the UNIX OS: Process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The pipe() system call creates a communication channel with a write end and a read end</a:t>
            </a:r>
          </a:p>
          <a:p>
            <a:pPr lvl="1"/>
            <a:r>
              <a:rPr lang="en-US" dirty="0" smtClean="0"/>
              <a:t>The ends of a pipe are implemented using a pair of file descriptors corresponding to a “common” file</a:t>
            </a:r>
          </a:p>
          <a:p>
            <a:pPr lvl="1"/>
            <a:r>
              <a:rPr lang="en-US" dirty="0" smtClean="0"/>
              <a:t>A process can write to </a:t>
            </a:r>
            <a:r>
              <a:rPr lang="en-US" smtClean="0"/>
              <a:t>one end and </a:t>
            </a:r>
            <a:r>
              <a:rPr lang="en-US" dirty="0" smtClean="0"/>
              <a:t>read what it has written from </a:t>
            </a:r>
            <a:r>
              <a:rPr lang="en-US" smtClean="0"/>
              <a:t>the other end</a:t>
            </a:r>
            <a:endParaRPr lang="en-US" dirty="0" smtClean="0"/>
          </a:p>
          <a:p>
            <a:pPr lvl="2"/>
            <a:r>
              <a:rPr lang="en-US" dirty="0" smtClean="0"/>
              <a:t>Not very interesting for a process to do so</a:t>
            </a:r>
          </a:p>
          <a:p>
            <a:pPr lvl="2"/>
            <a:r>
              <a:rPr lang="en-US" dirty="0" smtClean="0"/>
              <a:t>Gets interesting when one process writes to one end of the pipe and another process reads from the other end</a:t>
            </a:r>
          </a:p>
          <a:p>
            <a:pPr lvl="1"/>
            <a:r>
              <a:rPr lang="en-US" dirty="0" smtClean="0"/>
              <a:t>The pipe() call takes an array of two file descriptors as argument</a:t>
            </a:r>
          </a:p>
          <a:p>
            <a:pPr lvl="2"/>
            <a:r>
              <a:rPr lang="en-US" dirty="0" smtClean="0"/>
              <a:t>On return, the array is filled up appropriately by OS</a:t>
            </a:r>
          </a:p>
        </p:txBody>
      </p:sp>
    </p:spTree>
    <p:extLst>
      <p:ext uri="{BB962C8B-B14F-4D97-AF65-F5344CB8AC3E}">
        <p14:creationId xmlns:p14="http://schemas.microsoft.com/office/powerpoint/2010/main" val="348504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Basics of the UNIX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External hardware interrupts</a:t>
            </a:r>
          </a:p>
          <a:p>
            <a:pPr lvl="1"/>
            <a:r>
              <a:rPr lang="en-US" dirty="0" smtClean="0"/>
              <a:t>OS may delay handling these if currently in the kernel mode depending on the criticality of the code being executed</a:t>
            </a:r>
          </a:p>
          <a:p>
            <a:pPr lvl="1"/>
            <a:r>
              <a:rPr lang="en-US" dirty="0" smtClean="0"/>
              <a:t>Every interrupt has a priority level</a:t>
            </a:r>
          </a:p>
          <a:p>
            <a:pPr lvl="1"/>
            <a:r>
              <a:rPr lang="en-US" dirty="0" smtClean="0"/>
              <a:t>To mask an interrupt, the processor execution priority level is raised above the priority level of the interrupt</a:t>
            </a:r>
          </a:p>
          <a:p>
            <a:pPr lvl="2"/>
            <a:r>
              <a:rPr lang="en-US" dirty="0" smtClean="0"/>
              <a:t>For example, before manipulating the </a:t>
            </a:r>
            <a:r>
              <a:rPr lang="en-US" dirty="0" err="1" smtClean="0"/>
              <a:t>inode</a:t>
            </a:r>
            <a:r>
              <a:rPr lang="en-US" dirty="0" smtClean="0"/>
              <a:t> list, the processor priority level is raised above the disk interrupt priority level</a:t>
            </a:r>
          </a:p>
          <a:p>
            <a:pPr lvl="1"/>
            <a:r>
              <a:rPr lang="en-US" dirty="0" smtClean="0"/>
              <a:t>Typical interrupt priority (low to high): software interrupts (system calls), character devices, network, disk, timer, machine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0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General mechanism of virtualizing a physical resource</a:t>
            </a:r>
          </a:p>
          <a:p>
            <a:pPr lvl="1"/>
            <a:r>
              <a:rPr lang="en-US" dirty="0" smtClean="0"/>
              <a:t>Map virtual entities on to the physical resource in a time-shared manner</a:t>
            </a:r>
          </a:p>
          <a:p>
            <a:pPr lvl="2"/>
            <a:r>
              <a:rPr lang="en-US" dirty="0" smtClean="0"/>
              <a:t>Swap out a virtual entity to make room for another virtual entity</a:t>
            </a:r>
          </a:p>
          <a:p>
            <a:pPr lvl="3"/>
            <a:r>
              <a:rPr lang="en-US" dirty="0" smtClean="0"/>
              <a:t>Needed only if the physical resource is exhausted</a:t>
            </a:r>
          </a:p>
          <a:p>
            <a:pPr lvl="2"/>
            <a:r>
              <a:rPr lang="en-US" dirty="0" smtClean="0"/>
              <a:t>Swap in the new virtual entity to occupy (portion of) the physical resource</a:t>
            </a:r>
          </a:p>
          <a:p>
            <a:pPr lvl="1"/>
            <a:r>
              <a:rPr lang="en-US" dirty="0" smtClean="0"/>
              <a:t>Example: physical resource CPU is time-shared between virtual entities named “processes”</a:t>
            </a:r>
          </a:p>
          <a:p>
            <a:pPr lvl="1"/>
            <a:r>
              <a:rPr lang="en-US" dirty="0" smtClean="0"/>
              <a:t>Example: physical resource memory is time-shared between virtual entities named “address spaces”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General goals of CPU virtualization</a:t>
            </a:r>
          </a:p>
          <a:p>
            <a:pPr lvl="1"/>
            <a:r>
              <a:rPr lang="en-US" dirty="0" smtClean="0"/>
              <a:t>Performance: a process should be able to run at native CPU speed with minimum OS interference</a:t>
            </a:r>
          </a:p>
          <a:p>
            <a:pPr lvl="1"/>
            <a:r>
              <a:rPr lang="en-US" dirty="0" smtClean="0"/>
              <a:t>OS control: periodically/occasionally the OS should be able to get control over what the CPU does</a:t>
            </a:r>
          </a:p>
          <a:p>
            <a:pPr lvl="1"/>
            <a:r>
              <a:rPr lang="en-US" dirty="0" smtClean="0"/>
              <a:t>The two goals have somewhat contradictory demands</a:t>
            </a:r>
          </a:p>
          <a:p>
            <a:pPr lvl="2"/>
            <a:r>
              <a:rPr lang="en-US" dirty="0" smtClean="0"/>
              <a:t>A middle ground is possible meaning that some OS interference must be tolerated</a:t>
            </a:r>
          </a:p>
          <a:p>
            <a:r>
              <a:rPr lang="en-US" dirty="0" smtClean="0"/>
              <a:t>System calls play an important role in letting the OS control what other resources the CPU can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2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OS defines a set of restricted operations</a:t>
            </a:r>
          </a:p>
          <a:p>
            <a:pPr lvl="1"/>
            <a:r>
              <a:rPr lang="en-US" dirty="0" smtClean="0"/>
              <a:t>Usually involves accessing some other resource such as an I/O device, or allocating some resource such as memory, etc.</a:t>
            </a:r>
          </a:p>
          <a:p>
            <a:pPr lvl="1"/>
            <a:r>
              <a:rPr lang="en-US" dirty="0" smtClean="0"/>
              <a:t>OS would like to check whether such an operation is legitimate before letting the currently running process do it</a:t>
            </a:r>
          </a:p>
          <a:p>
            <a:r>
              <a:rPr lang="en-US" dirty="0" smtClean="0"/>
              <a:t>A process normally runs in user mode</a:t>
            </a:r>
          </a:p>
          <a:p>
            <a:pPr lvl="1"/>
            <a:r>
              <a:rPr lang="en-US" dirty="0" smtClean="0"/>
              <a:t>Can do everything except any of the restricted operations</a:t>
            </a:r>
          </a:p>
          <a:p>
            <a:r>
              <a:rPr lang="en-US" dirty="0" smtClean="0"/>
              <a:t>A process must switch to kernel mode to do a restricted operation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2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Q1: How do I store the binary image on hard disk? Why is it important to store it on hard disk?</a:t>
            </a:r>
          </a:p>
          <a:p>
            <a:pPr lvl="1"/>
            <a:r>
              <a:rPr lang="en-US" dirty="0" smtClean="0"/>
              <a:t>Learn to program the disk controller manually and write a stream of bytes (how?)</a:t>
            </a:r>
          </a:p>
          <a:p>
            <a:r>
              <a:rPr lang="en-US" dirty="0" smtClean="0"/>
              <a:t>Q2: What if there isn’t enough contiguous space on disk? Is contiguous space necessary?</a:t>
            </a:r>
          </a:p>
          <a:p>
            <a:pPr lvl="1"/>
            <a:r>
              <a:rPr lang="en-US" dirty="0" smtClean="0"/>
              <a:t>Learn to create this space (de-fragment)</a:t>
            </a:r>
          </a:p>
          <a:p>
            <a:r>
              <a:rPr lang="en-US" dirty="0" smtClean="0"/>
              <a:t>Q3: How do I load the binary image on memory? Why is it necessary? What if memory is small?</a:t>
            </a:r>
          </a:p>
          <a:p>
            <a:pPr lvl="1"/>
            <a:r>
              <a:rPr lang="en-US" dirty="0" smtClean="0"/>
              <a:t>Learn to program the memory controller manually; read from disk and write to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7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How does a process switch between user and kernel modes?</a:t>
            </a:r>
          </a:p>
          <a:p>
            <a:pPr lvl="1"/>
            <a:r>
              <a:rPr lang="en-US" dirty="0" smtClean="0"/>
              <a:t>By executing a system call instruction (known as </a:t>
            </a:r>
            <a:r>
              <a:rPr lang="en-US" dirty="0" err="1" smtClean="0"/>
              <a:t>ecall</a:t>
            </a:r>
            <a:r>
              <a:rPr lang="en-US" dirty="0" smtClean="0"/>
              <a:t> in RISC-V ISA) a user mode to kernel mode switch can be achieved</a:t>
            </a:r>
          </a:p>
          <a:p>
            <a:pPr lvl="1"/>
            <a:r>
              <a:rPr lang="en-US" dirty="0" smtClean="0"/>
              <a:t>Sometimes it is wrongly referred to as a trap instruction</a:t>
            </a:r>
          </a:p>
          <a:p>
            <a:pPr lvl="2"/>
            <a:r>
              <a:rPr lang="en-US" dirty="0" smtClean="0"/>
              <a:t>Actually, there is no trap instruction; instead, trap is a mechanism for the CPU to transfer control to the OS</a:t>
            </a:r>
          </a:p>
          <a:p>
            <a:pPr lvl="2"/>
            <a:r>
              <a:rPr lang="en-US" dirty="0"/>
              <a:t>Trapping the process in a small cage to do the required restricted operation only and nothing </a:t>
            </a:r>
            <a:r>
              <a:rPr lang="en-US" dirty="0" smtClean="0"/>
              <a:t>else</a:t>
            </a:r>
          </a:p>
          <a:p>
            <a:pPr lvl="1"/>
            <a:r>
              <a:rPr lang="en-US" dirty="0" smtClean="0"/>
              <a:t>A special return instruction (</a:t>
            </a:r>
            <a:r>
              <a:rPr lang="en-US" dirty="0" err="1" smtClean="0"/>
              <a:t>sret</a:t>
            </a:r>
            <a:r>
              <a:rPr lang="en-US" dirty="0" smtClean="0"/>
              <a:t> in RISC-V) switches the mode from kernel to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6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Steps involved in handling a trap</a:t>
            </a:r>
          </a:p>
          <a:p>
            <a:pPr lvl="1"/>
            <a:r>
              <a:rPr lang="en-US" dirty="0" smtClean="0"/>
              <a:t>Must be transparent to the currently running process</a:t>
            </a:r>
          </a:p>
          <a:p>
            <a:pPr lvl="1"/>
            <a:r>
              <a:rPr lang="en-US" dirty="0" smtClean="0"/>
              <a:t>Switch mode to kernel</a:t>
            </a:r>
          </a:p>
          <a:p>
            <a:pPr lvl="1"/>
            <a:r>
              <a:rPr lang="en-US" dirty="0" smtClean="0"/>
              <a:t>Trap handler saves registers and other necessary states on kernel stack so that the running process can be resumed correctly after returning from trap</a:t>
            </a:r>
          </a:p>
          <a:p>
            <a:pPr lvl="1"/>
            <a:r>
              <a:rPr lang="en-US" dirty="0" smtClean="0"/>
              <a:t>Handle system call (invokes a system call handler routine)</a:t>
            </a:r>
          </a:p>
          <a:p>
            <a:pPr lvl="1"/>
            <a:r>
              <a:rPr lang="en-US" dirty="0" smtClean="0"/>
              <a:t>Restore registers and other states from kernel stack</a:t>
            </a:r>
          </a:p>
          <a:p>
            <a:pPr lvl="1"/>
            <a:r>
              <a:rPr lang="en-US" dirty="0" smtClean="0"/>
              <a:t>Return from trap (switches mode and stack to user)</a:t>
            </a:r>
          </a:p>
          <a:p>
            <a:r>
              <a:rPr lang="en-US" dirty="0" smtClean="0"/>
              <a:t>A newly created process also switches to user mode through the return from trap instruction</a:t>
            </a:r>
          </a:p>
        </p:txBody>
      </p:sp>
    </p:spTree>
    <p:extLst>
      <p:ext uri="{BB962C8B-B14F-4D97-AF65-F5344CB8AC3E}">
        <p14:creationId xmlns:p14="http://schemas.microsoft.com/office/powerpoint/2010/main" val="135691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6019800"/>
          </a:xfrm>
        </p:spPr>
        <p:txBody>
          <a:bodyPr>
            <a:normAutofit/>
          </a:bodyPr>
          <a:lstStyle/>
          <a:p>
            <a:r>
              <a:rPr lang="en-US" dirty="0" smtClean="0"/>
              <a:t>How to locate the trap handler entry point?</a:t>
            </a:r>
          </a:p>
          <a:p>
            <a:pPr lvl="1"/>
            <a:r>
              <a:rPr lang="en-US" dirty="0" smtClean="0"/>
              <a:t>The system call instruction jumps to a location stored in a privileged register (written using privileged inst.)</a:t>
            </a:r>
          </a:p>
          <a:p>
            <a:pPr lvl="1"/>
            <a:r>
              <a:rPr lang="en-US" dirty="0" smtClean="0"/>
              <a:t>In RISC-V, this is the </a:t>
            </a:r>
            <a:r>
              <a:rPr lang="en-US" dirty="0" err="1" smtClean="0"/>
              <a:t>stvec</a:t>
            </a:r>
            <a:r>
              <a:rPr lang="en-US" dirty="0" smtClean="0"/>
              <a:t> register</a:t>
            </a:r>
          </a:p>
          <a:p>
            <a:pPr lvl="2"/>
            <a:r>
              <a:rPr lang="en-US" dirty="0" smtClean="0"/>
              <a:t>Supervisor trap vector base address register</a:t>
            </a:r>
            <a:endParaRPr lang="en-US" dirty="0"/>
          </a:p>
          <a:p>
            <a:pPr lvl="1"/>
            <a:r>
              <a:rPr lang="en-US" dirty="0" smtClean="0"/>
              <a:t>In other architectures, this may come in the form of a table or a vector</a:t>
            </a:r>
          </a:p>
          <a:p>
            <a:pPr lvl="2"/>
            <a:r>
              <a:rPr lang="en-US" dirty="0" smtClean="0"/>
              <a:t>Depending on the cause of the trap, a particular entry in the vector is used as the jump address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stvec</a:t>
            </a:r>
            <a:r>
              <a:rPr lang="en-US" dirty="0" smtClean="0"/>
              <a:t> register or the trap table is set up by the OS kernel as part of the boot code</a:t>
            </a:r>
          </a:p>
          <a:p>
            <a:pPr lvl="2"/>
            <a:r>
              <a:rPr lang="en-US" dirty="0" smtClean="0"/>
              <a:t>Recall that a machine boots up in kernel mode and therefore, the boot process can do privileged operations</a:t>
            </a:r>
          </a:p>
        </p:txBody>
      </p:sp>
    </p:spTree>
    <p:extLst>
      <p:ext uri="{BB962C8B-B14F-4D97-AF65-F5344CB8AC3E}">
        <p14:creationId xmlns:p14="http://schemas.microsoft.com/office/powerpoint/2010/main" val="299717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System calls have a lot of resemblance with function calls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arguments of a system call are usually passed in the same registers used to pass function arguments</a:t>
            </a:r>
          </a:p>
          <a:p>
            <a:pPr lvl="1"/>
            <a:r>
              <a:rPr lang="en-US" dirty="0" smtClean="0"/>
              <a:t>The return value of a system call uses the same register used for returning value from functions</a:t>
            </a:r>
          </a:p>
          <a:p>
            <a:pPr lvl="1"/>
            <a:r>
              <a:rPr lang="en-US" dirty="0" smtClean="0"/>
              <a:t>There is a reason behind this resemblance</a:t>
            </a:r>
          </a:p>
          <a:p>
            <a:pPr lvl="2"/>
            <a:r>
              <a:rPr lang="en-US" dirty="0" smtClean="0"/>
              <a:t>System calls are usually wrapped around by library functions e.g., system call to write to a file would be part of the </a:t>
            </a:r>
            <a:r>
              <a:rPr lang="en-US" dirty="0" err="1" smtClean="0"/>
              <a:t>fprintf</a:t>
            </a:r>
            <a:r>
              <a:rPr lang="en-US" dirty="0" smtClean="0"/>
              <a:t> function’s code</a:t>
            </a:r>
          </a:p>
          <a:p>
            <a:pPr lvl="2"/>
            <a:r>
              <a:rPr lang="en-US" dirty="0" smtClean="0"/>
              <a:t>Keeping the same calling convention for </a:t>
            </a:r>
            <a:r>
              <a:rPr lang="en-US" dirty="0" err="1" smtClean="0"/>
              <a:t>syscalls</a:t>
            </a:r>
            <a:r>
              <a:rPr lang="en-US" dirty="0" smtClean="0"/>
              <a:t> and functions makes it easy to pass arguments and return results</a:t>
            </a:r>
          </a:p>
        </p:txBody>
      </p:sp>
    </p:spTree>
    <p:extLst>
      <p:ext uri="{BB962C8B-B14F-4D97-AF65-F5344CB8AC3E}">
        <p14:creationId xmlns:p14="http://schemas.microsoft.com/office/powerpoint/2010/main" val="5466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System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How to distinguish between different system calls?</a:t>
            </a:r>
          </a:p>
          <a:p>
            <a:pPr lvl="1"/>
            <a:r>
              <a:rPr lang="en-US" dirty="0" smtClean="0"/>
              <a:t>Memory allocation, file read, file write, sleep, exit, fork, </a:t>
            </a:r>
            <a:r>
              <a:rPr lang="en-US" dirty="0" err="1" smtClean="0"/>
              <a:t>execv</a:t>
            </a:r>
            <a:r>
              <a:rPr lang="en-US" dirty="0" smtClean="0"/>
              <a:t>, wait, etc.</a:t>
            </a:r>
          </a:p>
          <a:p>
            <a:pPr lvl="1"/>
            <a:r>
              <a:rPr lang="en-US" dirty="0" smtClean="0"/>
              <a:t>To distinguish among these, a system call instruction has a special argument called the system call number</a:t>
            </a:r>
          </a:p>
          <a:p>
            <a:pPr lvl="1"/>
            <a:r>
              <a:rPr lang="en-US" dirty="0" smtClean="0"/>
              <a:t>Different system calls have different numbers</a:t>
            </a:r>
          </a:p>
          <a:p>
            <a:pPr lvl="1"/>
            <a:r>
              <a:rPr lang="en-US" dirty="0" smtClean="0"/>
              <a:t>The basic xv6 kernel has 21 system calls exposed to user programs</a:t>
            </a:r>
          </a:p>
          <a:p>
            <a:pPr lvl="1"/>
            <a:r>
              <a:rPr lang="en-US" dirty="0" smtClean="0"/>
              <a:t>Each system call is exposed to user programs through one or a group of wrapper functions</a:t>
            </a:r>
          </a:p>
          <a:p>
            <a:pPr lvl="2"/>
            <a:r>
              <a:rPr lang="en-US" dirty="0" smtClean="0"/>
              <a:t>For example, </a:t>
            </a:r>
            <a:r>
              <a:rPr lang="en-US" dirty="0" err="1" smtClean="0"/>
              <a:t>fopen</a:t>
            </a:r>
            <a:r>
              <a:rPr lang="en-US" dirty="0" smtClean="0"/>
              <a:t>() is a wrapper around the open </a:t>
            </a:r>
            <a:r>
              <a:rPr lang="en-US" dirty="0" err="1" smtClean="0"/>
              <a:t>syscall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4752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Path of a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86800" cy="5867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Assume the RISC-V UNIX like platform</a:t>
            </a:r>
          </a:p>
          <a:p>
            <a:r>
              <a:rPr lang="en-US" dirty="0" smtClean="0"/>
              <a:t>RISC-V system call convention (integer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System call arguments are passed in registers 10, 11, …, 16 (aka a0 to a6; same as function call 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System call number is passed in register 17 (aka a7)</a:t>
            </a:r>
          </a:p>
          <a:p>
            <a:pPr lvl="1"/>
            <a:r>
              <a:rPr lang="en-US" dirty="0" smtClean="0"/>
              <a:t>No system call has more than six </a:t>
            </a:r>
            <a:r>
              <a:rPr lang="en-US" dirty="0" err="1" smtClean="0"/>
              <a:t>args</a:t>
            </a:r>
            <a:r>
              <a:rPr lang="en-US" dirty="0" smtClean="0"/>
              <a:t>; so a6 is not used</a:t>
            </a:r>
          </a:p>
          <a:p>
            <a:pPr lvl="1"/>
            <a:r>
              <a:rPr lang="en-US" dirty="0" smtClean="0"/>
              <a:t>System call return value is in registers a0 and a1</a:t>
            </a:r>
          </a:p>
          <a:p>
            <a:pPr lvl="2"/>
            <a:r>
              <a:rPr lang="en-US" dirty="0" smtClean="0"/>
              <a:t>Only a0 will be used in xv6</a:t>
            </a:r>
          </a:p>
          <a:p>
            <a:pPr lvl="1"/>
            <a:r>
              <a:rPr lang="en-US" dirty="0" smtClean="0"/>
              <a:t>System call instruction in RISC-V is </a:t>
            </a:r>
            <a:r>
              <a:rPr lang="en-US" i="1" dirty="0" err="1" smtClean="0"/>
              <a:t>ecall</a:t>
            </a:r>
            <a:endParaRPr lang="en-US" i="1" dirty="0" smtClean="0"/>
          </a:p>
          <a:p>
            <a:r>
              <a:rPr lang="en-US" dirty="0" smtClean="0"/>
              <a:t>Consider the read system call for reading from a file</a:t>
            </a:r>
          </a:p>
          <a:p>
            <a:pPr lvl="1"/>
            <a:r>
              <a:rPr lang="en-US" dirty="0" smtClean="0"/>
              <a:t>C library calls read, </a:t>
            </a:r>
            <a:r>
              <a:rPr lang="en-US" dirty="0" err="1" smtClean="0"/>
              <a:t>fscanf</a:t>
            </a:r>
            <a:r>
              <a:rPr lang="en-US" dirty="0" smtClean="0"/>
              <a:t>, </a:t>
            </a:r>
            <a:r>
              <a:rPr lang="en-US" dirty="0" err="1" smtClean="0"/>
              <a:t>scanf</a:t>
            </a:r>
            <a:r>
              <a:rPr lang="en-US" dirty="0" smtClean="0"/>
              <a:t>, etc. all lead to this system 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295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of a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US" dirty="0" smtClean="0"/>
              <a:t>The read system call</a:t>
            </a:r>
          </a:p>
          <a:p>
            <a:pPr lvl="1"/>
            <a:r>
              <a:rPr lang="en-US" dirty="0" smtClean="0"/>
              <a:t>Three arguments: file descriptor (in register a0), destination memory buffer address (in register a1), number of bytes to read (in register a2)</a:t>
            </a:r>
          </a:p>
          <a:p>
            <a:pPr lvl="1"/>
            <a:r>
              <a:rPr lang="en-US" dirty="0" smtClean="0"/>
              <a:t>These registers should be set up before the </a:t>
            </a:r>
            <a:r>
              <a:rPr lang="en-US" dirty="0" err="1" smtClean="0"/>
              <a:t>syscall</a:t>
            </a:r>
            <a:r>
              <a:rPr lang="en-US" dirty="0" smtClean="0"/>
              <a:t> instruction executes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ecall</a:t>
            </a:r>
            <a:r>
              <a:rPr lang="en-US" dirty="0" smtClean="0"/>
              <a:t> instruction stops instruction fetching, waits for all pending instructions to complete, does a mode switch, invokes the appropriate system call handler after examining register a7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450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of a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read system call handler</a:t>
            </a:r>
          </a:p>
          <a:p>
            <a:pPr lvl="1"/>
            <a:r>
              <a:rPr lang="en-US" dirty="0" smtClean="0"/>
              <a:t>If the file descriptor is bigger than two, various permission checks are done in the GFT and the UFDT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inode</a:t>
            </a:r>
            <a:r>
              <a:rPr lang="en-US" dirty="0" smtClean="0"/>
              <a:t> is accessed and the data bytes are read from either the buffer cache or the disk if the file descriptor is bigger than 2; otherwise the bytes are read from the character device</a:t>
            </a:r>
          </a:p>
          <a:p>
            <a:pPr lvl="1"/>
            <a:r>
              <a:rPr lang="en-US" dirty="0" smtClean="0"/>
              <a:t>The data bytes are written to the memory buffer by setting up a DMA depending on the device driver interface</a:t>
            </a:r>
          </a:p>
          <a:p>
            <a:pPr lvl="1"/>
            <a:r>
              <a:rPr lang="en-US" dirty="0" smtClean="0"/>
              <a:t>After initiating the DMA, a context switch can take place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system call returns the number of bytes read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1963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of another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US" dirty="0" smtClean="0"/>
              <a:t>Consider the open system call</a:t>
            </a:r>
          </a:p>
          <a:p>
            <a:pPr lvl="1"/>
            <a:r>
              <a:rPr lang="en-US" dirty="0" smtClean="0"/>
              <a:t>Used to open a file</a:t>
            </a:r>
          </a:p>
          <a:p>
            <a:pPr lvl="1"/>
            <a:r>
              <a:rPr lang="en-US" dirty="0" smtClean="0"/>
              <a:t>Takes two arguments: file name (pointer in register a0), access flags and permission mode flags if the file is to be created (in register a1)</a:t>
            </a:r>
          </a:p>
          <a:p>
            <a:pPr lvl="1"/>
            <a:r>
              <a:rPr lang="en-US" dirty="0" smtClean="0"/>
              <a:t>The system call handler allocates a free file descriptor by looking up the UFDT and GFT, sets the permission bits in the allocated entry according to the flags, retrieves the </a:t>
            </a:r>
            <a:r>
              <a:rPr lang="en-US" dirty="0" err="1" smtClean="0"/>
              <a:t>inode</a:t>
            </a:r>
            <a:r>
              <a:rPr lang="en-US" dirty="0" smtClean="0"/>
              <a:t> and puts it in the </a:t>
            </a:r>
            <a:r>
              <a:rPr lang="en-US" dirty="0" err="1" smtClean="0"/>
              <a:t>inode</a:t>
            </a:r>
            <a:r>
              <a:rPr lang="en-US" dirty="0" smtClean="0"/>
              <a:t> cache</a:t>
            </a:r>
          </a:p>
          <a:p>
            <a:pPr lvl="1"/>
            <a:r>
              <a:rPr lang="en-US" dirty="0" smtClean="0"/>
              <a:t>The normal return value of the system call is the allocated file descriptor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7589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of yet another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dirty="0" smtClean="0"/>
              <a:t>Consider the exit system call</a:t>
            </a:r>
          </a:p>
          <a:p>
            <a:pPr lvl="1"/>
            <a:r>
              <a:rPr lang="en-US" dirty="0" smtClean="0"/>
              <a:t>Every program on termination invokes this system call</a:t>
            </a:r>
          </a:p>
          <a:p>
            <a:pPr lvl="2"/>
            <a:r>
              <a:rPr lang="en-US" dirty="0" smtClean="0"/>
              <a:t>In C programs after the main function returns, the exit system call gets invoked</a:t>
            </a:r>
          </a:p>
          <a:p>
            <a:pPr lvl="1"/>
            <a:r>
              <a:rPr lang="en-US" dirty="0" smtClean="0"/>
              <a:t>Takes one argument: the exit code (in register a0)</a:t>
            </a:r>
          </a:p>
          <a:p>
            <a:pPr lvl="1"/>
            <a:r>
              <a:rPr lang="en-US" dirty="0" smtClean="0"/>
              <a:t>The system call handler deletes the calling process</a:t>
            </a:r>
          </a:p>
          <a:p>
            <a:pPr lvl="1"/>
            <a:r>
              <a:rPr lang="en-US" dirty="0" smtClean="0"/>
              <a:t>An example of a system call belonging to the process management subsystem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Q4: How to start executing the executable?</a:t>
            </a:r>
          </a:p>
          <a:p>
            <a:pPr lvl="1"/>
            <a:r>
              <a:rPr lang="en-US" dirty="0" smtClean="0"/>
              <a:t>Learn to load the program counter with the address of the first instruction of the executable</a:t>
            </a:r>
          </a:p>
          <a:p>
            <a:pPr lvl="1"/>
            <a:r>
              <a:rPr lang="en-US" dirty="0" smtClean="0"/>
              <a:t>This is a sequence of instructions (how?)</a:t>
            </a:r>
          </a:p>
          <a:p>
            <a:r>
              <a:rPr lang="en-US" dirty="0" smtClean="0"/>
              <a:t>Q5: How to read the vector size from keyboard?</a:t>
            </a:r>
          </a:p>
          <a:p>
            <a:pPr lvl="1"/>
            <a:r>
              <a:rPr lang="en-US" dirty="0" smtClean="0"/>
              <a:t>The program must handle keyboard interrupts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83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types: command line interface and graphical user interface (GUI)</a:t>
            </a:r>
          </a:p>
          <a:p>
            <a:pPr lvl="1"/>
            <a:r>
              <a:rPr lang="en-US" dirty="0" smtClean="0"/>
              <a:t>Command line interface is provided by a shell program or a command line interpreter</a:t>
            </a:r>
          </a:p>
          <a:p>
            <a:pPr lvl="1"/>
            <a:r>
              <a:rPr lang="en-US" dirty="0" smtClean="0"/>
              <a:t>The shell can be implemented in two ways</a:t>
            </a:r>
          </a:p>
          <a:p>
            <a:pPr lvl="2"/>
            <a:r>
              <a:rPr lang="en-US" dirty="0" smtClean="0"/>
              <a:t>A command line parser interprets the user’s command and executes it (MS-DOS style)</a:t>
            </a:r>
          </a:p>
          <a:p>
            <a:pPr lvl="2"/>
            <a:r>
              <a:rPr lang="en-US" dirty="0" smtClean="0"/>
              <a:t>A command line interface program only checks if the command exists, forks a child, and passes the command line to the child for execution (mostly used today)</a:t>
            </a:r>
            <a:endParaRPr lang="en-US" dirty="0"/>
          </a:p>
          <a:p>
            <a:pPr lvl="2"/>
            <a:r>
              <a:rPr lang="en-US" dirty="0" smtClean="0"/>
              <a:t>The fork model allows background and concurrent execution of commands </a:t>
            </a:r>
          </a:p>
          <a:p>
            <a:pPr lvl="1"/>
            <a:r>
              <a:rPr lang="en-US" dirty="0" smtClean="0"/>
              <a:t>A GUI usually involves a large number of system calls</a:t>
            </a:r>
          </a:p>
        </p:txBody>
      </p:sp>
    </p:spTree>
    <p:extLst>
      <p:ext uri="{BB962C8B-B14F-4D97-AF65-F5344CB8AC3E}">
        <p14:creationId xmlns:p14="http://schemas.microsoft.com/office/powerpoint/2010/main" val="19427450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skeleton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638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hile (1)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// read command into character array </a:t>
            </a:r>
            <a:r>
              <a:rPr lang="en-US" dirty="0" err="1" smtClean="0"/>
              <a:t>buf</a:t>
            </a:r>
            <a:r>
              <a:rPr lang="en-US" dirty="0" smtClean="0"/>
              <a:t>[][]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if (</a:t>
            </a:r>
            <a:r>
              <a:rPr lang="en-US" dirty="0" err="1" smtClean="0"/>
              <a:t>buf</a:t>
            </a:r>
            <a:r>
              <a:rPr lang="en-US" dirty="0" smtClean="0"/>
              <a:t>[0] is “exit”) break;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else if (program with name equal to </a:t>
            </a:r>
            <a:r>
              <a:rPr lang="en-US" dirty="0" err="1" smtClean="0"/>
              <a:t>buf</a:t>
            </a:r>
            <a:r>
              <a:rPr lang="en-US" dirty="0" smtClean="0"/>
              <a:t>[0] exists) {     if (fork() == 0) </a:t>
            </a:r>
            <a:r>
              <a:rPr lang="en-US" dirty="0" err="1" smtClean="0"/>
              <a:t>execv</a:t>
            </a:r>
            <a:r>
              <a:rPr lang="en-US" dirty="0" smtClean="0"/>
              <a:t> (</a:t>
            </a:r>
            <a:r>
              <a:rPr lang="en-US" dirty="0" err="1" smtClean="0"/>
              <a:t>buf</a:t>
            </a:r>
            <a:r>
              <a:rPr lang="en-US" dirty="0" smtClean="0"/>
              <a:t>[0], </a:t>
            </a:r>
            <a:r>
              <a:rPr lang="en-US" dirty="0" err="1" smtClean="0"/>
              <a:t>buf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else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if (last character in </a:t>
            </a:r>
            <a:r>
              <a:rPr lang="en-US" dirty="0" err="1" smtClean="0"/>
              <a:t>buf</a:t>
            </a:r>
            <a:r>
              <a:rPr lang="en-US" dirty="0" smtClean="0"/>
              <a:t> is not `&amp;’) wait(NULL);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} else </a:t>
            </a:r>
            <a:r>
              <a:rPr lang="en-US" dirty="0" err="1" smtClean="0"/>
              <a:t>printf</a:t>
            </a:r>
            <a:r>
              <a:rPr lang="en-US" dirty="0" smtClean="0"/>
              <a:t>(“%s: command not found.\n”,</a:t>
            </a:r>
            <a:r>
              <a:rPr lang="en-US" dirty="0" err="1" smtClean="0"/>
              <a:t>buf</a:t>
            </a:r>
            <a:r>
              <a:rPr lang="en-US" dirty="0" smtClean="0"/>
              <a:t>[0]);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51095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boot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r>
              <a:rPr lang="en-US" dirty="0" smtClean="0"/>
              <a:t>Boot sequence involves the following steps</a:t>
            </a:r>
          </a:p>
          <a:p>
            <a:pPr lvl="1"/>
            <a:r>
              <a:rPr lang="en-US" dirty="0"/>
              <a:t>Run diagnostic codes from a ROM or </a:t>
            </a:r>
            <a:r>
              <a:rPr lang="en-US" dirty="0" smtClean="0"/>
              <a:t>EEPROM</a:t>
            </a:r>
          </a:p>
          <a:p>
            <a:pPr lvl="1"/>
            <a:r>
              <a:rPr lang="en-US" dirty="0"/>
              <a:t>Load the bootstrap loader from the boot </a:t>
            </a:r>
            <a:r>
              <a:rPr lang="en-US" dirty="0" smtClean="0"/>
              <a:t>block</a:t>
            </a:r>
          </a:p>
          <a:p>
            <a:pPr lvl="1"/>
            <a:r>
              <a:rPr lang="en-US" dirty="0"/>
              <a:t>The bootstrap loader loads the necessary parts of the </a:t>
            </a:r>
            <a:r>
              <a:rPr lang="en-US" dirty="0" smtClean="0"/>
              <a:t>kernel</a:t>
            </a:r>
          </a:p>
          <a:p>
            <a:r>
              <a:rPr lang="en-US" dirty="0" smtClean="0"/>
              <a:t>The bootstrap loader can be changed easily by modifying the boot block only</a:t>
            </a:r>
          </a:p>
          <a:p>
            <a:r>
              <a:rPr lang="en-US" dirty="0" smtClean="0"/>
              <a:t>A boot disk or a system disk contains </a:t>
            </a:r>
            <a:r>
              <a:rPr lang="en-US" smtClean="0"/>
              <a:t>the bootstrap loader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2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Q6: How to allocate memory for the vector?</a:t>
            </a:r>
          </a:p>
          <a:p>
            <a:pPr lvl="1"/>
            <a:r>
              <a:rPr lang="en-US" dirty="0" smtClean="0"/>
              <a:t>The program must create enough memory space before the allocation</a:t>
            </a:r>
          </a:p>
          <a:p>
            <a:r>
              <a:rPr lang="en-US" dirty="0" smtClean="0"/>
              <a:t>Q7: What if the vector size is larger than memory?</a:t>
            </a:r>
          </a:p>
          <a:p>
            <a:pPr lvl="1"/>
            <a:r>
              <a:rPr lang="en-US" dirty="0" smtClean="0"/>
              <a:t>The program must check for this condition, divide the vector in portions, implement a swapping procedure, and operate only on portions that are in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43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Q8: How is the final result displayed?</a:t>
            </a:r>
          </a:p>
          <a:p>
            <a:pPr lvl="1"/>
            <a:r>
              <a:rPr lang="en-US" dirty="0" smtClean="0"/>
              <a:t>The program must send the final result to the display device and command it to display the communicated characters</a:t>
            </a:r>
          </a:p>
          <a:p>
            <a:r>
              <a:rPr lang="en-US" dirty="0" smtClean="0"/>
              <a:t>Q9: How does the program terminate?</a:t>
            </a:r>
          </a:p>
          <a:p>
            <a:pPr lvl="1"/>
            <a:r>
              <a:rPr lang="en-US" dirty="0" smtClean="0"/>
              <a:t>A special instruction at the end can lead the CPU to an “idle”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0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Why is it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example shows several interactions with the hardware that the user program has to take care of: write to disk, read from disk, memory </a:t>
            </a:r>
            <a:r>
              <a:rPr lang="en-US" dirty="0" smtClean="0"/>
              <a:t>and disk management</a:t>
            </a:r>
            <a:r>
              <a:rPr lang="en-US" dirty="0"/>
              <a:t>, read from keyboard, write to </a:t>
            </a:r>
            <a:r>
              <a:rPr lang="en-US" dirty="0" smtClean="0"/>
              <a:t>display, control start/stop sequence on CPU</a:t>
            </a:r>
          </a:p>
          <a:p>
            <a:pPr lvl="1"/>
            <a:r>
              <a:rPr lang="en-US" dirty="0" smtClean="0"/>
              <a:t>Shows the importance virtualizing disk and keyboard (as files?), memory, and CPU</a:t>
            </a:r>
          </a:p>
          <a:p>
            <a:r>
              <a:rPr lang="en-US" dirty="0" smtClean="0"/>
              <a:t>Very poor utilization of the CPU</a:t>
            </a:r>
          </a:p>
          <a:p>
            <a:pPr lvl="1"/>
            <a:r>
              <a:rPr lang="en-US" dirty="0" smtClean="0"/>
              <a:t>CPU is idle when swapping between disk and memory or reading from keyboard or writing to display</a:t>
            </a:r>
          </a:p>
        </p:txBody>
      </p:sp>
    </p:spTree>
    <p:extLst>
      <p:ext uri="{BB962C8B-B14F-4D97-AF65-F5344CB8AC3E}">
        <p14:creationId xmlns:p14="http://schemas.microsoft.com/office/powerpoint/2010/main" val="395082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10284</TotalTime>
  <Words>4882</Words>
  <Application>Microsoft Office PowerPoint</Application>
  <PresentationFormat>On-screen Show (4:3)</PresentationFormat>
  <Paragraphs>435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Arial</vt:lpstr>
      <vt:lpstr>Calibri</vt:lpstr>
      <vt:lpstr>Wingdings</vt:lpstr>
      <vt:lpstr>Office Theme</vt:lpstr>
      <vt:lpstr>Operating Systems: What and Why</vt:lpstr>
      <vt:lpstr>Agenda</vt:lpstr>
      <vt:lpstr>What is an operating system</vt:lpstr>
      <vt:lpstr>Why is it important</vt:lpstr>
      <vt:lpstr>Why is it important</vt:lpstr>
      <vt:lpstr>Why is it important</vt:lpstr>
      <vt:lpstr>Why is it important</vt:lpstr>
      <vt:lpstr>Why is it important</vt:lpstr>
      <vt:lpstr>Why is it important</vt:lpstr>
      <vt:lpstr>Why is it important</vt:lpstr>
      <vt:lpstr>Why is it important</vt:lpstr>
      <vt:lpstr>Why is it important</vt:lpstr>
      <vt:lpstr>Why is it important</vt:lpstr>
      <vt:lpstr>Why is it important</vt:lpstr>
      <vt:lpstr>Why is it important</vt:lpstr>
      <vt:lpstr>Design goals of OS</vt:lpstr>
      <vt:lpstr>Summary of OS functionalities</vt:lpstr>
      <vt:lpstr>Summary of OS functionalities</vt:lpstr>
      <vt:lpstr>Summary of OS functionalities</vt:lpstr>
      <vt:lpstr>Summary of OS functionalities</vt:lpstr>
      <vt:lpstr>Summary of OS functionalities</vt:lpstr>
      <vt:lpstr>Summary of OS functionalities</vt:lpstr>
      <vt:lpstr>Basics of the UNIX OS</vt:lpstr>
      <vt:lpstr>Basics of the UNIX OS</vt:lpstr>
      <vt:lpstr>Basics of the UNIX OS</vt:lpstr>
      <vt:lpstr>Basics of the UNIX OS: File system</vt:lpstr>
      <vt:lpstr>Basics of the UNIX OS: File system</vt:lpstr>
      <vt:lpstr>Basics of the UNIX OS: File system</vt:lpstr>
      <vt:lpstr>Basics of the UNIX OS: File system</vt:lpstr>
      <vt:lpstr>Basics of the UNIX OS: File system</vt:lpstr>
      <vt:lpstr>Basics of the UNIX OS: File system</vt:lpstr>
      <vt:lpstr>Basics of the UNIX OS: File system</vt:lpstr>
      <vt:lpstr>Basics of the UNIX OS: Process control</vt:lpstr>
      <vt:lpstr>Basics of the UNIX OS: Process control</vt:lpstr>
      <vt:lpstr>Basics of the UNIX OS: Process control</vt:lpstr>
      <vt:lpstr>Basics of the UNIX OS: Process control</vt:lpstr>
      <vt:lpstr>Basics of the UNIX OS: Process control</vt:lpstr>
      <vt:lpstr>Basics of the UNIX OS: Process control</vt:lpstr>
      <vt:lpstr>Basics of the UNIX OS: Process control</vt:lpstr>
      <vt:lpstr>Basics of the UNIX OS: Process control</vt:lpstr>
      <vt:lpstr>Basics of the UNIX OS: Process control</vt:lpstr>
      <vt:lpstr>Basics of the UNIX OS: Process control</vt:lpstr>
      <vt:lpstr>Basics of the UNIX OS: Process control</vt:lpstr>
      <vt:lpstr>Basics of the UNIX OS: Process control</vt:lpstr>
      <vt:lpstr>Basics of the UNIX OS: Process control</vt:lpstr>
      <vt:lpstr>Basics of the UNIX OS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System calls</vt:lpstr>
      <vt:lpstr>Path of a system call</vt:lpstr>
      <vt:lpstr>Path of a system call</vt:lpstr>
      <vt:lpstr>Path of a system call</vt:lpstr>
      <vt:lpstr>Path of another system call</vt:lpstr>
      <vt:lpstr>Path of yet another system call</vt:lpstr>
      <vt:lpstr>User interfaces</vt:lpstr>
      <vt:lpstr>A skeleton shell</vt:lpstr>
      <vt:lpstr>System boot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Systems: What and Why</dc:title>
  <dc:creator>Chaudhuri, MainakX</dc:creator>
  <cp:lastModifiedBy>CSE</cp:lastModifiedBy>
  <cp:revision>127</cp:revision>
  <dcterms:created xsi:type="dcterms:W3CDTF">2006-08-16T00:00:00Z</dcterms:created>
  <dcterms:modified xsi:type="dcterms:W3CDTF">2024-08-29T11:40:14Z</dcterms:modified>
</cp:coreProperties>
</file>