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9"/>
  </p:handoutMasterIdLst>
  <p:sldIdLst>
    <p:sldId id="256" r:id="rId2"/>
    <p:sldId id="257" r:id="rId3"/>
    <p:sldId id="258" r:id="rId4"/>
    <p:sldId id="259" r:id="rId5"/>
    <p:sldId id="260" r:id="rId6"/>
    <p:sldId id="261" r:id="rId7"/>
    <p:sldId id="262" r:id="rId8"/>
    <p:sldId id="263" r:id="rId9"/>
    <p:sldId id="337" r:id="rId10"/>
    <p:sldId id="338" r:id="rId11"/>
    <p:sldId id="339" r:id="rId12"/>
    <p:sldId id="264" r:id="rId13"/>
    <p:sldId id="265" r:id="rId14"/>
    <p:sldId id="300" r:id="rId15"/>
    <p:sldId id="301" r:id="rId16"/>
    <p:sldId id="302" r:id="rId17"/>
    <p:sldId id="303" r:id="rId18"/>
    <p:sldId id="266" r:id="rId19"/>
    <p:sldId id="267" r:id="rId20"/>
    <p:sldId id="304" r:id="rId21"/>
    <p:sldId id="305" r:id="rId22"/>
    <p:sldId id="306" r:id="rId23"/>
    <p:sldId id="307" r:id="rId24"/>
    <p:sldId id="308" r:id="rId25"/>
    <p:sldId id="309" r:id="rId26"/>
    <p:sldId id="310" r:id="rId27"/>
    <p:sldId id="311" r:id="rId28"/>
    <p:sldId id="312" r:id="rId29"/>
    <p:sldId id="269" r:id="rId30"/>
    <p:sldId id="270" r:id="rId31"/>
    <p:sldId id="284" r:id="rId32"/>
    <p:sldId id="340" r:id="rId33"/>
    <p:sldId id="285" r:id="rId34"/>
    <p:sldId id="286" r:id="rId35"/>
    <p:sldId id="297" r:id="rId36"/>
    <p:sldId id="298" r:id="rId37"/>
    <p:sldId id="299" r:id="rId38"/>
    <p:sldId id="288" r:id="rId39"/>
    <p:sldId id="289" r:id="rId40"/>
    <p:sldId id="290" r:id="rId41"/>
    <p:sldId id="318" r:id="rId42"/>
    <p:sldId id="319" r:id="rId43"/>
    <p:sldId id="320" r:id="rId44"/>
    <p:sldId id="321" r:id="rId45"/>
    <p:sldId id="317" r:id="rId46"/>
    <p:sldId id="322" r:id="rId47"/>
    <p:sldId id="323" r:id="rId48"/>
    <p:sldId id="324" r:id="rId49"/>
    <p:sldId id="325" r:id="rId50"/>
    <p:sldId id="326" r:id="rId51"/>
    <p:sldId id="327" r:id="rId52"/>
    <p:sldId id="328" r:id="rId53"/>
    <p:sldId id="329" r:id="rId54"/>
    <p:sldId id="330" r:id="rId55"/>
    <p:sldId id="313" r:id="rId56"/>
    <p:sldId id="314" r:id="rId57"/>
    <p:sldId id="331" r:id="rId58"/>
    <p:sldId id="332" r:id="rId59"/>
    <p:sldId id="333" r:id="rId60"/>
    <p:sldId id="334" r:id="rId61"/>
    <p:sldId id="335" r:id="rId62"/>
    <p:sldId id="315" r:id="rId63"/>
    <p:sldId id="316" r:id="rId64"/>
    <p:sldId id="336" r:id="rId65"/>
    <p:sldId id="294" r:id="rId66"/>
    <p:sldId id="295" r:id="rId67"/>
    <p:sldId id="296" r:id="rId6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87367A1-BB75-4155-97DB-9BA580D8CC3A}" type="datetimeFigureOut">
              <a:rPr lang="en-US" smtClean="0"/>
              <a:pPr/>
              <a:t>10/4/2024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BBF76422-1E20-4D3C-B6DE-2AA553559F3D}" type="slidenum">
              <a:rPr lang="en-US" smtClean="0"/>
              <a:pPr/>
              <a:t>‹#›</a:t>
            </a:fld>
            <a:endParaRPr lang="en-US"/>
          </a:p>
        </p:txBody>
      </p:sp>
    </p:spTree>
    <p:extLst>
      <p:ext uri="{BB962C8B-B14F-4D97-AF65-F5344CB8AC3E}">
        <p14:creationId xmlns:p14="http://schemas.microsoft.com/office/powerpoint/2010/main" val="18361658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62504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52911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57401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EAD949-3B81-473F-A5B4-4961B7662217}"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07482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EAD949-3B81-473F-A5B4-4961B7662217}"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423343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EAD949-3B81-473F-A5B4-4961B7662217}"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80440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EAD949-3B81-473F-A5B4-4961B7662217}"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65834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EAD949-3B81-473F-A5B4-4961B7662217}"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79182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AD949-3B81-473F-A5B4-4961B7662217}"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312952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AD949-3B81-473F-A5B4-4961B7662217}"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00268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EAD949-3B81-473F-A5B4-4961B7662217}"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3AC6DA-3503-49F2-B5A1-21B72EF2C1A0}" type="slidenum">
              <a:rPr lang="en-US" smtClean="0"/>
              <a:pPr/>
              <a:t>‹#›</a:t>
            </a:fld>
            <a:endParaRPr lang="en-US"/>
          </a:p>
        </p:txBody>
      </p:sp>
    </p:spTree>
    <p:extLst>
      <p:ext uri="{BB962C8B-B14F-4D97-AF65-F5344CB8AC3E}">
        <p14:creationId xmlns:p14="http://schemas.microsoft.com/office/powerpoint/2010/main" val="186319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AD949-3B81-473F-A5B4-4961B7662217}"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AC6DA-3503-49F2-B5A1-21B72EF2C1A0}" type="slidenum">
              <a:rPr lang="en-US" smtClean="0"/>
              <a:pPr/>
              <a:t>‹#›</a:t>
            </a:fld>
            <a:endParaRPr lang="en-US"/>
          </a:p>
        </p:txBody>
      </p:sp>
    </p:spTree>
    <p:extLst>
      <p:ext uri="{BB962C8B-B14F-4D97-AF65-F5344CB8AC3E}">
        <p14:creationId xmlns:p14="http://schemas.microsoft.com/office/powerpoint/2010/main" val="324374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Process Scheduling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146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Why SJF is optimal</a:t>
            </a:r>
            <a:endParaRPr lang="en-US" dirty="0"/>
          </a:p>
        </p:txBody>
      </p:sp>
      <p:sp>
        <p:nvSpPr>
          <p:cNvPr id="3" name="Content Placeholder 2"/>
          <p:cNvSpPr>
            <a:spLocks noGrp="1"/>
          </p:cNvSpPr>
          <p:nvPr>
            <p:ph idx="1"/>
          </p:nvPr>
        </p:nvSpPr>
        <p:spPr>
          <a:xfrm>
            <a:off x="457200" y="762000"/>
            <a:ext cx="8686800" cy="6096000"/>
          </a:xfrm>
        </p:spPr>
        <p:txBody>
          <a:bodyPr>
            <a:normAutofit fontScale="92500"/>
          </a:bodyPr>
          <a:lstStyle/>
          <a:p>
            <a:r>
              <a:rPr lang="en-US" dirty="0" smtClean="0"/>
              <a:t>Consider a set of n processes</a:t>
            </a:r>
          </a:p>
          <a:p>
            <a:pPr lvl="1"/>
            <a:r>
              <a:rPr lang="en-US" dirty="0" smtClean="0"/>
              <a:t>Consider a schedule S = &lt;P</a:t>
            </a:r>
            <a:r>
              <a:rPr lang="en-US" baseline="-25000" dirty="0" smtClean="0"/>
              <a:t>1</a:t>
            </a:r>
            <a:r>
              <a:rPr lang="en-US" dirty="0" smtClean="0"/>
              <a:t>, P</a:t>
            </a:r>
            <a:r>
              <a:rPr lang="en-US" baseline="-25000" dirty="0" smtClean="0"/>
              <a:t>2</a:t>
            </a:r>
            <a:r>
              <a:rPr lang="en-US" dirty="0" smtClean="0"/>
              <a:t>, P</a:t>
            </a:r>
            <a:r>
              <a:rPr lang="en-US" baseline="-25000" dirty="0" smtClean="0"/>
              <a:t>3</a:t>
            </a:r>
            <a:r>
              <a:rPr lang="en-US" dirty="0" smtClean="0"/>
              <a:t>, …, </a:t>
            </a:r>
            <a:r>
              <a:rPr lang="en-US" dirty="0" err="1" smtClean="0"/>
              <a:t>P</a:t>
            </a:r>
            <a:r>
              <a:rPr lang="en-US" baseline="-25000" dirty="0" err="1" smtClean="0"/>
              <a:t>n</a:t>
            </a:r>
            <a:r>
              <a:rPr lang="en-US" dirty="0" smtClean="0"/>
              <a:t>&gt;</a:t>
            </a:r>
          </a:p>
          <a:p>
            <a:pPr lvl="1"/>
            <a:r>
              <a:rPr lang="en-US" dirty="0" smtClean="0"/>
              <a:t>Average TA time of this schedule = TA</a:t>
            </a:r>
            <a:r>
              <a:rPr lang="en-US" baseline="-25000" dirty="0" smtClean="0"/>
              <a:t>S</a:t>
            </a:r>
            <a:r>
              <a:rPr lang="en-US" dirty="0" smtClean="0"/>
              <a:t> = (t</a:t>
            </a:r>
            <a:r>
              <a:rPr lang="en-US" baseline="-25000" dirty="0" smtClean="0"/>
              <a:t>1</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3</a:t>
            </a:r>
            <a:r>
              <a:rPr lang="en-US" dirty="0" smtClean="0"/>
              <a:t>)+…+(t</a:t>
            </a:r>
            <a:r>
              <a:rPr lang="en-US" baseline="-25000" dirty="0" smtClean="0"/>
              <a:t>1</a:t>
            </a:r>
            <a:r>
              <a:rPr lang="en-US" dirty="0" smtClean="0"/>
              <a:t>+t</a:t>
            </a:r>
            <a:r>
              <a:rPr lang="en-US" baseline="-25000" dirty="0" smtClean="0"/>
              <a:t>2</a:t>
            </a:r>
            <a:r>
              <a:rPr lang="en-US" dirty="0" smtClean="0"/>
              <a:t>+…+</a:t>
            </a:r>
            <a:r>
              <a:rPr lang="en-US" dirty="0" err="1" smtClean="0"/>
              <a:t>t</a:t>
            </a:r>
            <a:r>
              <a:rPr lang="en-US" baseline="-25000" dirty="0" err="1" smtClean="0"/>
              <a:t>n</a:t>
            </a:r>
            <a:r>
              <a:rPr lang="en-US" dirty="0" smtClean="0"/>
              <a:t>))/n</a:t>
            </a:r>
          </a:p>
          <a:p>
            <a:pPr lvl="1"/>
            <a:r>
              <a:rPr lang="en-US" dirty="0" smtClean="0"/>
              <a:t>We derive schedule S’ from S by moving </a:t>
            </a:r>
            <a:r>
              <a:rPr lang="en-US" dirty="0" err="1" smtClean="0"/>
              <a:t>P</a:t>
            </a:r>
            <a:r>
              <a:rPr lang="en-US" baseline="-25000" dirty="0" err="1" smtClean="0"/>
              <a:t>k</a:t>
            </a:r>
            <a:r>
              <a:rPr lang="en-US" dirty="0" smtClean="0"/>
              <a:t> forward to a position, say, after </a:t>
            </a:r>
            <a:r>
              <a:rPr lang="en-US" dirty="0" err="1" smtClean="0"/>
              <a:t>P</a:t>
            </a:r>
            <a:r>
              <a:rPr lang="en-US" baseline="-25000" dirty="0" err="1" smtClean="0"/>
              <a:t>j</a:t>
            </a:r>
            <a:r>
              <a:rPr lang="en-US" dirty="0" smtClean="0"/>
              <a:t> such that t</a:t>
            </a:r>
            <a:r>
              <a:rPr lang="en-US" baseline="-25000" dirty="0" smtClean="0"/>
              <a:t>1</a:t>
            </a:r>
            <a:r>
              <a:rPr lang="en-US" dirty="0" smtClean="0"/>
              <a:t>&lt;t</a:t>
            </a:r>
            <a:r>
              <a:rPr lang="en-US" baseline="-25000" dirty="0" smtClean="0"/>
              <a:t>2</a:t>
            </a:r>
            <a:r>
              <a:rPr lang="en-US" dirty="0" smtClean="0"/>
              <a:t>&lt;…&lt;</a:t>
            </a:r>
            <a:r>
              <a:rPr lang="en-US" dirty="0" err="1" smtClean="0"/>
              <a:t>t</a:t>
            </a:r>
            <a:r>
              <a:rPr lang="en-US" baseline="-25000" dirty="0" err="1" smtClean="0"/>
              <a:t>j</a:t>
            </a:r>
            <a:r>
              <a:rPr lang="en-US" dirty="0" smtClean="0"/>
              <a:t>&lt;</a:t>
            </a:r>
            <a:r>
              <a:rPr lang="en-US" dirty="0" err="1" smtClean="0"/>
              <a:t>t</a:t>
            </a:r>
            <a:r>
              <a:rPr lang="en-US" baseline="-25000" dirty="0" err="1" smtClean="0"/>
              <a:t>k</a:t>
            </a:r>
            <a:r>
              <a:rPr lang="en-US" dirty="0" smtClean="0"/>
              <a:t>&lt;t</a:t>
            </a:r>
            <a:r>
              <a:rPr lang="en-US" baseline="-25000" dirty="0" smtClean="0"/>
              <a:t>j+1</a:t>
            </a:r>
            <a:r>
              <a:rPr lang="en-US" dirty="0" smtClean="0"/>
              <a:t>&lt;…&lt;t</a:t>
            </a:r>
            <a:r>
              <a:rPr lang="en-US" baseline="-25000" dirty="0"/>
              <a:t>k</a:t>
            </a:r>
            <a:r>
              <a:rPr lang="en-US" baseline="-25000" dirty="0" smtClean="0"/>
              <a:t>-1</a:t>
            </a:r>
          </a:p>
          <a:p>
            <a:pPr lvl="1"/>
            <a:r>
              <a:rPr lang="en-US" dirty="0" smtClean="0"/>
              <a:t>Completion times of 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j</a:t>
            </a:r>
            <a:r>
              <a:rPr lang="en-US" dirty="0" smtClean="0"/>
              <a:t> remain unchanged</a:t>
            </a:r>
          </a:p>
          <a:p>
            <a:pPr lvl="1"/>
            <a:r>
              <a:rPr lang="en-US" dirty="0" smtClean="0"/>
              <a:t>Completion times of P</a:t>
            </a:r>
            <a:r>
              <a:rPr lang="en-US" baseline="-25000" dirty="0" smtClean="0"/>
              <a:t>j+1</a:t>
            </a:r>
            <a:r>
              <a:rPr lang="en-US" dirty="0" smtClean="0"/>
              <a:t>, …, P</a:t>
            </a:r>
            <a:r>
              <a:rPr lang="en-US" baseline="-25000" dirty="0"/>
              <a:t>k</a:t>
            </a:r>
            <a:r>
              <a:rPr lang="en-US" baseline="-25000" dirty="0" smtClean="0"/>
              <a:t>-1</a:t>
            </a:r>
            <a:r>
              <a:rPr lang="en-US" dirty="0" smtClean="0"/>
              <a:t> increase by </a:t>
            </a:r>
            <a:r>
              <a:rPr lang="en-US" dirty="0" err="1" smtClean="0"/>
              <a:t>t</a:t>
            </a:r>
            <a:r>
              <a:rPr lang="en-US" baseline="-25000" dirty="0" err="1" smtClean="0"/>
              <a:t>k</a:t>
            </a:r>
            <a:r>
              <a:rPr lang="en-US" dirty="0" smtClean="0"/>
              <a:t> each</a:t>
            </a:r>
          </a:p>
          <a:p>
            <a:pPr lvl="2"/>
            <a:r>
              <a:rPr lang="en-US" dirty="0" smtClean="0"/>
              <a:t>Total increase in TA time = (k-1-j-1+1)*</a:t>
            </a:r>
            <a:r>
              <a:rPr lang="en-US" dirty="0" err="1" smtClean="0"/>
              <a:t>t</a:t>
            </a:r>
            <a:r>
              <a:rPr lang="en-US" baseline="-25000" dirty="0" err="1" smtClean="0"/>
              <a:t>k</a:t>
            </a:r>
            <a:endParaRPr lang="en-US" baseline="-25000" dirty="0" smtClean="0"/>
          </a:p>
          <a:p>
            <a:pPr lvl="1"/>
            <a:r>
              <a:rPr lang="en-US" dirty="0" smtClean="0"/>
              <a:t>Completion time of </a:t>
            </a:r>
            <a:r>
              <a:rPr lang="en-US" dirty="0" err="1" smtClean="0"/>
              <a:t>P</a:t>
            </a:r>
            <a:r>
              <a:rPr lang="en-US" baseline="-25000" dirty="0" err="1" smtClean="0"/>
              <a:t>k</a:t>
            </a:r>
            <a:r>
              <a:rPr lang="en-US" dirty="0" smtClean="0"/>
              <a:t> decreases by t</a:t>
            </a:r>
            <a:r>
              <a:rPr lang="en-US" baseline="-25000" dirty="0" smtClean="0"/>
              <a:t>j+1</a:t>
            </a:r>
            <a:r>
              <a:rPr lang="en-US" dirty="0" smtClean="0"/>
              <a:t>+t</a:t>
            </a:r>
            <a:r>
              <a:rPr lang="en-US" baseline="-25000" dirty="0" smtClean="0"/>
              <a:t>j+2</a:t>
            </a:r>
            <a:r>
              <a:rPr lang="en-US" dirty="0" smtClean="0"/>
              <a:t>+…+t</a:t>
            </a:r>
            <a:r>
              <a:rPr lang="en-US" baseline="-25000" dirty="0" smtClean="0"/>
              <a:t>k-1</a:t>
            </a:r>
          </a:p>
          <a:p>
            <a:pPr lvl="2"/>
            <a:r>
              <a:rPr lang="en-US" dirty="0" smtClean="0"/>
              <a:t>Since </a:t>
            </a:r>
            <a:r>
              <a:rPr lang="en-US" dirty="0" err="1" smtClean="0"/>
              <a:t>t</a:t>
            </a:r>
            <a:r>
              <a:rPr lang="en-US" baseline="-25000" dirty="0" err="1" smtClean="0"/>
              <a:t>k</a:t>
            </a:r>
            <a:r>
              <a:rPr lang="en-US" dirty="0" smtClean="0"/>
              <a:t> is less than each of these terms, the total decrease in TA time is bigger than the total increase</a:t>
            </a:r>
          </a:p>
          <a:p>
            <a:pPr lvl="1"/>
            <a:r>
              <a:rPr lang="en-US" dirty="0" smtClean="0"/>
              <a:t>Completion times of P</a:t>
            </a:r>
            <a:r>
              <a:rPr lang="en-US" baseline="-25000" dirty="0" smtClean="0"/>
              <a:t>k+1</a:t>
            </a:r>
            <a:r>
              <a:rPr lang="en-US" dirty="0" smtClean="0"/>
              <a:t>, …, </a:t>
            </a:r>
            <a:r>
              <a:rPr lang="en-US" dirty="0" err="1" smtClean="0"/>
              <a:t>P</a:t>
            </a:r>
            <a:r>
              <a:rPr lang="en-US" baseline="-25000" dirty="0" err="1" smtClean="0"/>
              <a:t>n</a:t>
            </a:r>
            <a:r>
              <a:rPr lang="en-US" dirty="0" smtClean="0"/>
              <a:t> remain unchanged</a:t>
            </a:r>
          </a:p>
        </p:txBody>
      </p:sp>
    </p:spTree>
    <p:extLst>
      <p:ext uri="{BB962C8B-B14F-4D97-AF65-F5344CB8AC3E}">
        <p14:creationId xmlns:p14="http://schemas.microsoft.com/office/powerpoint/2010/main" val="3999363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Why SJF is optimal</a:t>
            </a:r>
            <a:endParaRPr lang="en-US" dirty="0"/>
          </a:p>
        </p:txBody>
      </p:sp>
      <p:sp>
        <p:nvSpPr>
          <p:cNvPr id="3" name="Content Placeholder 2"/>
          <p:cNvSpPr>
            <a:spLocks noGrp="1"/>
          </p:cNvSpPr>
          <p:nvPr>
            <p:ph idx="1"/>
          </p:nvPr>
        </p:nvSpPr>
        <p:spPr>
          <a:xfrm>
            <a:off x="457200" y="609600"/>
            <a:ext cx="8686800" cy="6248400"/>
          </a:xfrm>
        </p:spPr>
        <p:txBody>
          <a:bodyPr>
            <a:normAutofit/>
          </a:bodyPr>
          <a:lstStyle/>
          <a:p>
            <a:r>
              <a:rPr lang="en-US" dirty="0" smtClean="0"/>
              <a:t>Consider a set of n processes</a:t>
            </a:r>
          </a:p>
          <a:p>
            <a:pPr lvl="1"/>
            <a:r>
              <a:rPr lang="en-US" dirty="0" smtClean="0"/>
              <a:t>Consider a schedule S = &lt;P</a:t>
            </a:r>
            <a:r>
              <a:rPr lang="en-US" baseline="-25000" dirty="0" smtClean="0"/>
              <a:t>1</a:t>
            </a:r>
            <a:r>
              <a:rPr lang="en-US" dirty="0" smtClean="0"/>
              <a:t>, P</a:t>
            </a:r>
            <a:r>
              <a:rPr lang="en-US" baseline="-25000" dirty="0" smtClean="0"/>
              <a:t>2</a:t>
            </a:r>
            <a:r>
              <a:rPr lang="en-US" dirty="0" smtClean="0"/>
              <a:t>, P</a:t>
            </a:r>
            <a:r>
              <a:rPr lang="en-US" baseline="-25000" dirty="0" smtClean="0"/>
              <a:t>3</a:t>
            </a:r>
            <a:r>
              <a:rPr lang="en-US" dirty="0" smtClean="0"/>
              <a:t>, …, </a:t>
            </a:r>
            <a:r>
              <a:rPr lang="en-US" dirty="0" err="1" smtClean="0"/>
              <a:t>P</a:t>
            </a:r>
            <a:r>
              <a:rPr lang="en-US" baseline="-25000" dirty="0" err="1" smtClean="0"/>
              <a:t>n</a:t>
            </a:r>
            <a:r>
              <a:rPr lang="en-US" dirty="0" smtClean="0"/>
              <a:t>&gt;</a:t>
            </a:r>
          </a:p>
          <a:p>
            <a:pPr lvl="1"/>
            <a:r>
              <a:rPr lang="en-US" dirty="0" smtClean="0"/>
              <a:t>Average TA time of this schedule = TA</a:t>
            </a:r>
            <a:r>
              <a:rPr lang="en-US" baseline="-25000" dirty="0" smtClean="0"/>
              <a:t>S</a:t>
            </a:r>
            <a:r>
              <a:rPr lang="en-US" dirty="0" smtClean="0"/>
              <a:t> = (t</a:t>
            </a:r>
            <a:r>
              <a:rPr lang="en-US" baseline="-25000" dirty="0" smtClean="0"/>
              <a:t>1</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3</a:t>
            </a:r>
            <a:r>
              <a:rPr lang="en-US" dirty="0" smtClean="0"/>
              <a:t>)+…+(t</a:t>
            </a:r>
            <a:r>
              <a:rPr lang="en-US" baseline="-25000" dirty="0" smtClean="0"/>
              <a:t>1</a:t>
            </a:r>
            <a:r>
              <a:rPr lang="en-US" dirty="0" smtClean="0"/>
              <a:t>+t</a:t>
            </a:r>
            <a:r>
              <a:rPr lang="en-US" baseline="-25000" dirty="0" smtClean="0"/>
              <a:t>2</a:t>
            </a:r>
            <a:r>
              <a:rPr lang="en-US" dirty="0" smtClean="0"/>
              <a:t>+…+</a:t>
            </a:r>
            <a:r>
              <a:rPr lang="en-US" dirty="0" err="1" smtClean="0"/>
              <a:t>t</a:t>
            </a:r>
            <a:r>
              <a:rPr lang="en-US" baseline="-25000" dirty="0" err="1" smtClean="0"/>
              <a:t>n</a:t>
            </a:r>
            <a:r>
              <a:rPr lang="en-US" dirty="0" smtClean="0"/>
              <a:t>))/n</a:t>
            </a:r>
          </a:p>
          <a:p>
            <a:pPr lvl="1"/>
            <a:r>
              <a:rPr lang="en-US" dirty="0" smtClean="0"/>
              <a:t>We derive schedule S’ from S by moving </a:t>
            </a:r>
            <a:r>
              <a:rPr lang="en-US" dirty="0" err="1" smtClean="0"/>
              <a:t>P</a:t>
            </a:r>
            <a:r>
              <a:rPr lang="en-US" baseline="-25000" dirty="0" err="1" smtClean="0"/>
              <a:t>k</a:t>
            </a:r>
            <a:r>
              <a:rPr lang="en-US" dirty="0" smtClean="0"/>
              <a:t> forward to a position, say, after </a:t>
            </a:r>
            <a:r>
              <a:rPr lang="en-US" dirty="0" err="1" smtClean="0"/>
              <a:t>P</a:t>
            </a:r>
            <a:r>
              <a:rPr lang="en-US" baseline="-25000" dirty="0" err="1" smtClean="0"/>
              <a:t>j</a:t>
            </a:r>
            <a:r>
              <a:rPr lang="en-US" dirty="0" smtClean="0"/>
              <a:t> such that t</a:t>
            </a:r>
            <a:r>
              <a:rPr lang="en-US" baseline="-25000" dirty="0" smtClean="0"/>
              <a:t>1</a:t>
            </a:r>
            <a:r>
              <a:rPr lang="en-US" dirty="0" smtClean="0"/>
              <a:t>&lt;t</a:t>
            </a:r>
            <a:r>
              <a:rPr lang="en-US" baseline="-25000" dirty="0" smtClean="0"/>
              <a:t>2</a:t>
            </a:r>
            <a:r>
              <a:rPr lang="en-US" dirty="0" smtClean="0"/>
              <a:t>&lt;…&lt;</a:t>
            </a:r>
            <a:r>
              <a:rPr lang="en-US" dirty="0" err="1" smtClean="0"/>
              <a:t>t</a:t>
            </a:r>
            <a:r>
              <a:rPr lang="en-US" baseline="-25000" dirty="0" err="1" smtClean="0"/>
              <a:t>j</a:t>
            </a:r>
            <a:r>
              <a:rPr lang="en-US" dirty="0" smtClean="0"/>
              <a:t>&lt;</a:t>
            </a:r>
            <a:r>
              <a:rPr lang="en-US" dirty="0" err="1" smtClean="0"/>
              <a:t>t</a:t>
            </a:r>
            <a:r>
              <a:rPr lang="en-US" baseline="-25000" dirty="0" err="1" smtClean="0"/>
              <a:t>k</a:t>
            </a:r>
            <a:r>
              <a:rPr lang="en-US" dirty="0" smtClean="0"/>
              <a:t>&lt;t</a:t>
            </a:r>
            <a:r>
              <a:rPr lang="en-US" baseline="-25000" dirty="0" smtClean="0"/>
              <a:t>j+1</a:t>
            </a:r>
            <a:r>
              <a:rPr lang="en-US" dirty="0" smtClean="0"/>
              <a:t>&lt;…&lt;t</a:t>
            </a:r>
            <a:r>
              <a:rPr lang="en-US" baseline="-25000" dirty="0" smtClean="0"/>
              <a:t>k-1</a:t>
            </a:r>
          </a:p>
          <a:p>
            <a:pPr lvl="1"/>
            <a:r>
              <a:rPr lang="en-US" dirty="0" smtClean="0"/>
              <a:t>We have proved that TA</a:t>
            </a:r>
            <a:r>
              <a:rPr lang="en-US" baseline="-25000" dirty="0" smtClean="0"/>
              <a:t>S’ </a:t>
            </a:r>
            <a:r>
              <a:rPr lang="en-US" dirty="0" smtClean="0"/>
              <a:t>&lt; TA</a:t>
            </a:r>
            <a:r>
              <a:rPr lang="en-US" baseline="-25000" dirty="0" smtClean="0"/>
              <a:t>S</a:t>
            </a:r>
          </a:p>
          <a:p>
            <a:pPr lvl="1"/>
            <a:r>
              <a:rPr lang="en-US" dirty="0" smtClean="0"/>
              <a:t>In the next step, we derive schedule S’’ by correcting the position of the next process that appear to deviate from SJF</a:t>
            </a:r>
          </a:p>
          <a:p>
            <a:pPr lvl="1"/>
            <a:r>
              <a:rPr lang="en-US" dirty="0" smtClean="0"/>
              <a:t>In each step, the turnaround time goes down</a:t>
            </a:r>
            <a:r>
              <a:rPr lang="en-US" dirty="0"/>
              <a:t> </a:t>
            </a:r>
            <a:r>
              <a:rPr lang="en-US" dirty="0" smtClean="0"/>
              <a:t>leading finally to SJF with the minimum turnaround time</a:t>
            </a:r>
          </a:p>
        </p:txBody>
      </p:sp>
    </p:spTree>
    <p:extLst>
      <p:ext uri="{BB962C8B-B14F-4D97-AF65-F5344CB8AC3E}">
        <p14:creationId xmlns:p14="http://schemas.microsoft.com/office/powerpoint/2010/main" val="371355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Scheduling algorithms: Priority</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Each process is assigned a priority</a:t>
            </a:r>
          </a:p>
          <a:p>
            <a:pPr lvl="1"/>
            <a:r>
              <a:rPr lang="en-US" dirty="0" smtClean="0"/>
              <a:t>Either by kernel based on the resource usage profile of the process or externally by the user</a:t>
            </a:r>
          </a:p>
          <a:p>
            <a:r>
              <a:rPr lang="en-US" dirty="0" smtClean="0"/>
              <a:t>The process with the highest priority is scheduled</a:t>
            </a:r>
          </a:p>
          <a:p>
            <a:pPr lvl="1"/>
            <a:r>
              <a:rPr lang="en-US" dirty="0" smtClean="0"/>
              <a:t>Can be pre-emptive or non-preemptive</a:t>
            </a:r>
          </a:p>
          <a:p>
            <a:r>
              <a:rPr lang="en-US" dirty="0" smtClean="0"/>
              <a:t>A steady flow of CPU bursts from the high-priority processes can starve the low-priority ones</a:t>
            </a:r>
          </a:p>
          <a:p>
            <a:pPr lvl="1"/>
            <a:r>
              <a:rPr lang="en-US" dirty="0" smtClean="0"/>
              <a:t>Age-based priority modulation solves this problem</a:t>
            </a:r>
          </a:p>
          <a:p>
            <a:r>
              <a:rPr lang="en-US" dirty="0" smtClean="0"/>
              <a:t>SJF is a special-case priority scheduling policy</a:t>
            </a:r>
          </a:p>
          <a:p>
            <a:pPr lvl="1"/>
            <a:r>
              <a:rPr lang="en-US" dirty="0" smtClean="0"/>
              <a:t>Priority is inversely proportional to the next CPU burst length</a:t>
            </a:r>
            <a:endParaRPr lang="en-US" dirty="0"/>
          </a:p>
        </p:txBody>
      </p:sp>
    </p:spTree>
    <p:extLst>
      <p:ext uri="{BB962C8B-B14F-4D97-AF65-F5344CB8AC3E}">
        <p14:creationId xmlns:p14="http://schemas.microsoft.com/office/powerpoint/2010/main" val="406309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Scheduling algorithms: Round-robin</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Pre-emptive quantum scheduling</a:t>
            </a:r>
          </a:p>
          <a:p>
            <a:pPr lvl="1"/>
            <a:r>
              <a:rPr lang="en-US" dirty="0" smtClean="0"/>
              <a:t>The ready queue is treated as a circular FIFO and each process in the FIFO order is assigned a fixed time slice or quantum for execution</a:t>
            </a:r>
          </a:p>
          <a:p>
            <a:pPr lvl="1"/>
            <a:r>
              <a:rPr lang="en-US" dirty="0" smtClean="0"/>
              <a:t>If the running process goes to sleep or terminates before the expiry of the quantum, the next process in the FIFO order is scheduled</a:t>
            </a:r>
          </a:p>
          <a:p>
            <a:pPr lvl="1"/>
            <a:r>
              <a:rPr lang="en-US" dirty="0" smtClean="0"/>
              <a:t>If the running process’s quantum expires, it is put back at the tail of the ready queue</a:t>
            </a:r>
          </a:p>
          <a:p>
            <a:pPr lvl="1"/>
            <a:r>
              <a:rPr lang="en-US" dirty="0" smtClean="0"/>
              <a:t>The time quantum should be chosen to be larger than the context switch overhead</a:t>
            </a:r>
          </a:p>
          <a:p>
            <a:pPr lvl="2"/>
            <a:r>
              <a:rPr lang="en-US" dirty="0" smtClean="0"/>
              <a:t>Too large a time quantum leads to FCFS </a:t>
            </a:r>
            <a:r>
              <a:rPr lang="en-US" dirty="0" err="1" smtClean="0"/>
              <a:t>sheduling</a:t>
            </a:r>
            <a:endParaRPr lang="en-US" dirty="0" smtClean="0"/>
          </a:p>
          <a:p>
            <a:pPr lvl="2"/>
            <a:r>
              <a:rPr lang="en-US" dirty="0" smtClean="0"/>
              <a:t>80% of the CPU bursts should be shorter than the time quantum: is this thumb rule useful?</a:t>
            </a:r>
            <a:endParaRPr lang="en-US" dirty="0"/>
          </a:p>
        </p:txBody>
      </p:sp>
    </p:spTree>
    <p:extLst>
      <p:ext uri="{BB962C8B-B14F-4D97-AF65-F5344CB8AC3E}">
        <p14:creationId xmlns:p14="http://schemas.microsoft.com/office/powerpoint/2010/main" val="3982930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Scheduling algorithms</a:t>
            </a:r>
            <a:r>
              <a:rPr lang="en-US" dirty="0"/>
              <a:t> </a:t>
            </a:r>
            <a:r>
              <a:rPr lang="en-US" dirty="0" smtClean="0"/>
              <a:t>so far</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SJF, STCF: optimizes turn-around time, bad for response time</a:t>
            </a:r>
          </a:p>
          <a:p>
            <a:pPr lvl="1"/>
            <a:r>
              <a:rPr lang="en-US" dirty="0" smtClean="0"/>
              <a:t>Penalizes response time of long jobs</a:t>
            </a:r>
          </a:p>
          <a:p>
            <a:pPr lvl="1"/>
            <a:r>
              <a:rPr lang="en-US" dirty="0" smtClean="0"/>
              <a:t>Unfair</a:t>
            </a:r>
          </a:p>
          <a:p>
            <a:r>
              <a:rPr lang="en-US" dirty="0" smtClean="0"/>
              <a:t>Round-robin: optimizes response time, bad for turn-around time</a:t>
            </a:r>
          </a:p>
          <a:p>
            <a:pPr lvl="1"/>
            <a:r>
              <a:rPr lang="en-US" dirty="0" smtClean="0"/>
              <a:t>Gives turn to all jobs</a:t>
            </a:r>
          </a:p>
          <a:p>
            <a:pPr lvl="1"/>
            <a:r>
              <a:rPr lang="en-US" dirty="0" smtClean="0"/>
              <a:t>Fair</a:t>
            </a:r>
          </a:p>
          <a:p>
            <a:r>
              <a:rPr lang="en-US" dirty="0" smtClean="0"/>
              <a:t>Notice the trade-off between fairness and performance</a:t>
            </a:r>
          </a:p>
          <a:p>
            <a:pPr lvl="1"/>
            <a:r>
              <a:rPr lang="en-US" dirty="0" smtClean="0"/>
              <a:t>Performance is inversely related to fairness</a:t>
            </a:r>
            <a:endParaRPr lang="en-US" dirty="0"/>
          </a:p>
        </p:txBody>
      </p:sp>
    </p:spTree>
    <p:extLst>
      <p:ext uri="{BB962C8B-B14F-4D97-AF65-F5344CB8AC3E}">
        <p14:creationId xmlns:p14="http://schemas.microsoft.com/office/powerpoint/2010/main" val="354289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I/O bursts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When a process initiates an I/O, it goes to blocked state and de-scheduled</a:t>
            </a:r>
          </a:p>
          <a:p>
            <a:pPr lvl="1"/>
            <a:r>
              <a:rPr lang="en-US" dirty="0" smtClean="0"/>
              <a:t>The scheduler picks another job for running</a:t>
            </a:r>
          </a:p>
          <a:p>
            <a:pPr lvl="1"/>
            <a:r>
              <a:rPr lang="en-US" dirty="0" smtClean="0"/>
              <a:t>Overlaps I/O burst of a process with the CPU burst of another process</a:t>
            </a:r>
          </a:p>
          <a:p>
            <a:pPr lvl="1"/>
            <a:r>
              <a:rPr lang="en-US" dirty="0" smtClean="0"/>
              <a:t>Ideally, the scheduler’s goal is to overlap all I/O bursts with available CPU bursts</a:t>
            </a:r>
          </a:p>
          <a:p>
            <a:r>
              <a:rPr lang="en-US" dirty="0" smtClean="0"/>
              <a:t>The scheduler views a process as a sequence of interleaved CPU and I/O bursts</a:t>
            </a:r>
          </a:p>
          <a:p>
            <a:pPr lvl="1"/>
            <a:r>
              <a:rPr lang="en-US" dirty="0" smtClean="0"/>
              <a:t>A scheduling algorithm simply schedules a CPU burst from among the CPU bursts of all ready processes</a:t>
            </a:r>
          </a:p>
          <a:p>
            <a:pPr lvl="1"/>
            <a:r>
              <a:rPr lang="en-US" dirty="0" smtClean="0"/>
              <a:t>STCF or SJF needs to estimate the next CPU burst length of each ready process</a:t>
            </a:r>
            <a:endParaRPr lang="en-US" dirty="0"/>
          </a:p>
        </p:txBody>
      </p:sp>
    </p:spTree>
    <p:extLst>
      <p:ext uri="{BB962C8B-B14F-4D97-AF65-F5344CB8AC3E}">
        <p14:creationId xmlns:p14="http://schemas.microsoft.com/office/powerpoint/2010/main" val="75474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I/O bursts</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Consider two processes A and B</a:t>
            </a:r>
          </a:p>
          <a:p>
            <a:pPr lvl="1"/>
            <a:r>
              <a:rPr lang="en-US" dirty="0" smtClean="0"/>
              <a:t>A has five CPU bursts each of 10 </a:t>
            </a:r>
            <a:r>
              <a:rPr lang="en-US" dirty="0" err="1" smtClean="0"/>
              <a:t>ms</a:t>
            </a:r>
            <a:r>
              <a:rPr lang="en-US" dirty="0" smtClean="0"/>
              <a:t> length interspersed by 10 </a:t>
            </a:r>
            <a:r>
              <a:rPr lang="en-US" dirty="0" err="1" smtClean="0"/>
              <a:t>ms</a:t>
            </a:r>
            <a:r>
              <a:rPr lang="en-US" dirty="0" smtClean="0"/>
              <a:t> long I/O bursts</a:t>
            </a:r>
          </a:p>
          <a:p>
            <a:pPr lvl="1"/>
            <a:r>
              <a:rPr lang="en-US" dirty="0" smtClean="0"/>
              <a:t>B has one CPU burst of length 50 </a:t>
            </a:r>
            <a:r>
              <a:rPr lang="en-US" dirty="0" err="1" smtClean="0"/>
              <a:t>ms</a:t>
            </a:r>
            <a:r>
              <a:rPr lang="en-US" dirty="0" smtClean="0"/>
              <a:t> and no I/O</a:t>
            </a:r>
          </a:p>
          <a:p>
            <a:pPr lvl="1"/>
            <a:r>
              <a:rPr lang="en-US" dirty="0" smtClean="0"/>
              <a:t>SJF or SCTF would schedule A first for 10 </a:t>
            </a:r>
            <a:r>
              <a:rPr lang="en-US" dirty="0" err="1" smtClean="0"/>
              <a:t>ms</a:t>
            </a:r>
            <a:r>
              <a:rPr lang="en-US" dirty="0" smtClean="0"/>
              <a:t>, then B for 10 </a:t>
            </a:r>
            <a:r>
              <a:rPr lang="en-US" dirty="0" err="1" smtClean="0"/>
              <a:t>ms</a:t>
            </a:r>
            <a:r>
              <a:rPr lang="en-US" dirty="0" smtClean="0"/>
              <a:t>, then A for 10 </a:t>
            </a:r>
            <a:r>
              <a:rPr lang="en-US" dirty="0" err="1" smtClean="0"/>
              <a:t>ms</a:t>
            </a:r>
            <a:r>
              <a:rPr lang="en-US" dirty="0" smtClean="0"/>
              <a:t>, …</a:t>
            </a:r>
          </a:p>
          <a:p>
            <a:pPr lvl="1"/>
            <a:r>
              <a:rPr lang="en-US" dirty="0" smtClean="0"/>
              <a:t>Round-robin with time quantum of 5 </a:t>
            </a:r>
            <a:r>
              <a:rPr lang="en-US" dirty="0" err="1" smtClean="0"/>
              <a:t>ms</a:t>
            </a:r>
            <a:r>
              <a:rPr lang="en-US" dirty="0" smtClean="0"/>
              <a:t> would schedule A (could schedule B also), B, A, B, B, A, B, A, B, B, A, …</a:t>
            </a:r>
          </a:p>
          <a:p>
            <a:r>
              <a:rPr lang="en-US" dirty="0" smtClean="0"/>
              <a:t>In general, a scheduling algorithm schedules CPU bursts only</a:t>
            </a:r>
          </a:p>
          <a:p>
            <a:pPr lvl="1"/>
            <a:r>
              <a:rPr lang="en-US" dirty="0" smtClean="0"/>
              <a:t>I/O bursts get taken care of </a:t>
            </a:r>
            <a:r>
              <a:rPr lang="en-US" smtClean="0"/>
              <a:t>on their own</a:t>
            </a:r>
            <a:endParaRPr lang="en-US" dirty="0"/>
          </a:p>
        </p:txBody>
      </p:sp>
    </p:spTree>
    <p:extLst>
      <p:ext uri="{BB962C8B-B14F-4D97-AF65-F5344CB8AC3E}">
        <p14:creationId xmlns:p14="http://schemas.microsoft.com/office/powerpoint/2010/main" val="123594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Recap: two primary goals of a scheduling policy</a:t>
            </a:r>
          </a:p>
          <a:p>
            <a:pPr lvl="1"/>
            <a:r>
              <a:rPr lang="en-US" dirty="0" smtClean="0"/>
              <a:t>Minimize turnaround time (performance goal)</a:t>
            </a:r>
          </a:p>
          <a:p>
            <a:pPr lvl="2"/>
            <a:r>
              <a:rPr lang="en-US" dirty="0" smtClean="0"/>
              <a:t>Schedule short jobs first</a:t>
            </a:r>
          </a:p>
          <a:p>
            <a:pPr lvl="1"/>
            <a:r>
              <a:rPr lang="en-US" dirty="0" smtClean="0"/>
              <a:t>Minimize response time (fairness goal)</a:t>
            </a:r>
          </a:p>
          <a:p>
            <a:pPr lvl="2"/>
            <a:r>
              <a:rPr lang="en-US" dirty="0" smtClean="0"/>
              <a:t>Schedule I/O-intensive jobs without much delay</a:t>
            </a:r>
          </a:p>
          <a:p>
            <a:r>
              <a:rPr lang="en-US" dirty="0" smtClean="0"/>
              <a:t>Need to achieve both goals without any knowledge of future CPU burst lengths of jobs</a:t>
            </a:r>
          </a:p>
          <a:p>
            <a:pPr lvl="1"/>
            <a:r>
              <a:rPr lang="en-US" dirty="0" smtClean="0"/>
              <a:t>Recall that SJF minimizes turnaround time with future knowledge, but hurts fairness; Round-robin offers fairness, but hurts turnaround time</a:t>
            </a:r>
          </a:p>
          <a:p>
            <a:r>
              <a:rPr lang="en-US" dirty="0" smtClean="0"/>
              <a:t>MLFQ is a family of scheduling algorithms that tries to achieve these goals</a:t>
            </a:r>
          </a:p>
          <a:p>
            <a:pPr lvl="1"/>
            <a:endParaRPr lang="en-US" dirty="0"/>
          </a:p>
        </p:txBody>
      </p:sp>
    </p:spTree>
    <p:extLst>
      <p:ext uri="{BB962C8B-B14F-4D97-AF65-F5344CB8AC3E}">
        <p14:creationId xmlns:p14="http://schemas.microsoft.com/office/powerpoint/2010/main" val="308541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Why both goals are important?</a:t>
            </a:r>
          </a:p>
          <a:p>
            <a:pPr lvl="1"/>
            <a:r>
              <a:rPr lang="en-US" dirty="0" smtClean="0"/>
              <a:t>For handling different kinds of processes</a:t>
            </a:r>
          </a:p>
          <a:p>
            <a:pPr lvl="1"/>
            <a:r>
              <a:rPr lang="en-US" dirty="0" smtClean="0"/>
              <a:t>Foreground processes would require a scheduling policy that minimizes response time e.g., round-robin</a:t>
            </a:r>
          </a:p>
          <a:p>
            <a:pPr lvl="1"/>
            <a:r>
              <a:rPr lang="en-US" dirty="0" smtClean="0"/>
              <a:t>Background processes are usually CPU-bound, less interactive, and need to minimize turnaround time </a:t>
            </a:r>
          </a:p>
          <a:p>
            <a:r>
              <a:rPr lang="en-US" dirty="0" smtClean="0"/>
              <a:t>How about multiple ready queues each having its own policy?</a:t>
            </a:r>
          </a:p>
          <a:p>
            <a:pPr lvl="2"/>
            <a:r>
              <a:rPr lang="en-US" dirty="0" smtClean="0"/>
              <a:t>One for each type of processes (how to know type?)</a:t>
            </a:r>
          </a:p>
          <a:p>
            <a:pPr lvl="2"/>
            <a:r>
              <a:rPr lang="en-US" dirty="0" smtClean="0"/>
              <a:t>Order queues by priority for scheduling across queues</a:t>
            </a:r>
          </a:p>
          <a:p>
            <a:pPr lvl="2"/>
            <a:r>
              <a:rPr lang="en-US" dirty="0"/>
              <a:t>Within a queue, the scheduling algorithm depends on the type of the processes in the queue</a:t>
            </a:r>
          </a:p>
          <a:p>
            <a:pPr lvl="2"/>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Multiple ready queues each having its own policy</a:t>
            </a:r>
          </a:p>
          <a:p>
            <a:pPr lvl="1"/>
            <a:r>
              <a:rPr lang="en-US" dirty="0" smtClean="0"/>
              <a:t>Drawback</a:t>
            </a:r>
            <a:r>
              <a:rPr lang="en-US" dirty="0"/>
              <a:t>: need to know the type/priority of a process beforehand to decide its ready </a:t>
            </a:r>
            <a:r>
              <a:rPr lang="en-US" dirty="0" smtClean="0"/>
              <a:t>queue</a:t>
            </a:r>
          </a:p>
          <a:p>
            <a:pPr lvl="1"/>
            <a:r>
              <a:rPr lang="en-US" dirty="0" smtClean="0"/>
              <a:t>Drawback: a process cannot migrate from one queue to another even if its behavior has changed</a:t>
            </a:r>
          </a:p>
          <a:p>
            <a:pPr lvl="2"/>
            <a:r>
              <a:rPr lang="en-US" dirty="0" smtClean="0"/>
              <a:t>The priority of a process may change over its life time</a:t>
            </a:r>
            <a:endParaRPr lang="en-US" dirty="0"/>
          </a:p>
          <a:p>
            <a:pPr lvl="1"/>
            <a:r>
              <a:rPr lang="en-US" dirty="0" smtClean="0"/>
              <a:t>Such a static arrangement is not attractive</a:t>
            </a:r>
          </a:p>
          <a:p>
            <a:r>
              <a:rPr lang="en-US" dirty="0" smtClean="0"/>
              <a:t>Multi-level feedback queue (MLFQ)</a:t>
            </a:r>
          </a:p>
          <a:p>
            <a:pPr lvl="1"/>
            <a:r>
              <a:rPr lang="en-US" dirty="0" smtClean="0"/>
              <a:t>Maintain multiple ready queues</a:t>
            </a:r>
            <a:r>
              <a:rPr lang="en-US" dirty="0"/>
              <a:t> </a:t>
            </a:r>
            <a:r>
              <a:rPr lang="en-US" dirty="0" smtClean="0"/>
              <a:t>ordered by priority</a:t>
            </a:r>
          </a:p>
          <a:p>
            <a:pPr lvl="1"/>
            <a:r>
              <a:rPr lang="en-US" dirty="0" smtClean="0"/>
              <a:t>Processes within each queue are scheduled using RR</a:t>
            </a:r>
          </a:p>
          <a:p>
            <a:pPr lvl="1"/>
            <a:r>
              <a:rPr lang="en-US" dirty="0" smtClean="0"/>
              <a:t>A new process always enters the highest priority queue, but can move between queues during its life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Recap</a:t>
            </a:r>
          </a:p>
          <a:p>
            <a:r>
              <a:rPr lang="en-US" dirty="0" smtClean="0"/>
              <a:t>General scheduling mechanism</a:t>
            </a:r>
          </a:p>
          <a:p>
            <a:r>
              <a:rPr lang="en-US" dirty="0" smtClean="0"/>
              <a:t>Metrics and goals of scheduling</a:t>
            </a:r>
          </a:p>
          <a:p>
            <a:r>
              <a:rPr lang="en-US" dirty="0" smtClean="0"/>
              <a:t>Scheduling algorithms: SJF, STCF, RR, MLFQ, EDF</a:t>
            </a:r>
          </a:p>
          <a:p>
            <a:r>
              <a:rPr lang="en-US" dirty="0"/>
              <a:t>Case studies: </a:t>
            </a:r>
            <a:r>
              <a:rPr lang="en-US" dirty="0" smtClean="0"/>
              <a:t>UNIX</a:t>
            </a:r>
            <a:r>
              <a:rPr lang="en-US" dirty="0"/>
              <a:t>, </a:t>
            </a:r>
            <a:r>
              <a:rPr lang="en-US" dirty="0" smtClean="0"/>
              <a:t>Solaris, Windows XP</a:t>
            </a:r>
          </a:p>
          <a:p>
            <a:r>
              <a:rPr lang="en-US" dirty="0" smtClean="0"/>
              <a:t>Proportional share scheduler: case of Linux</a:t>
            </a:r>
          </a:p>
          <a:p>
            <a:r>
              <a:rPr lang="en-US" dirty="0" smtClean="0"/>
              <a:t>Scheduling </a:t>
            </a:r>
            <a:r>
              <a:rPr lang="en-US" smtClean="0"/>
              <a:t>in </a:t>
            </a:r>
            <a:r>
              <a:rPr lang="en-US" smtClean="0"/>
              <a:t>multiprocessors</a:t>
            </a:r>
            <a:endParaRPr lang="en-US" dirty="0" smtClean="0"/>
          </a:p>
          <a:p>
            <a:r>
              <a:rPr lang="en-US" dirty="0" smtClean="0"/>
              <a:t>Evaluating scheduling algorithms</a:t>
            </a:r>
          </a:p>
        </p:txBody>
      </p:sp>
    </p:spTree>
    <p:extLst>
      <p:ext uri="{BB962C8B-B14F-4D97-AF65-F5344CB8AC3E}">
        <p14:creationId xmlns:p14="http://schemas.microsoft.com/office/powerpoint/2010/main" val="3108729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a:t>
            </a:r>
          </a:p>
          <a:p>
            <a:pPr lvl="1"/>
            <a:r>
              <a:rPr lang="en-US" dirty="0" smtClean="0"/>
              <a:t>A process is </a:t>
            </a:r>
            <a:r>
              <a:rPr lang="en-US" dirty="0" err="1" smtClean="0"/>
              <a:t>enqueued</a:t>
            </a:r>
            <a:r>
              <a:rPr lang="en-US" dirty="0" smtClean="0"/>
              <a:t> in exactly one queue at any given point in time</a:t>
            </a:r>
          </a:p>
          <a:p>
            <a:pPr lvl="1"/>
            <a:r>
              <a:rPr lang="en-US" dirty="0" smtClean="0"/>
              <a:t>Scheduling rules</a:t>
            </a:r>
          </a:p>
          <a:p>
            <a:pPr lvl="2"/>
            <a:r>
              <a:rPr lang="en-US" dirty="0" smtClean="0"/>
              <a:t>Processes in a given queue Q are scheduled using RR provided all queues at higher priority levels than Q are empty</a:t>
            </a:r>
          </a:p>
          <a:p>
            <a:pPr lvl="2"/>
            <a:r>
              <a:rPr lang="en-US" dirty="0" smtClean="0"/>
              <a:t>If a running process uses up the complete scheduling quantum of RR, it is inferred to be a less interactive process and demoted one level down in priority i.e., </a:t>
            </a:r>
            <a:r>
              <a:rPr lang="en-US" dirty="0" err="1" smtClean="0"/>
              <a:t>enqueued</a:t>
            </a:r>
            <a:r>
              <a:rPr lang="en-US" dirty="0" smtClean="0"/>
              <a:t> into the next lower priority queue</a:t>
            </a:r>
          </a:p>
          <a:p>
            <a:pPr lvl="2"/>
            <a:r>
              <a:rPr lang="en-US" dirty="0" smtClean="0"/>
              <a:t>If a running process invokes a blocking I/O before completing the scheduling quantum of RR, its priority is not changed and kept in the same queue</a:t>
            </a:r>
          </a:p>
        </p:txBody>
      </p:sp>
    </p:spTree>
    <p:extLst>
      <p:ext uri="{BB962C8B-B14F-4D97-AF65-F5344CB8AC3E}">
        <p14:creationId xmlns:p14="http://schemas.microsoft.com/office/powerpoint/2010/main" val="28330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case studies</a:t>
            </a:r>
          </a:p>
          <a:p>
            <a:pPr lvl="1"/>
            <a:r>
              <a:rPr lang="en-US" dirty="0" smtClean="0"/>
              <a:t>Assume that all queues have the same scheduling quantum of T</a:t>
            </a:r>
          </a:p>
          <a:p>
            <a:pPr lvl="1"/>
            <a:r>
              <a:rPr lang="en-US" dirty="0" smtClean="0"/>
              <a:t>Suppose the ready queues are Q1, Q2, …, </a:t>
            </a:r>
            <a:r>
              <a:rPr lang="en-US" dirty="0" err="1" smtClean="0"/>
              <a:t>Qn</a:t>
            </a:r>
            <a:r>
              <a:rPr lang="en-US" dirty="0" smtClean="0"/>
              <a:t> ordered by increasing priority levels</a:t>
            </a:r>
          </a:p>
          <a:p>
            <a:pPr lvl="1"/>
            <a:r>
              <a:rPr lang="en-US" dirty="0" smtClean="0"/>
              <a:t>Scenario#1: one job with long CPU burst</a:t>
            </a:r>
          </a:p>
          <a:p>
            <a:pPr lvl="2"/>
            <a:r>
              <a:rPr lang="en-US" dirty="0" smtClean="0"/>
              <a:t>Runs for T time in </a:t>
            </a:r>
            <a:r>
              <a:rPr lang="en-US" dirty="0" err="1" smtClean="0"/>
              <a:t>Qn</a:t>
            </a:r>
            <a:r>
              <a:rPr lang="en-US" dirty="0" smtClean="0"/>
              <a:t>, another T time in Qn-1, …, T time in Q2, settles in Q1 for the rest of its life</a:t>
            </a:r>
          </a:p>
        </p:txBody>
      </p:sp>
    </p:spTree>
    <p:extLst>
      <p:ext uri="{BB962C8B-B14F-4D97-AF65-F5344CB8AC3E}">
        <p14:creationId xmlns:p14="http://schemas.microsoft.com/office/powerpoint/2010/main" val="3429675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case studies</a:t>
            </a:r>
          </a:p>
          <a:p>
            <a:pPr lvl="1"/>
            <a:r>
              <a:rPr lang="en-US" dirty="0" smtClean="0"/>
              <a:t>Scenario#2: two jobs A and B; A has a long CPU burst and B has a short CPU burst; both bursts are bigger than T; B arrives later than A but before A finishes</a:t>
            </a:r>
          </a:p>
          <a:p>
            <a:pPr lvl="2"/>
            <a:r>
              <a:rPr lang="en-US" dirty="0" smtClean="0"/>
              <a:t>When B arrives, A will be in a lower priority queue; so B gets scheduled immediately after arriving</a:t>
            </a:r>
          </a:p>
          <a:p>
            <a:pPr lvl="2"/>
            <a:r>
              <a:rPr lang="en-US" dirty="0" smtClean="0"/>
              <a:t>B will keep getting higher priority until it finishes or joins A in the same queue whichever happens earlier</a:t>
            </a:r>
          </a:p>
          <a:p>
            <a:pPr lvl="2"/>
            <a:r>
              <a:rPr lang="en-US" dirty="0" smtClean="0"/>
              <a:t>This scenario shows how MLFQ approximates SJF by assuming that all jobs have short CPU bursts to begin with</a:t>
            </a:r>
          </a:p>
          <a:p>
            <a:pPr lvl="3"/>
            <a:r>
              <a:rPr lang="en-US" dirty="0" smtClean="0"/>
              <a:t>If they don’t, they will gradually settle with lower priority</a:t>
            </a:r>
          </a:p>
          <a:p>
            <a:pPr lvl="3"/>
            <a:r>
              <a:rPr lang="en-US" dirty="0" smtClean="0"/>
              <a:t>Note that this is only an approximation and deviation from SJF can be large in certain pathological scenarios</a:t>
            </a:r>
          </a:p>
        </p:txBody>
      </p:sp>
    </p:spTree>
    <p:extLst>
      <p:ext uri="{BB962C8B-B14F-4D97-AF65-F5344CB8AC3E}">
        <p14:creationId xmlns:p14="http://schemas.microsoft.com/office/powerpoint/2010/main" val="259721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Multi-level feedback queue (MLFQ) case studies</a:t>
            </a:r>
          </a:p>
          <a:p>
            <a:pPr lvl="1"/>
            <a:r>
              <a:rPr lang="en-US" dirty="0" smtClean="0"/>
              <a:t>Scenario#3: two jobs A and B; A has a long CPU burst and B is I/O-intensive having short CPU bursts (less than T) interspersed with I/O bursts</a:t>
            </a:r>
          </a:p>
          <a:p>
            <a:pPr lvl="2"/>
            <a:r>
              <a:rPr lang="en-US" dirty="0" smtClean="0"/>
              <a:t>B will stay in </a:t>
            </a:r>
            <a:r>
              <a:rPr lang="en-US" dirty="0" err="1" smtClean="0"/>
              <a:t>Qn</a:t>
            </a:r>
            <a:r>
              <a:rPr lang="en-US" dirty="0" smtClean="0"/>
              <a:t> throughout its life while A will gradually get demoted to Q1</a:t>
            </a:r>
          </a:p>
          <a:p>
            <a:pPr lvl="2"/>
            <a:r>
              <a:rPr lang="en-US" dirty="0" smtClean="0"/>
              <a:t>A will be scheduled only when B is doing I/O because only at that time, </a:t>
            </a:r>
            <a:r>
              <a:rPr lang="en-US" dirty="0" err="1" smtClean="0"/>
              <a:t>Qn</a:t>
            </a:r>
            <a:r>
              <a:rPr lang="en-US" dirty="0" smtClean="0"/>
              <a:t> will be empty</a:t>
            </a:r>
          </a:p>
          <a:p>
            <a:pPr lvl="2"/>
            <a:r>
              <a:rPr lang="en-US" dirty="0" smtClean="0"/>
              <a:t>This scenario shows how MLFQ minimizes response time by giving higher priority to more interactive jobs</a:t>
            </a:r>
          </a:p>
          <a:p>
            <a:pPr lvl="2"/>
            <a:r>
              <a:rPr lang="en-US" dirty="0" smtClean="0"/>
              <a:t>This scenario also opens up two drawbacks</a:t>
            </a:r>
            <a:r>
              <a:rPr lang="en-US" dirty="0"/>
              <a:t> </a:t>
            </a:r>
            <a:r>
              <a:rPr lang="en-US" dirty="0" smtClean="0"/>
              <a:t>of MLFQ presented so far</a:t>
            </a:r>
          </a:p>
          <a:p>
            <a:pPr lvl="3"/>
            <a:r>
              <a:rPr lang="en-US" dirty="0" smtClean="0"/>
              <a:t>What if there is a large number of I/O-intensive processes? They can completely monopolize the CPU and starve other processes</a:t>
            </a:r>
          </a:p>
          <a:p>
            <a:pPr lvl="3"/>
            <a:r>
              <a:rPr lang="en-US" dirty="0" smtClean="0"/>
              <a:t>What if someone purposefully writes a program that has CPU bursts of length 0.99T and a very short I/O? Can monopolize CPU</a:t>
            </a:r>
          </a:p>
        </p:txBody>
      </p:sp>
    </p:spTree>
    <p:extLst>
      <p:ext uri="{BB962C8B-B14F-4D97-AF65-F5344CB8AC3E}">
        <p14:creationId xmlns:p14="http://schemas.microsoft.com/office/powerpoint/2010/main" val="22436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drawbacks</a:t>
            </a:r>
          </a:p>
          <a:p>
            <a:pPr lvl="1"/>
            <a:r>
              <a:rPr lang="en-US" dirty="0" smtClean="0"/>
              <a:t>The second drawback shows a possible </a:t>
            </a:r>
            <a:r>
              <a:rPr lang="en-US" dirty="0" err="1" smtClean="0"/>
              <a:t>DoS</a:t>
            </a:r>
            <a:r>
              <a:rPr lang="en-US" dirty="0" smtClean="0"/>
              <a:t> attack</a:t>
            </a:r>
          </a:p>
          <a:p>
            <a:pPr lvl="1"/>
            <a:r>
              <a:rPr lang="en-US" dirty="0" smtClean="0"/>
              <a:t>Additional drawback: what if a process exhibits different behavior during different phases of execution?</a:t>
            </a:r>
          </a:p>
          <a:p>
            <a:pPr lvl="2"/>
            <a:r>
              <a:rPr lang="en-US" dirty="0" smtClean="0"/>
              <a:t>Switches between being CPU-bound and I/O-bound</a:t>
            </a:r>
          </a:p>
          <a:p>
            <a:pPr lvl="2"/>
            <a:r>
              <a:rPr lang="en-US" dirty="0" smtClean="0"/>
              <a:t>Easy to imagine a program that initially takes a lot of inputs from </a:t>
            </a:r>
            <a:r>
              <a:rPr lang="en-US" dirty="0" err="1" smtClean="0"/>
              <a:t>stdin</a:t>
            </a:r>
            <a:r>
              <a:rPr lang="en-US" dirty="0" smtClean="0"/>
              <a:t> or other files and then computes on the data and finally, writes a lot of outputs to </a:t>
            </a:r>
            <a:r>
              <a:rPr lang="en-US" dirty="0" err="1" smtClean="0"/>
              <a:t>stdout</a:t>
            </a:r>
            <a:r>
              <a:rPr lang="en-US" dirty="0" smtClean="0"/>
              <a:t> or files</a:t>
            </a:r>
          </a:p>
          <a:p>
            <a:pPr lvl="3"/>
            <a:r>
              <a:rPr lang="en-US" dirty="0" smtClean="0"/>
              <a:t>Starts of as I/O-intensive, then becomes CPU-bound, and finally, becomes I/O-intensive</a:t>
            </a:r>
          </a:p>
          <a:p>
            <a:pPr lvl="2"/>
            <a:r>
              <a:rPr lang="en-US" dirty="0" smtClean="0"/>
              <a:t>One-way switch from I/O-intensive to CPU-bound is already handled, but not the other way</a:t>
            </a:r>
            <a:endParaRPr lang="en-US" dirty="0"/>
          </a:p>
          <a:p>
            <a:pPr lvl="2"/>
            <a:r>
              <a:rPr lang="en-US" dirty="0" smtClean="0"/>
              <a:t>Need to have a mechanism of priority boost</a:t>
            </a:r>
          </a:p>
        </p:txBody>
      </p:sp>
    </p:spTree>
    <p:extLst>
      <p:ext uri="{BB962C8B-B14F-4D97-AF65-F5344CB8AC3E}">
        <p14:creationId xmlns:p14="http://schemas.microsoft.com/office/powerpoint/2010/main" val="2178315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Two general ways to do priority boost in MLFQ</a:t>
            </a:r>
          </a:p>
          <a:p>
            <a:pPr lvl="1"/>
            <a:r>
              <a:rPr lang="en-US" dirty="0" smtClean="0"/>
              <a:t>Gradual boost: move a process one priority level up if it fails to use up the scheduling quantum for N consecutive schedule instances</a:t>
            </a:r>
          </a:p>
          <a:p>
            <a:pPr lvl="2"/>
            <a:r>
              <a:rPr lang="en-US" dirty="0" smtClean="0"/>
              <a:t>Possible to devise other gradual boosting algorithms</a:t>
            </a:r>
          </a:p>
          <a:p>
            <a:pPr lvl="1"/>
            <a:r>
              <a:rPr lang="en-US" dirty="0" smtClean="0"/>
              <a:t>One-shot boost: move all processes to </a:t>
            </a:r>
            <a:r>
              <a:rPr lang="en-US" dirty="0" err="1" smtClean="0"/>
              <a:t>Qn</a:t>
            </a:r>
            <a:r>
              <a:rPr lang="en-US" dirty="0" smtClean="0"/>
              <a:t> at a regular interval of S timer ticks</a:t>
            </a:r>
          </a:p>
          <a:p>
            <a:pPr lvl="1"/>
            <a:r>
              <a:rPr lang="en-US" dirty="0" smtClean="0"/>
              <a:t>For both, we need to fix the parameter N or S</a:t>
            </a:r>
          </a:p>
          <a:p>
            <a:pPr lvl="2"/>
            <a:r>
              <a:rPr lang="en-US" dirty="0" smtClean="0"/>
              <a:t>Fixing any such constants is a difficult task because a designer would not know what would work best for a large collection of jobs of different kinds</a:t>
            </a:r>
          </a:p>
          <a:p>
            <a:pPr lvl="1"/>
            <a:r>
              <a:rPr lang="en-US" dirty="0" smtClean="0"/>
              <a:t>Priority boost addresses the first and the third drawbacks adequately</a:t>
            </a:r>
          </a:p>
        </p:txBody>
      </p:sp>
    </p:spTree>
    <p:extLst>
      <p:ext uri="{BB962C8B-B14F-4D97-AF65-F5344CB8AC3E}">
        <p14:creationId xmlns:p14="http://schemas.microsoft.com/office/powerpoint/2010/main" val="225973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To avoid the </a:t>
            </a:r>
            <a:r>
              <a:rPr lang="en-US" dirty="0" err="1" smtClean="0"/>
              <a:t>DoS</a:t>
            </a:r>
            <a:r>
              <a:rPr lang="en-US" dirty="0" smtClean="0"/>
              <a:t> attack, MLFQ needs to revise its priority demotion algorithm</a:t>
            </a:r>
          </a:p>
          <a:p>
            <a:pPr lvl="1"/>
            <a:r>
              <a:rPr lang="en-US" dirty="0" smtClean="0"/>
              <a:t>Revised algorithm: keep an accumulated sum of CPU time consumed by a process in a queue; once the sum crosses a threshold t, it is moved down by one priority level</a:t>
            </a:r>
          </a:p>
          <a:p>
            <a:pPr lvl="2"/>
            <a:r>
              <a:rPr lang="en-US" dirty="0" smtClean="0"/>
              <a:t>Fixing the threshold t for each queue is another difficult job</a:t>
            </a:r>
          </a:p>
          <a:p>
            <a:pPr lvl="2"/>
            <a:r>
              <a:rPr lang="en-US" dirty="0" smtClean="0"/>
              <a:t>An easy solution could be to set t=T for all queues</a:t>
            </a:r>
          </a:p>
          <a:p>
            <a:pPr lvl="2"/>
            <a:r>
              <a:rPr lang="en-US" dirty="0" smtClean="0"/>
              <a:t>A process’s accumulated CPU time is reset to zero when it enters a new queue</a:t>
            </a:r>
          </a:p>
          <a:p>
            <a:pPr lvl="2"/>
            <a:r>
              <a:rPr lang="en-US" dirty="0" smtClean="0"/>
              <a:t>Highly interactive jobs will lose priority slowly over time while a malicious CPU hog process will lose priority faster </a:t>
            </a:r>
          </a:p>
        </p:txBody>
      </p:sp>
    </p:spTree>
    <p:extLst>
      <p:ext uri="{BB962C8B-B14F-4D97-AF65-F5344CB8AC3E}">
        <p14:creationId xmlns:p14="http://schemas.microsoft.com/office/powerpoint/2010/main" val="4081384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Multi-level feedback queue (MLFQ) parameters</a:t>
            </a:r>
          </a:p>
          <a:p>
            <a:pPr lvl="1"/>
            <a:r>
              <a:rPr lang="en-US" dirty="0" smtClean="0"/>
              <a:t>Another important parameter in MLFQ is the scheduling quantum T</a:t>
            </a:r>
          </a:p>
          <a:p>
            <a:pPr lvl="2"/>
            <a:r>
              <a:rPr lang="en-US" dirty="0" smtClean="0"/>
              <a:t>We have assumed it to be same for all queues, but need not be</a:t>
            </a:r>
          </a:p>
          <a:p>
            <a:pPr lvl="1"/>
            <a:r>
              <a:rPr lang="en-US" dirty="0" smtClean="0"/>
              <a:t>It makes sense to have a smaller T for higher priority queues so that the scheduler can cycle through all the jobs in those queues quickly</a:t>
            </a:r>
          </a:p>
          <a:p>
            <a:pPr lvl="2"/>
            <a:r>
              <a:rPr lang="en-US" dirty="0" smtClean="0"/>
              <a:t>These are highly interactive jobs</a:t>
            </a:r>
          </a:p>
          <a:p>
            <a:pPr lvl="1"/>
            <a:r>
              <a:rPr lang="en-US" dirty="0" smtClean="0"/>
              <a:t>In general, T should grow as one moves down the priority levels</a:t>
            </a:r>
          </a:p>
          <a:p>
            <a:pPr lvl="2"/>
            <a:r>
              <a:rPr lang="en-US" dirty="0" smtClean="0"/>
              <a:t>Also, it makes sense to have a large T for low priority queues because these processes have large CPU bursts</a:t>
            </a:r>
          </a:p>
        </p:txBody>
      </p:sp>
    </p:spTree>
    <p:extLst>
      <p:ext uri="{BB962C8B-B14F-4D97-AF65-F5344CB8AC3E}">
        <p14:creationId xmlns:p14="http://schemas.microsoft.com/office/powerpoint/2010/main" val="2426297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Multi-level feedback queue (MLFQ)</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MLFQ parameters</a:t>
            </a:r>
          </a:p>
          <a:p>
            <a:pPr lvl="1"/>
            <a:r>
              <a:rPr lang="en-US" dirty="0" smtClean="0"/>
              <a:t>Number of priority levels (number of queues)</a:t>
            </a:r>
          </a:p>
          <a:p>
            <a:pPr lvl="1"/>
            <a:r>
              <a:rPr lang="en-US" dirty="0" smtClean="0"/>
              <a:t>Scheduling quantum of each queue</a:t>
            </a:r>
          </a:p>
          <a:p>
            <a:pPr lvl="1"/>
            <a:r>
              <a:rPr lang="en-US" dirty="0" smtClean="0"/>
              <a:t>Algorithm for priority demotion</a:t>
            </a:r>
          </a:p>
          <a:p>
            <a:pPr lvl="2"/>
            <a:r>
              <a:rPr lang="en-US" dirty="0" smtClean="0"/>
              <a:t>How frequently invoked?</a:t>
            </a:r>
          </a:p>
          <a:p>
            <a:pPr lvl="1"/>
            <a:r>
              <a:rPr lang="en-US" dirty="0" smtClean="0"/>
              <a:t>Algorithm for priority boost</a:t>
            </a:r>
          </a:p>
          <a:p>
            <a:pPr lvl="2"/>
            <a:r>
              <a:rPr lang="en-US" dirty="0" smtClean="0"/>
              <a:t>How frequently invoked?</a:t>
            </a:r>
          </a:p>
          <a:p>
            <a:r>
              <a:rPr lang="en-US" dirty="0" smtClean="0"/>
              <a:t>Some implementations hardcode the constants based on empirical study with a large pool of jobs</a:t>
            </a:r>
          </a:p>
          <a:p>
            <a:r>
              <a:rPr lang="en-US" dirty="0" smtClean="0"/>
              <a:t>Some implementations compute the parameters at run-time by observing system behavior</a:t>
            </a:r>
          </a:p>
        </p:txBody>
      </p:sp>
    </p:spTree>
    <p:extLst>
      <p:ext uri="{BB962C8B-B14F-4D97-AF65-F5344CB8AC3E}">
        <p14:creationId xmlns:p14="http://schemas.microsoft.com/office/powerpoint/2010/main" val="1834990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Scheduling algorithms: Deadlines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In real-time systems, usually a deadline is attached with each process</a:t>
            </a:r>
          </a:p>
          <a:p>
            <a:pPr lvl="1"/>
            <a:r>
              <a:rPr lang="en-US" dirty="0" smtClean="0"/>
              <a:t>Scheduling algorithm needs to minimize the average, maximum, or standard deviation of overshoot</a:t>
            </a:r>
          </a:p>
          <a:p>
            <a:pPr lvl="1"/>
            <a:r>
              <a:rPr lang="en-US" dirty="0" smtClean="0"/>
              <a:t>Two types of processes</a:t>
            </a:r>
          </a:p>
          <a:p>
            <a:pPr lvl="2"/>
            <a:r>
              <a:rPr lang="en-US" dirty="0" smtClean="0"/>
              <a:t>With hard deadlines (must be met)</a:t>
            </a:r>
          </a:p>
          <a:p>
            <a:pPr lvl="2"/>
            <a:r>
              <a:rPr lang="en-US" dirty="0" smtClean="0"/>
              <a:t>With soft deadlines (minimize some function of overshoot)</a:t>
            </a:r>
          </a:p>
          <a:p>
            <a:pPr lvl="1"/>
            <a:r>
              <a:rPr lang="en-US" dirty="0" smtClean="0"/>
              <a:t>Tempting to sort the processes by deadline and scheduling them in earliest-deadline-first order</a:t>
            </a:r>
          </a:p>
          <a:p>
            <a:pPr lvl="2"/>
            <a:r>
              <a:rPr lang="en-US" dirty="0" smtClean="0"/>
              <a:t>No guarantee on overshoot if all the deadlines cannot be met</a:t>
            </a:r>
          </a:p>
          <a:p>
            <a:pPr lvl="1"/>
            <a:r>
              <a:rPr lang="en-US" dirty="0" smtClean="0"/>
              <a:t>How to handle a continuous flow of processes?</a:t>
            </a:r>
          </a:p>
          <a:p>
            <a:pPr lvl="2"/>
            <a:r>
              <a:rPr lang="en-US" dirty="0" smtClean="0"/>
              <a:t>All deadlines not known a priori (pre-emptive EDF)</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457200" y="1600200"/>
            <a:ext cx="8686800" cy="5257800"/>
          </a:xfrm>
        </p:spPr>
        <p:txBody>
          <a:bodyPr/>
          <a:lstStyle/>
          <a:p>
            <a:r>
              <a:rPr lang="en-US" dirty="0" smtClean="0"/>
              <a:t>Concept of process</a:t>
            </a:r>
          </a:p>
          <a:p>
            <a:pPr lvl="1"/>
            <a:r>
              <a:rPr lang="en-US" dirty="0" smtClean="0"/>
              <a:t>Loosely speaking, anything that runs on the CPU</a:t>
            </a:r>
          </a:p>
          <a:p>
            <a:r>
              <a:rPr lang="en-US" dirty="0" smtClean="0"/>
              <a:t>System calls to control what a process does (other than computing)</a:t>
            </a:r>
          </a:p>
          <a:p>
            <a:pPr lvl="1"/>
            <a:r>
              <a:rPr lang="en-US" dirty="0" smtClean="0"/>
              <a:t>Creation of new process/thread</a:t>
            </a:r>
          </a:p>
          <a:p>
            <a:pPr lvl="1"/>
            <a:r>
              <a:rPr lang="en-US" dirty="0" smtClean="0"/>
              <a:t>Communicating with another process/thread: message passing, shared memory, event signal</a:t>
            </a:r>
          </a:p>
          <a:p>
            <a:pPr lvl="1"/>
            <a:r>
              <a:rPr lang="en-US" dirty="0" smtClean="0"/>
              <a:t>Saving and restoring the context of a process</a:t>
            </a:r>
          </a:p>
          <a:p>
            <a:r>
              <a:rPr lang="en-US" dirty="0" smtClean="0"/>
              <a:t>Multithreading libraries</a:t>
            </a:r>
            <a:endParaRPr lang="en-US" dirty="0"/>
          </a:p>
        </p:txBody>
      </p:sp>
    </p:spTree>
    <p:extLst>
      <p:ext uri="{BB962C8B-B14F-4D97-AF65-F5344CB8AC3E}">
        <p14:creationId xmlns:p14="http://schemas.microsoft.com/office/powerpoint/2010/main" val="3865613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Scheduling algorithms: Deadlines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How to make sure that the owner of a process submits the true deadline?</a:t>
            </a:r>
          </a:p>
          <a:p>
            <a:pPr lvl="1"/>
            <a:r>
              <a:rPr lang="en-US" dirty="0" smtClean="0"/>
              <a:t>Possible to submit an earlier deadline than the actual to gain priority in scheduling</a:t>
            </a:r>
          </a:p>
          <a:p>
            <a:pPr lvl="2"/>
            <a:r>
              <a:rPr lang="en-US" dirty="0" smtClean="0"/>
              <a:t>Particularly problematic if the user knows that the scheduling algorithm is EDF</a:t>
            </a:r>
          </a:p>
          <a:p>
            <a:pPr lvl="2"/>
            <a:r>
              <a:rPr lang="en-US" dirty="0" smtClean="0"/>
              <a:t>Any priority scheme that depends on deadline alone will suffer</a:t>
            </a:r>
          </a:p>
          <a:p>
            <a:r>
              <a:rPr lang="en-US" dirty="0" smtClean="0"/>
              <a:t>No solution would be perfect in this case</a:t>
            </a:r>
          </a:p>
          <a:p>
            <a:pPr lvl="1"/>
            <a:r>
              <a:rPr lang="en-US" dirty="0" smtClean="0"/>
              <a:t>If there are too many processes, the scheduler could switch to round-robin</a:t>
            </a:r>
          </a:p>
          <a:p>
            <a:pPr lvl="1"/>
            <a:r>
              <a:rPr lang="en-US" dirty="0" smtClean="0"/>
              <a:t>Important for the user to specify correct deadlines when the hard deadlines are mission-critical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UNIX</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Priority-based fixed quantum scheduling</a:t>
            </a:r>
          </a:p>
          <a:p>
            <a:pPr lvl="1"/>
            <a:r>
              <a:rPr lang="en-US" dirty="0" smtClean="0"/>
              <a:t>Priority of a process may change during its life time</a:t>
            </a:r>
          </a:p>
          <a:p>
            <a:pPr lvl="1"/>
            <a:r>
              <a:rPr lang="en-US" dirty="0" smtClean="0"/>
              <a:t>A higher priority value indicates lower priority</a:t>
            </a:r>
          </a:p>
          <a:p>
            <a:pPr lvl="1"/>
            <a:r>
              <a:rPr lang="en-US" dirty="0" smtClean="0"/>
              <a:t>The timer interrupt handler keeps track of the CPU usage of the currently running process</a:t>
            </a:r>
          </a:p>
          <a:p>
            <a:pPr lvl="1"/>
            <a:r>
              <a:rPr lang="en-US" dirty="0" smtClean="0"/>
              <a:t>Every one second, the priorities of all the user mode processes are updated by the timer interrupt handler</a:t>
            </a:r>
          </a:p>
          <a:p>
            <a:pPr lvl="2"/>
            <a:r>
              <a:rPr lang="en-US" dirty="0" smtClean="0"/>
              <a:t>Set CPU usage of each process to CPU usage/2</a:t>
            </a:r>
          </a:p>
          <a:p>
            <a:pPr lvl="2"/>
            <a:r>
              <a:rPr lang="en-US" dirty="0" smtClean="0"/>
              <a:t>Set priority value of each process to (base priority + CPU usage/2). The base priority is the minimum user mode priority value. Priority is inversely related to CPU usage.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Case study: UNIX</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Priority-based fixed quantum </a:t>
            </a:r>
            <a:r>
              <a:rPr lang="en-US" dirty="0" smtClean="0"/>
              <a:t>scheduling</a:t>
            </a: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371600"/>
            <a:ext cx="6629400" cy="5486400"/>
          </a:xfrm>
          <a:prstGeom prst="rect">
            <a:avLst/>
          </a:prstGeom>
        </p:spPr>
      </p:pic>
    </p:spTree>
    <p:extLst>
      <p:ext uri="{BB962C8B-B14F-4D97-AF65-F5344CB8AC3E}">
        <p14:creationId xmlns:p14="http://schemas.microsoft.com/office/powerpoint/2010/main" val="3713166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smtClean="0"/>
              <a:t>Case study: UNIX</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Priority-based fixed quantum scheduling</a:t>
            </a:r>
          </a:p>
          <a:p>
            <a:pPr lvl="1"/>
            <a:r>
              <a:rPr lang="en-US" dirty="0" smtClean="0"/>
              <a:t>A process on entering the kernel mode receives a priority value lower than the user mode base priority indicating a higher priority than all user mode processes</a:t>
            </a:r>
          </a:p>
          <a:p>
            <a:pPr lvl="1"/>
            <a:r>
              <a:rPr lang="en-US" dirty="0" smtClean="0"/>
              <a:t>A process about to enter the sleep state (in kernel mode) receives a predetermined priority value</a:t>
            </a:r>
          </a:p>
          <a:p>
            <a:pPr lvl="2"/>
            <a:r>
              <a:rPr lang="en-US" dirty="0" smtClean="0"/>
              <a:t>Value depends on the reason to sleep</a:t>
            </a:r>
          </a:p>
          <a:p>
            <a:pPr lvl="2"/>
            <a:r>
              <a:rPr lang="en-US" dirty="0" smtClean="0"/>
              <a:t>I/O calls from lower levels of the kernel receive very high priority because these calls hold a lot of resources</a:t>
            </a:r>
          </a:p>
          <a:p>
            <a:pPr lvl="2"/>
            <a:r>
              <a:rPr lang="en-US" dirty="0" smtClean="0"/>
              <a:t>Disk I/O always receives higher priority than a process waiting for some memory resources</a:t>
            </a:r>
          </a:p>
          <a:p>
            <a:pPr lvl="2"/>
            <a:r>
              <a:rPr lang="en-US" dirty="0" smtClean="0"/>
              <a:t>This priority is used to schedule the process right after it returns to the ready queue at the end of the sleep (still in kernel mode)</a:t>
            </a:r>
          </a:p>
          <a:p>
            <a:pPr lvl="1"/>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Case study: UNIX</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Priority-based fixed quantum scheduling</a:t>
            </a:r>
          </a:p>
          <a:p>
            <a:pPr lvl="1"/>
            <a:r>
              <a:rPr lang="en-US" dirty="0" smtClean="0"/>
              <a:t>A switch from kernel to user mode sets the process priority value to at least the user mode base priority</a:t>
            </a:r>
          </a:p>
          <a:p>
            <a:pPr lvl="1"/>
            <a:r>
              <a:rPr lang="en-US" dirty="0" smtClean="0"/>
              <a:t>The priority of a process can be controlled by the owner of the process through the nice() call</a:t>
            </a:r>
          </a:p>
          <a:p>
            <a:pPr lvl="2"/>
            <a:r>
              <a:rPr lang="en-US" dirty="0" smtClean="0"/>
              <a:t>Takes an integer argument, which is usually non-negative</a:t>
            </a:r>
          </a:p>
          <a:p>
            <a:pPr lvl="2"/>
            <a:r>
              <a:rPr lang="en-US" dirty="0" smtClean="0"/>
              <a:t>The passed argument is added to the priority value of the process</a:t>
            </a:r>
          </a:p>
          <a:p>
            <a:pPr lvl="2"/>
            <a:r>
              <a:rPr lang="en-US" dirty="0" smtClean="0"/>
              <a:t>The value of the argument is usually called the “nice value” indicating how nice the process is to the other processes</a:t>
            </a:r>
          </a:p>
          <a:p>
            <a:pPr lvl="2"/>
            <a:r>
              <a:rPr lang="en-US" dirty="0" smtClean="0"/>
              <a:t>The nice value, the priority value, and the CPU usage value of a process are stored in the process table entry</a:t>
            </a:r>
          </a:p>
          <a:p>
            <a:pPr lvl="2"/>
            <a:r>
              <a:rPr lang="en-US" dirty="0" smtClean="0"/>
              <a:t>Forked children inherit the nice value of the parent</a:t>
            </a:r>
          </a:p>
          <a:p>
            <a:pPr lvl="1"/>
            <a:r>
              <a:rPr lang="en-US" dirty="0" smtClean="0"/>
              <a:t>Priority ties are broken by scheduling the process with a larger waiting time in the ready queue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Four classes of processes</a:t>
            </a:r>
          </a:p>
          <a:p>
            <a:pPr lvl="1"/>
            <a:r>
              <a:rPr lang="en-US" dirty="0" smtClean="0"/>
              <a:t>Time sharing, interactive, system, and real-time</a:t>
            </a:r>
          </a:p>
          <a:p>
            <a:r>
              <a:rPr lang="en-US" dirty="0" smtClean="0"/>
              <a:t>A user process is classified as time sharing unless it is interactive (e.g., GUI process) or real-time</a:t>
            </a:r>
          </a:p>
          <a:p>
            <a:pPr lvl="1"/>
            <a:r>
              <a:rPr lang="en-US" dirty="0" smtClean="0"/>
              <a:t>Multi-level feedback queue scheduling with queues ordered by priority; a lower priority queue can be scheduled only if all higher priority queues are empty</a:t>
            </a:r>
          </a:p>
          <a:p>
            <a:pPr lvl="1"/>
            <a:r>
              <a:rPr lang="en-US" dirty="0" smtClean="0"/>
              <a:t>The processes in the highest priority queue get the smallest time quantum (can be switched quickly so that all high priority processes make some progress)</a:t>
            </a:r>
          </a:p>
          <a:p>
            <a:pPr lvl="1"/>
            <a:r>
              <a:rPr lang="en-US" dirty="0" smtClean="0"/>
              <a:t>When a process returns from sleep state to ready state, its priority is boosted to somewhere between 50 and 59</a:t>
            </a:r>
            <a:endParaRPr lang="en-US" dirty="0"/>
          </a:p>
        </p:txBody>
      </p:sp>
    </p:spTree>
    <p:extLst>
      <p:ext uri="{BB962C8B-B14F-4D97-AF65-F5344CB8AC3E}">
        <p14:creationId xmlns:p14="http://schemas.microsoft.com/office/powerpoint/2010/main" val="1624707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Interactive class executes a similar scheduling algorithm as the time sharing class</a:t>
            </a:r>
          </a:p>
          <a:p>
            <a:pPr lvl="1"/>
            <a:r>
              <a:rPr lang="en-US" dirty="0" smtClean="0"/>
              <a:t>The GUI processes are assigned the highest priority</a:t>
            </a:r>
          </a:p>
          <a:p>
            <a:r>
              <a:rPr lang="en-US" dirty="0" smtClean="0"/>
              <a:t>System class includes all kernel processes</a:t>
            </a:r>
          </a:p>
          <a:p>
            <a:pPr lvl="1"/>
            <a:r>
              <a:rPr lang="en-US" dirty="0" smtClean="0"/>
              <a:t>User processes executing in kernel mode are not in this class</a:t>
            </a:r>
          </a:p>
          <a:p>
            <a:pPr lvl="1"/>
            <a:r>
              <a:rPr lang="en-US" dirty="0" smtClean="0"/>
              <a:t>Scheduler, system daemons, etc. are in this class</a:t>
            </a:r>
          </a:p>
          <a:p>
            <a:pPr lvl="1"/>
            <a:r>
              <a:rPr lang="en-US" dirty="0" smtClean="0"/>
              <a:t>Each system process has a pre-determined fixed priority, based on which they get scheduled</a:t>
            </a:r>
          </a:p>
          <a:p>
            <a:r>
              <a:rPr lang="en-US" dirty="0" smtClean="0"/>
              <a:t>Real-time processes are time-critical</a:t>
            </a:r>
          </a:p>
          <a:p>
            <a:pPr lvl="1"/>
            <a:r>
              <a:rPr lang="en-US" dirty="0" smtClean="0"/>
              <a:t>Assigned highest global priority </a:t>
            </a:r>
            <a:endParaRPr lang="en-US" dirty="0"/>
          </a:p>
        </p:txBody>
      </p:sp>
    </p:spTree>
    <p:extLst>
      <p:ext uri="{BB962C8B-B14F-4D97-AF65-F5344CB8AC3E}">
        <p14:creationId xmlns:p14="http://schemas.microsoft.com/office/powerpoint/2010/main" val="407840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Case study: Solaris</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At the time of selecting a new process for scheduling</a:t>
            </a:r>
          </a:p>
          <a:p>
            <a:pPr lvl="1"/>
            <a:r>
              <a:rPr lang="en-US" dirty="0" smtClean="0"/>
              <a:t>The scheduler translates all local priorities within each class into global priorities</a:t>
            </a:r>
          </a:p>
          <a:p>
            <a:pPr lvl="2"/>
            <a:r>
              <a:rPr lang="en-US" dirty="0" smtClean="0"/>
              <a:t>Done through a pre-determined priority order among the classes</a:t>
            </a:r>
          </a:p>
          <a:p>
            <a:pPr lvl="1"/>
            <a:r>
              <a:rPr lang="en-US" dirty="0" smtClean="0"/>
              <a:t>Selects the process with the highest global priority</a:t>
            </a:r>
          </a:p>
          <a:p>
            <a:pPr lvl="2"/>
            <a:r>
              <a:rPr lang="en-US" dirty="0" smtClean="0"/>
              <a:t>If there are multiple such processes, all of them are chained up in a single special queue</a:t>
            </a:r>
          </a:p>
          <a:p>
            <a:pPr lvl="2"/>
            <a:r>
              <a:rPr lang="en-US" dirty="0" smtClean="0"/>
              <a:t>This special queue is scheduled in a round-robin fashion with a fixed pre-determined time quantum assigned to each process</a:t>
            </a:r>
          </a:p>
          <a:p>
            <a:pPr lvl="1"/>
            <a:r>
              <a:rPr lang="en-US" dirty="0" smtClean="0"/>
              <a:t>A process is pre-empted if it goes to sleep state, or its time quantum expires, or a new higher-priority process arrives</a:t>
            </a:r>
          </a:p>
          <a:p>
            <a:pPr lvl="1"/>
            <a:endParaRPr lang="en-US" dirty="0" smtClean="0"/>
          </a:p>
        </p:txBody>
      </p:sp>
    </p:spTree>
    <p:extLst>
      <p:ext uri="{BB962C8B-B14F-4D97-AF65-F5344CB8AC3E}">
        <p14:creationId xmlns:p14="http://schemas.microsoft.com/office/powerpoint/2010/main" val="3088963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Pre-emptive priority-based scheduling</a:t>
            </a:r>
          </a:p>
          <a:p>
            <a:pPr lvl="1"/>
            <a:r>
              <a:rPr lang="en-US" dirty="0" smtClean="0"/>
              <a:t>42 priority levels</a:t>
            </a:r>
          </a:p>
          <a:p>
            <a:pPr lvl="1"/>
            <a:r>
              <a:rPr lang="en-US" dirty="0" smtClean="0"/>
              <a:t>Six priority classes: REALTIME, HIGH, ABOVE_NORMAL, NORMAL (this is default), BELOW_NORMAL, and IDLE</a:t>
            </a:r>
          </a:p>
          <a:p>
            <a:pPr lvl="1"/>
            <a:r>
              <a:rPr lang="en-US" dirty="0" smtClean="0"/>
              <a:t>Seven relative priority levels within each priority class: TIME_CRITICAL, HIGHEST, ABOVE_NORMAL, NORMAL (this is default), BELOW_NORMAL, LOWEST, and IDLE</a:t>
            </a:r>
          </a:p>
          <a:p>
            <a:pPr lvl="1"/>
            <a:r>
              <a:rPr lang="en-US" dirty="0" smtClean="0"/>
              <a:t>The global priority level of a process is determined based on its priority class and its priority level within the class</a:t>
            </a:r>
          </a:p>
          <a:p>
            <a:pPr lvl="2"/>
            <a:r>
              <a:rPr lang="en-US" dirty="0" smtClean="0"/>
              <a:t>The Win32 kernel thread library allows the user to control these two parameters from the user program</a:t>
            </a:r>
          </a:p>
          <a:p>
            <a:pPr lvl="1"/>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1295400"/>
            <a:ext cx="8686800" cy="5410200"/>
          </a:xfrm>
        </p:spPr>
        <p:txBody>
          <a:bodyPr>
            <a:normAutofit/>
          </a:bodyPr>
          <a:lstStyle/>
          <a:p>
            <a:r>
              <a:rPr lang="en-US" dirty="0" smtClean="0"/>
              <a:t>Pre-emptive priority-based scheduling</a:t>
            </a:r>
          </a:p>
          <a:p>
            <a:pPr lvl="1"/>
            <a:r>
              <a:rPr lang="en-US" dirty="0" smtClean="0"/>
              <a:t>The priority has an inverse relationship with CPU usage like in UNIX</a:t>
            </a:r>
          </a:p>
          <a:p>
            <a:pPr lvl="1"/>
            <a:r>
              <a:rPr lang="en-US" dirty="0" smtClean="0"/>
              <a:t>A process returning to the ready queue from sleep state undergoes a priority boost</a:t>
            </a:r>
          </a:p>
          <a:p>
            <a:pPr lvl="2"/>
            <a:r>
              <a:rPr lang="en-US" dirty="0" smtClean="0"/>
              <a:t>The amount of boost depends on the reason for sleep</a:t>
            </a:r>
          </a:p>
          <a:p>
            <a:pPr lvl="2"/>
            <a:r>
              <a:rPr lang="en-US" dirty="0" smtClean="0"/>
              <a:t>A process sleeping on keyboard I/O always gets a bigger priority boost compared to one sleeping on disk I/O</a:t>
            </a:r>
          </a:p>
          <a:p>
            <a:pPr lvl="1"/>
            <a:r>
              <a:rPr lang="en-US" dirty="0" smtClean="0"/>
              <a:t>Interactive processes use a different variable-quantum scheduling algorithm (next slide)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General scheduling mechanism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Process scheduling is the activity of selecting the process that will run next on the CPU</a:t>
            </a:r>
          </a:p>
          <a:p>
            <a:r>
              <a:rPr lang="en-US" dirty="0" smtClean="0"/>
              <a:t>If the scheduler needs to run in the kernel mode, there has to be a mode switch in the currently running process before scheduling can take place</a:t>
            </a:r>
          </a:p>
          <a:p>
            <a:pPr lvl="1"/>
            <a:r>
              <a:rPr lang="en-US" dirty="0" smtClean="0"/>
              <a:t>The mode switch is usually a result of a system call or an interrupt</a:t>
            </a:r>
          </a:p>
          <a:p>
            <a:pPr lvl="1"/>
            <a:r>
              <a:rPr lang="en-US" dirty="0" smtClean="0"/>
              <a:t>A scheduling decision may have to be taken only on a long-latency system call and some interrupts such as the timer interrupt</a:t>
            </a:r>
          </a:p>
          <a:p>
            <a:r>
              <a:rPr lang="en-US" dirty="0" smtClean="0"/>
              <a:t>A scheduler saves the context of the currently running process, selects a process from the ready queue, restores the context of selected process</a:t>
            </a:r>
            <a:endParaRPr lang="en-US" dirty="0"/>
          </a:p>
        </p:txBody>
      </p:sp>
    </p:spTree>
    <p:extLst>
      <p:ext uri="{BB962C8B-B14F-4D97-AF65-F5344CB8AC3E}">
        <p14:creationId xmlns:p14="http://schemas.microsoft.com/office/powerpoint/2010/main" val="11400823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Windows XP</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Pre-emptive priority-based scheduling</a:t>
            </a:r>
          </a:p>
          <a:p>
            <a:pPr lvl="1"/>
            <a:r>
              <a:rPr lang="en-US" dirty="0" smtClean="0"/>
              <a:t>The process currently selected on the screen is called a foreground process and everything else is a background process</a:t>
            </a:r>
          </a:p>
          <a:p>
            <a:pPr lvl="2"/>
            <a:r>
              <a:rPr lang="en-US" dirty="0" smtClean="0"/>
              <a:t>The foreground processes always get a bigger quantum than the background processes</a:t>
            </a:r>
          </a:p>
          <a:p>
            <a:pPr lvl="2"/>
            <a:r>
              <a:rPr lang="en-US" dirty="0" smtClean="0"/>
              <a:t>When a background process moves to foreground, its quantum is multiplied by a constant positive integer larger than one (</a:t>
            </a:r>
            <a:r>
              <a:rPr lang="en-US" smtClean="0"/>
              <a:t>usually three)</a:t>
            </a:r>
            <a:endParaRPr lang="en-US" dirty="0" smtClean="0"/>
          </a:p>
          <a:p>
            <a:pPr lvl="1"/>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Proportional share scheduling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86800" cy="5715000"/>
              </a:xfrm>
            </p:spPr>
            <p:txBody>
              <a:bodyPr>
                <a:normAutofit/>
              </a:bodyPr>
              <a:lstStyle/>
              <a:p>
                <a:r>
                  <a:rPr lang="en-US" dirty="0" smtClean="0"/>
                  <a:t>Consider a set of processes with static priorities</a:t>
                </a:r>
              </a:p>
              <a:p>
                <a:pPr lvl="1"/>
                <a:r>
                  <a:rPr lang="en-US" dirty="0" smtClean="0"/>
                  <a:t>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n</a:t>
                </a:r>
                <a:endParaRPr lang="en-US" baseline="-25000" dirty="0" smtClean="0"/>
              </a:p>
              <a:p>
                <a:pPr lvl="1"/>
                <a:r>
                  <a:rPr lang="en-US" dirty="0" smtClean="0"/>
                  <a:t>These are sometimes referred to as tickets</a:t>
                </a:r>
              </a:p>
              <a:p>
                <a:pPr lvl="2"/>
                <a:r>
                  <a:rPr lang="en-US" dirty="0" smtClean="0"/>
                  <a:t>Tickets to access CPU; bigger tickets mean more important</a:t>
                </a:r>
              </a:p>
              <a:p>
                <a:pPr lvl="1"/>
                <a:r>
                  <a:rPr lang="en-US" dirty="0" smtClean="0"/>
                  <a:t>If the priorities do not change, it would be unfair to schedule the process with the highest priority always</a:t>
                </a:r>
              </a:p>
              <a:p>
                <a:pPr lvl="1"/>
                <a:r>
                  <a:rPr lang="en-US" dirty="0" smtClean="0"/>
                  <a:t>Would like to offer a process a share of the CPU that is proportional to its priority</a:t>
                </a:r>
              </a:p>
              <a:p>
                <a:pPr lvl="1"/>
                <a:r>
                  <a:rPr lang="en-US" dirty="0" smtClean="0"/>
                  <a:t>Let T = </a:t>
                </a:r>
                <a14:m>
                  <m:oMath xmlns:m="http://schemas.openxmlformats.org/officeDocument/2006/math">
                    <m:nary>
                      <m:naryPr>
                        <m:chr m:val="∑"/>
                        <m:ctrlPr>
                          <a:rPr lang="en-US" i="1" smtClean="0">
                            <a:latin typeface="Cambria Math" panose="02040503050406030204" pitchFamily="18" charset="0"/>
                          </a:rPr>
                        </m:ctrlPr>
                      </m:naryPr>
                      <m:sub>
                        <m: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rPr>
                          <m:t>𝑝</m:t>
                        </m:r>
                        <m:r>
                          <a:rPr lang="en-IN" b="0" i="1" baseline="-25000" smtClean="0">
                            <a:latin typeface="Cambria Math" panose="02040503050406030204" pitchFamily="18" charset="0"/>
                          </a:rPr>
                          <m:t>𝑖</m:t>
                        </m:r>
                      </m:e>
                    </m:nary>
                  </m:oMath>
                </a14:m>
                <a:endParaRPr lang="en-US" dirty="0" smtClean="0"/>
              </a:p>
              <a:p>
                <a:pPr lvl="1"/>
                <a:r>
                  <a:rPr lang="en-US" dirty="0" smtClean="0"/>
                  <a:t>Weight of process i is </a:t>
                </a:r>
                <a:r>
                  <a:rPr lang="en-US" dirty="0" err="1" smtClean="0"/>
                  <a:t>w</a:t>
                </a:r>
                <a:r>
                  <a:rPr lang="en-US" baseline="-25000" dirty="0" err="1" smtClean="0"/>
                  <a:t>i</a:t>
                </a:r>
                <a:r>
                  <a:rPr lang="en-US" dirty="0" smtClean="0"/>
                  <a:t> = p</a:t>
                </a:r>
                <a:r>
                  <a:rPr lang="en-US" baseline="-25000" dirty="0" smtClean="0"/>
                  <a:t>i</a:t>
                </a:r>
                <a:r>
                  <a:rPr lang="en-US" dirty="0" smtClean="0"/>
                  <a:t>/T</a:t>
                </a:r>
              </a:p>
              <a:p>
                <a:pPr lvl="1"/>
                <a:r>
                  <a:rPr lang="en-US" dirty="0" smtClean="0"/>
                  <a:t>Let </a:t>
                </a:r>
                <a:r>
                  <a:rPr lang="en-US" dirty="0" err="1" smtClean="0"/>
                  <a:t>S</a:t>
                </a:r>
                <a:r>
                  <a:rPr lang="en-US" baseline="-25000" dirty="0" err="1" smtClean="0"/>
                  <a:t>k</a:t>
                </a:r>
                <a:r>
                  <a:rPr lang="en-US" dirty="0" smtClean="0"/>
                  <a:t> = </a:t>
                </a: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𝑘</m:t>
                        </m:r>
                      </m:sup>
                      <m:e>
                        <m:r>
                          <a:rPr lang="en-IN" b="0" i="1" smtClean="0">
                            <a:latin typeface="Cambria Math" panose="02040503050406030204" pitchFamily="18" charset="0"/>
                          </a:rPr>
                          <m:t>𝑤</m:t>
                        </m:r>
                        <m:r>
                          <a:rPr lang="en-IN" b="0" i="1" baseline="-25000" smtClean="0">
                            <a:latin typeface="Cambria Math" panose="02040503050406030204" pitchFamily="18" charset="0"/>
                          </a:rPr>
                          <m:t>𝑖</m:t>
                        </m:r>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86800" cy="5715000"/>
              </a:xfrm>
              <a:blipFill>
                <a:blip r:embed="rId2"/>
                <a:stretch>
                  <a:fillRect l="-1614" t="-1387"/>
                </a:stretch>
              </a:blipFill>
            </p:spPr>
            <p:txBody>
              <a:bodyPr/>
              <a:lstStyle/>
              <a:p>
                <a:r>
                  <a:rPr lang="en-IN">
                    <a:noFill/>
                  </a:rPr>
                  <a:t> </a:t>
                </a:r>
              </a:p>
            </p:txBody>
          </p:sp>
        </mc:Fallback>
      </mc:AlternateContent>
    </p:spTree>
    <p:extLst>
      <p:ext uri="{BB962C8B-B14F-4D97-AF65-F5344CB8AC3E}">
        <p14:creationId xmlns:p14="http://schemas.microsoft.com/office/powerpoint/2010/main" val="1230276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Proportional share scheduling</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Randomized scheduling algorithm</a:t>
            </a:r>
          </a:p>
          <a:p>
            <a:pPr lvl="1"/>
            <a:r>
              <a:rPr lang="en-US" dirty="0" smtClean="0"/>
              <a:t>Popularly known as lottery scheduling</a:t>
            </a:r>
          </a:p>
          <a:p>
            <a:pPr lvl="1"/>
            <a:r>
              <a:rPr lang="en-US" dirty="0" smtClean="0"/>
              <a:t>Generate a random number X uniformly distributed in [0, 1)</a:t>
            </a:r>
          </a:p>
          <a:p>
            <a:pPr lvl="1"/>
            <a:r>
              <a:rPr lang="en-US" dirty="0" smtClean="0"/>
              <a:t>Schedule process k such that S</a:t>
            </a:r>
            <a:r>
              <a:rPr lang="en-US" baseline="-25000" dirty="0" smtClean="0"/>
              <a:t>k-1</a:t>
            </a:r>
            <a:r>
              <a:rPr lang="en-US" dirty="0" smtClean="0"/>
              <a:t> &lt; X ≤ </a:t>
            </a:r>
            <a:r>
              <a:rPr lang="en-US" dirty="0" err="1" smtClean="0"/>
              <a:t>S</a:t>
            </a:r>
            <a:r>
              <a:rPr lang="en-US" baseline="-25000" dirty="0" err="1" smtClean="0"/>
              <a:t>k</a:t>
            </a:r>
            <a:endParaRPr lang="en-US" baseline="-25000" dirty="0" smtClean="0"/>
          </a:p>
          <a:p>
            <a:pPr lvl="1"/>
            <a:r>
              <a:rPr lang="en-US" dirty="0" smtClean="0"/>
              <a:t>Probability that process k is scheduled = </a:t>
            </a:r>
            <a:r>
              <a:rPr lang="en-US" dirty="0" err="1" smtClean="0"/>
              <a:t>Pr</a:t>
            </a:r>
            <a:r>
              <a:rPr lang="en-US" baseline="-25000" dirty="0" err="1" smtClean="0"/>
              <a:t>k</a:t>
            </a:r>
            <a:r>
              <a:rPr lang="en-US" dirty="0" smtClean="0"/>
              <a:t> = </a:t>
            </a:r>
            <a:r>
              <a:rPr lang="en-US" dirty="0" err="1" smtClean="0"/>
              <a:t>Pr</a:t>
            </a:r>
            <a:r>
              <a:rPr lang="en-US" dirty="0" smtClean="0"/>
              <a:t>(S</a:t>
            </a:r>
            <a:r>
              <a:rPr lang="en-US" baseline="-25000" dirty="0" smtClean="0"/>
              <a:t>k-1</a:t>
            </a:r>
            <a:r>
              <a:rPr lang="en-US" dirty="0" smtClean="0"/>
              <a:t> &lt; X ≤ </a:t>
            </a:r>
            <a:r>
              <a:rPr lang="en-US" dirty="0" err="1" smtClean="0"/>
              <a:t>S</a:t>
            </a:r>
            <a:r>
              <a:rPr lang="en-US" baseline="-25000" dirty="0" err="1" smtClean="0"/>
              <a:t>k</a:t>
            </a:r>
            <a:r>
              <a:rPr lang="en-US" dirty="0" smtClean="0"/>
              <a:t>) = </a:t>
            </a:r>
            <a:r>
              <a:rPr lang="en-US" dirty="0" err="1" smtClean="0"/>
              <a:t>Pr</a:t>
            </a:r>
            <a:r>
              <a:rPr lang="en-US" dirty="0" smtClean="0"/>
              <a:t>(X ≤ </a:t>
            </a:r>
            <a:r>
              <a:rPr lang="en-US" dirty="0" err="1" smtClean="0"/>
              <a:t>S</a:t>
            </a:r>
            <a:r>
              <a:rPr lang="en-US" baseline="-25000" dirty="0" err="1" smtClean="0"/>
              <a:t>k</a:t>
            </a:r>
            <a:r>
              <a:rPr lang="en-US" dirty="0" smtClean="0"/>
              <a:t>) – </a:t>
            </a:r>
            <a:r>
              <a:rPr lang="en-US" dirty="0" err="1" smtClean="0"/>
              <a:t>Pr</a:t>
            </a:r>
            <a:r>
              <a:rPr lang="en-US" dirty="0" smtClean="0"/>
              <a:t>(X ≤ S</a:t>
            </a:r>
            <a:r>
              <a:rPr lang="en-US" baseline="-25000" dirty="0" smtClean="0"/>
              <a:t>k-1</a:t>
            </a:r>
            <a:r>
              <a:rPr lang="en-US" dirty="0" smtClean="0"/>
              <a:t>) = </a:t>
            </a:r>
            <a:r>
              <a:rPr lang="en-US" dirty="0" err="1" smtClean="0"/>
              <a:t>S</a:t>
            </a:r>
            <a:r>
              <a:rPr lang="en-US" baseline="-25000" dirty="0" err="1" smtClean="0"/>
              <a:t>k</a:t>
            </a:r>
            <a:r>
              <a:rPr lang="en-US" dirty="0" smtClean="0"/>
              <a:t> – S</a:t>
            </a:r>
            <a:r>
              <a:rPr lang="en-US" baseline="-25000" dirty="0" smtClean="0"/>
              <a:t>k-1</a:t>
            </a:r>
            <a:r>
              <a:rPr lang="en-US" dirty="0" smtClean="0"/>
              <a:t> = </a:t>
            </a:r>
            <a:r>
              <a:rPr lang="en-US" dirty="0" err="1" smtClean="0"/>
              <a:t>w</a:t>
            </a:r>
            <a:r>
              <a:rPr lang="en-US" baseline="-25000" dirty="0" err="1" smtClean="0"/>
              <a:t>k</a:t>
            </a:r>
            <a:endParaRPr lang="en-US" baseline="-25000" dirty="0" smtClean="0"/>
          </a:p>
          <a:p>
            <a:pPr lvl="1"/>
            <a:r>
              <a:rPr lang="en-US" dirty="0" smtClean="0"/>
              <a:t>Note the elegance of the algorithm: needs absolutely no per-process state to be maintained</a:t>
            </a:r>
          </a:p>
          <a:p>
            <a:pPr lvl="1"/>
            <a:r>
              <a:rPr lang="en-US" dirty="0" smtClean="0"/>
              <a:t>Only downside is that in a short span of time, it may not be as fair as a deterministic algorithm would be</a:t>
            </a:r>
          </a:p>
          <a:p>
            <a:pPr lvl="2"/>
            <a:r>
              <a:rPr lang="en-US" dirty="0" smtClean="0"/>
              <a:t>In the long run, the scheduler will achieve the goal of proportional share as </a:t>
            </a:r>
            <a:r>
              <a:rPr lang="en-US" dirty="0" err="1" smtClean="0"/>
              <a:t>Pr</a:t>
            </a:r>
            <a:r>
              <a:rPr lang="en-US" baseline="-25000" dirty="0" err="1" smtClean="0"/>
              <a:t>k</a:t>
            </a:r>
            <a:r>
              <a:rPr lang="en-US" dirty="0" smtClean="0"/>
              <a:t> tends to </a:t>
            </a:r>
            <a:r>
              <a:rPr lang="en-US" dirty="0" err="1" smtClean="0"/>
              <a:t>w</a:t>
            </a:r>
            <a:r>
              <a:rPr lang="en-US" baseline="-25000" dirty="0" err="1" smtClean="0"/>
              <a:t>k</a:t>
            </a:r>
            <a:endParaRPr lang="en-US" baseline="-25000" dirty="0"/>
          </a:p>
        </p:txBody>
      </p:sp>
    </p:spTree>
    <p:extLst>
      <p:ext uri="{BB962C8B-B14F-4D97-AF65-F5344CB8AC3E}">
        <p14:creationId xmlns:p14="http://schemas.microsoft.com/office/powerpoint/2010/main" val="2943799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6962"/>
          </a:xfrm>
        </p:spPr>
        <p:txBody>
          <a:bodyPr/>
          <a:lstStyle/>
          <a:p>
            <a:r>
              <a:rPr lang="en-US" dirty="0" smtClean="0"/>
              <a:t>Proportional share scheduling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Deterministic scheduling algorithm</a:t>
            </a:r>
          </a:p>
          <a:p>
            <a:pPr lvl="1"/>
            <a:r>
              <a:rPr lang="en-US" dirty="0" smtClean="0"/>
              <a:t>Popularly known as stride scheduling algorithm</a:t>
            </a:r>
          </a:p>
          <a:p>
            <a:pPr lvl="1"/>
            <a:r>
              <a:rPr lang="en-US" dirty="0" smtClean="0"/>
              <a:t>Let stride of process </a:t>
            </a:r>
            <a:r>
              <a:rPr lang="en-US" dirty="0"/>
              <a:t>k</a:t>
            </a:r>
            <a:r>
              <a:rPr lang="en-US" dirty="0" smtClean="0"/>
              <a:t> be </a:t>
            </a:r>
            <a:r>
              <a:rPr lang="en-US" dirty="0" err="1" smtClean="0"/>
              <a:t>S</a:t>
            </a:r>
            <a:r>
              <a:rPr lang="en-US" baseline="-25000" dirty="0" err="1"/>
              <a:t>k</a:t>
            </a:r>
            <a:r>
              <a:rPr lang="en-US" dirty="0" smtClean="0"/>
              <a:t> = LCM(p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n</a:t>
            </a:r>
            <a:r>
              <a:rPr lang="en-US" dirty="0" smtClean="0"/>
              <a:t>)/</a:t>
            </a:r>
            <a:r>
              <a:rPr lang="en-US" dirty="0" err="1" smtClean="0"/>
              <a:t>p</a:t>
            </a:r>
            <a:r>
              <a:rPr lang="en-US" baseline="-25000" dirty="0" err="1"/>
              <a:t>k</a:t>
            </a:r>
            <a:endParaRPr lang="en-US" baseline="-25000" dirty="0" smtClean="0"/>
          </a:p>
          <a:p>
            <a:pPr lvl="1"/>
            <a:r>
              <a:rPr lang="en-US" dirty="0" smtClean="0"/>
              <a:t>Let progress of process </a:t>
            </a:r>
            <a:r>
              <a:rPr lang="en-US" dirty="0"/>
              <a:t>k</a:t>
            </a:r>
            <a:r>
              <a:rPr lang="en-US" dirty="0" smtClean="0"/>
              <a:t> be </a:t>
            </a:r>
            <a:r>
              <a:rPr lang="en-US" dirty="0" err="1" smtClean="0"/>
              <a:t>P</a:t>
            </a:r>
            <a:r>
              <a:rPr lang="en-US" baseline="-25000" dirty="0" err="1"/>
              <a:t>k</a:t>
            </a:r>
            <a:r>
              <a:rPr lang="en-US" dirty="0" smtClean="0"/>
              <a:t> initialized to 0</a:t>
            </a:r>
          </a:p>
          <a:p>
            <a:pPr lvl="1"/>
            <a:r>
              <a:rPr lang="en-US" dirty="0" smtClean="0"/>
              <a:t>The scheduling algorithm schedules the process </a:t>
            </a:r>
            <a:r>
              <a:rPr lang="en-US" dirty="0"/>
              <a:t>k</a:t>
            </a:r>
            <a:r>
              <a:rPr lang="en-US" dirty="0" smtClean="0"/>
              <a:t> with minimum </a:t>
            </a:r>
            <a:r>
              <a:rPr lang="en-US" dirty="0" err="1" smtClean="0"/>
              <a:t>P</a:t>
            </a:r>
            <a:r>
              <a:rPr lang="en-US" baseline="-25000" dirty="0" err="1"/>
              <a:t>k</a:t>
            </a:r>
            <a:r>
              <a:rPr lang="en-US" dirty="0" smtClean="0"/>
              <a:t> and sets </a:t>
            </a:r>
            <a:r>
              <a:rPr lang="en-US" dirty="0" err="1" smtClean="0"/>
              <a:t>P</a:t>
            </a:r>
            <a:r>
              <a:rPr lang="en-US" baseline="-25000" dirty="0" err="1"/>
              <a:t>k</a:t>
            </a:r>
            <a:r>
              <a:rPr lang="en-US" dirty="0" smtClean="0"/>
              <a:t> to </a:t>
            </a:r>
            <a:r>
              <a:rPr lang="en-US" dirty="0" err="1" smtClean="0"/>
              <a:t>P</a:t>
            </a:r>
            <a:r>
              <a:rPr lang="en-US" baseline="-25000" dirty="0" err="1"/>
              <a:t>k</a:t>
            </a:r>
            <a:r>
              <a:rPr lang="en-US" dirty="0" smtClean="0"/>
              <a:t> + </a:t>
            </a:r>
            <a:r>
              <a:rPr lang="en-US" dirty="0" err="1" smtClean="0"/>
              <a:t>S</a:t>
            </a:r>
            <a:r>
              <a:rPr lang="en-US" baseline="-25000" dirty="0" err="1"/>
              <a:t>k</a:t>
            </a:r>
            <a:endParaRPr lang="en-US" baseline="-25000" dirty="0" smtClean="0"/>
          </a:p>
          <a:p>
            <a:pPr lvl="1"/>
            <a:r>
              <a:rPr lang="en-US" dirty="0" smtClean="0"/>
              <a:t>Example: processes A, B, C have priorities 10, 20, 30</a:t>
            </a:r>
          </a:p>
          <a:p>
            <a:pPr lvl="2"/>
            <a:r>
              <a:rPr lang="en-US" dirty="0" smtClean="0"/>
              <a:t>Schedule: A, B, C, C, B, C, A, B, C, C, B, C, …</a:t>
            </a:r>
          </a:p>
          <a:p>
            <a:pPr lvl="1"/>
            <a:r>
              <a:rPr lang="en-US" dirty="0" smtClean="0"/>
              <a:t>Even within short span it offers proportional share of CPU to the processes</a:t>
            </a:r>
          </a:p>
        </p:txBody>
      </p:sp>
    </p:spTree>
    <p:extLst>
      <p:ext uri="{BB962C8B-B14F-4D97-AF65-F5344CB8AC3E}">
        <p14:creationId xmlns:p14="http://schemas.microsoft.com/office/powerpoint/2010/main" val="32473479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Proportional share scheduling</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Deterministic scheduling algorithm</a:t>
            </a:r>
          </a:p>
          <a:p>
            <a:pPr lvl="1"/>
            <a:r>
              <a:rPr lang="en-US" dirty="0" smtClean="0"/>
              <a:t>Downsides</a:t>
            </a:r>
          </a:p>
          <a:p>
            <a:pPr lvl="2"/>
            <a:r>
              <a:rPr lang="en-US" dirty="0"/>
              <a:t>N</a:t>
            </a:r>
            <a:r>
              <a:rPr lang="en-US" dirty="0" smtClean="0"/>
              <a:t>eeds to maintain per-process progress</a:t>
            </a:r>
          </a:p>
          <a:p>
            <a:pPr lvl="2"/>
            <a:r>
              <a:rPr lang="en-US" dirty="0"/>
              <a:t>N</a:t>
            </a:r>
            <a:r>
              <a:rPr lang="en-US" dirty="0" smtClean="0"/>
              <a:t>eeds an efficient algorithm to find the process with minimum progress from among all processes</a:t>
            </a:r>
          </a:p>
          <a:p>
            <a:pPr lvl="2"/>
            <a:r>
              <a:rPr lang="en-US" dirty="0" smtClean="0"/>
              <a:t>Dealing with a new process is very problematic because if we initialize its progress to zero, it will monopolize the CPU for quite some time</a:t>
            </a:r>
          </a:p>
          <a:p>
            <a:r>
              <a:rPr lang="en-US" dirty="0"/>
              <a:t>C</a:t>
            </a:r>
            <a:r>
              <a:rPr lang="en-US" dirty="0" smtClean="0"/>
              <a:t>ompletely fair scheduler (CFS) of Linux implements the basic idea of stride scheduling</a:t>
            </a:r>
          </a:p>
          <a:p>
            <a:pPr lvl="1"/>
            <a:r>
              <a:rPr lang="en-US" dirty="0" smtClean="0"/>
              <a:t>Short-term fairness is important</a:t>
            </a:r>
          </a:p>
          <a:p>
            <a:pPr lvl="1"/>
            <a:r>
              <a:rPr lang="en-US" dirty="0" smtClean="0"/>
              <a:t>Optimizes data structures to speed up min finding</a:t>
            </a:r>
          </a:p>
          <a:p>
            <a:pPr lvl="1"/>
            <a:r>
              <a:rPr lang="en-US" dirty="0" smtClean="0"/>
              <a:t>Updates priorities</a:t>
            </a:r>
          </a:p>
          <a:p>
            <a:pPr lvl="1"/>
            <a:endParaRPr lang="en-US" dirty="0"/>
          </a:p>
        </p:txBody>
      </p:sp>
    </p:spTree>
    <p:extLst>
      <p:ext uri="{BB962C8B-B14F-4D97-AF65-F5344CB8AC3E}">
        <p14:creationId xmlns:p14="http://schemas.microsoft.com/office/powerpoint/2010/main" val="688859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CFS answers two basic questions related to process scheduling</a:t>
            </a:r>
          </a:p>
          <a:p>
            <a:pPr lvl="1"/>
            <a:r>
              <a:rPr lang="en-US" dirty="0" smtClean="0"/>
              <a:t>Which process to schedule?</a:t>
            </a:r>
          </a:p>
          <a:p>
            <a:pPr lvl="1"/>
            <a:r>
              <a:rPr lang="en-US" dirty="0" smtClean="0"/>
              <a:t>When a process is scheduled, how long should it run before undergoing a context switch?</a:t>
            </a:r>
          </a:p>
          <a:p>
            <a:pPr lvl="1"/>
            <a:r>
              <a:rPr lang="en-US" dirty="0" smtClean="0"/>
              <a:t>CFS keeps track of the total number of CPU cycles consumed by each process</a:t>
            </a:r>
          </a:p>
          <a:p>
            <a:pPr lvl="2"/>
            <a:r>
              <a:rPr lang="en-US" dirty="0" smtClean="0"/>
              <a:t>Referred to as the virtual runtime (</a:t>
            </a:r>
            <a:r>
              <a:rPr lang="en-US" dirty="0" err="1" smtClean="0"/>
              <a:t>vruntime</a:t>
            </a:r>
            <a:r>
              <a:rPr lang="en-US" dirty="0" smtClean="0"/>
              <a:t>) of the process</a:t>
            </a:r>
          </a:p>
          <a:p>
            <a:pPr lvl="1"/>
            <a:r>
              <a:rPr lang="en-US" dirty="0" smtClean="0"/>
              <a:t>CFS schedules the process with minimum </a:t>
            </a:r>
            <a:r>
              <a:rPr lang="en-US" dirty="0" err="1" smtClean="0"/>
              <a:t>vruntime</a:t>
            </a:r>
            <a:endParaRPr lang="en-US" dirty="0" smtClean="0"/>
          </a:p>
        </p:txBody>
      </p:sp>
    </p:spTree>
    <p:extLst>
      <p:ext uri="{BB962C8B-B14F-4D97-AF65-F5344CB8AC3E}">
        <p14:creationId xmlns:p14="http://schemas.microsoft.com/office/powerpoint/2010/main" val="1609789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CFS answers two basic questions related to process scheduling</a:t>
            </a:r>
          </a:p>
          <a:p>
            <a:pPr lvl="1"/>
            <a:r>
              <a:rPr lang="en-US" dirty="0" smtClean="0"/>
              <a:t>When a process is scheduled, how long should it run before undergoing a context switch?</a:t>
            </a:r>
          </a:p>
          <a:p>
            <a:pPr lvl="1"/>
            <a:r>
              <a:rPr lang="en-US" dirty="0" smtClean="0"/>
              <a:t>If a set of n processes has equal priority, max(</a:t>
            </a:r>
            <a:r>
              <a:rPr lang="en-US" dirty="0" err="1" smtClean="0"/>
              <a:t>min_granularity</a:t>
            </a:r>
            <a:r>
              <a:rPr lang="en-US" dirty="0" smtClean="0"/>
              <a:t>, </a:t>
            </a:r>
            <a:r>
              <a:rPr lang="en-US" dirty="0" err="1" smtClean="0"/>
              <a:t>sched_latency</a:t>
            </a:r>
            <a:r>
              <a:rPr lang="en-US" dirty="0" smtClean="0"/>
              <a:t>/n) is the amount of time each process runs before undergoing a context switch</a:t>
            </a:r>
          </a:p>
          <a:p>
            <a:pPr lvl="2"/>
            <a:r>
              <a:rPr lang="en-US" dirty="0" smtClean="0"/>
              <a:t>Over each window of </a:t>
            </a:r>
            <a:r>
              <a:rPr lang="en-US" dirty="0" err="1" smtClean="0"/>
              <a:t>sched_latency</a:t>
            </a:r>
            <a:r>
              <a:rPr lang="en-US" dirty="0" smtClean="0"/>
              <a:t> time, CFS maintains proportional share</a:t>
            </a:r>
          </a:p>
          <a:p>
            <a:pPr lvl="1"/>
            <a:r>
              <a:rPr lang="en-US" dirty="0" smtClean="0"/>
              <a:t>Usually processes have different priorities</a:t>
            </a:r>
            <a:endParaRPr lang="en-US" dirty="0"/>
          </a:p>
          <a:p>
            <a:pPr lvl="2"/>
            <a:r>
              <a:rPr lang="en-US" dirty="0" smtClean="0"/>
              <a:t>Need to take this into account in CFS</a:t>
            </a:r>
          </a:p>
        </p:txBody>
      </p:sp>
    </p:spTree>
    <p:extLst>
      <p:ext uri="{BB962C8B-B14F-4D97-AF65-F5344CB8AC3E}">
        <p14:creationId xmlns:p14="http://schemas.microsoft.com/office/powerpoint/2010/main" val="3773306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Priorities in CFS are derived from nice values</a:t>
            </a:r>
          </a:p>
          <a:p>
            <a:pPr lvl="1"/>
            <a:r>
              <a:rPr lang="en-US" dirty="0" smtClean="0"/>
              <a:t>Nice values range from -20 to +19 with zero being the default nice value of a process</a:t>
            </a:r>
          </a:p>
          <a:p>
            <a:pPr lvl="1"/>
            <a:r>
              <a:rPr lang="en-US" dirty="0" smtClean="0"/>
              <a:t>Nice value of a process can be changed through nice() function call</a:t>
            </a:r>
          </a:p>
          <a:p>
            <a:pPr lvl="1"/>
            <a:r>
              <a:rPr lang="en-US" dirty="0" smtClean="0"/>
              <a:t>Higher the nice value, lower is the priority</a:t>
            </a:r>
          </a:p>
          <a:p>
            <a:pPr lvl="2"/>
            <a:r>
              <a:rPr lang="en-US" dirty="0" smtClean="0"/>
              <a:t>+19 represents the lowest priority</a:t>
            </a:r>
          </a:p>
          <a:p>
            <a:pPr lvl="2"/>
            <a:r>
              <a:rPr lang="en-US" dirty="0" smtClean="0"/>
              <a:t>priority value = 120 + nice value; ranges from 100 to 139</a:t>
            </a:r>
          </a:p>
          <a:p>
            <a:pPr lvl="2"/>
            <a:r>
              <a:rPr lang="en-US" dirty="0" smtClean="0"/>
              <a:t>A lower priority value means higher priority</a:t>
            </a:r>
          </a:p>
          <a:p>
            <a:pPr lvl="1"/>
            <a:r>
              <a:rPr lang="en-US" dirty="0" smtClean="0"/>
              <a:t>CFS maps these forty nice values (or equivalently forty priority values) to integer weights maintaining monotonicity</a:t>
            </a:r>
          </a:p>
          <a:p>
            <a:pPr lvl="2"/>
            <a:r>
              <a:rPr lang="en-US" dirty="0" smtClean="0"/>
              <a:t>Lower nice value means higher weight</a:t>
            </a:r>
          </a:p>
        </p:txBody>
      </p:sp>
    </p:spTree>
    <p:extLst>
      <p:ext uri="{BB962C8B-B14F-4D97-AF65-F5344CB8AC3E}">
        <p14:creationId xmlns:p14="http://schemas.microsoft.com/office/powerpoint/2010/main" val="1295229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CFS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Nice value to weight mapping</a:t>
            </a:r>
            <a:endParaRPr lang="en-US" dirty="0"/>
          </a:p>
          <a:p>
            <a:pPr lvl="1"/>
            <a:r>
              <a:rPr lang="en-US" dirty="0" smtClean="0"/>
              <a:t>CFS sets a goal that if the nice value of a process goes down by one the process will get 10% more CPU time</a:t>
            </a:r>
          </a:p>
          <a:p>
            <a:pPr lvl="1"/>
            <a:r>
              <a:rPr lang="en-US" dirty="0" smtClean="0"/>
              <a:t>Understanding how this goal is translated to weights</a:t>
            </a:r>
          </a:p>
          <a:p>
            <a:pPr lvl="2"/>
            <a:r>
              <a:rPr lang="en-US" dirty="0" smtClean="0"/>
              <a:t>Consider two processes A and B having the same nice value n (and hence the same weight w(n))</a:t>
            </a:r>
          </a:p>
          <a:p>
            <a:pPr lvl="2"/>
            <a:r>
              <a:rPr lang="en-US" dirty="0" err="1" smtClean="0"/>
              <a:t>sched_latency</a:t>
            </a:r>
            <a:r>
              <a:rPr lang="en-US" dirty="0"/>
              <a:t>=</a:t>
            </a:r>
            <a:r>
              <a:rPr lang="en-US" dirty="0" smtClean="0"/>
              <a:t>2t is divided into the two processes equally and let’s suppose each process gets a time quantum of t</a:t>
            </a:r>
          </a:p>
          <a:p>
            <a:pPr lvl="2"/>
            <a:r>
              <a:rPr lang="en-US" dirty="0" smtClean="0"/>
              <a:t>Suppose A decreases its nice value by one; the CFS goal says that now </a:t>
            </a:r>
            <a:r>
              <a:rPr lang="en-US" dirty="0" err="1" smtClean="0"/>
              <a:t>sched_latency</a:t>
            </a:r>
            <a:r>
              <a:rPr lang="en-US" dirty="0" smtClean="0"/>
              <a:t> of 2t will be divided among A and B as 1.1t and 0.9t respectively (proportional share)</a:t>
            </a:r>
            <a:endParaRPr lang="en-US" dirty="0"/>
          </a:p>
          <a:p>
            <a:pPr lvl="2"/>
            <a:r>
              <a:rPr lang="en-US" dirty="0" smtClean="0"/>
              <a:t>Notice how changing A’s nice value affects the quanta of both processes due to a fixed </a:t>
            </a:r>
            <a:r>
              <a:rPr lang="en-US" dirty="0" err="1" smtClean="0"/>
              <a:t>sched_latency</a:t>
            </a:r>
            <a:r>
              <a:rPr lang="en-US" dirty="0" smtClean="0"/>
              <a:t> window</a:t>
            </a:r>
          </a:p>
          <a:p>
            <a:pPr lvl="2"/>
            <a:r>
              <a:rPr lang="en-US" dirty="0" smtClean="0"/>
              <a:t>So, we need w(n-1)/w(n) = 1.1/0.9 = 1.22</a:t>
            </a:r>
          </a:p>
          <a:p>
            <a:pPr lvl="2"/>
            <a:r>
              <a:rPr lang="en-US" dirty="0" smtClean="0"/>
              <a:t>CFS approximates this ratio as 1.25</a:t>
            </a:r>
          </a:p>
        </p:txBody>
      </p:sp>
    </p:spTree>
    <p:extLst>
      <p:ext uri="{BB962C8B-B14F-4D97-AF65-F5344CB8AC3E}">
        <p14:creationId xmlns:p14="http://schemas.microsoft.com/office/powerpoint/2010/main" val="2205072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686800" cy="6172200"/>
              </a:xfrm>
            </p:spPr>
            <p:txBody>
              <a:bodyPr>
                <a:normAutofit/>
              </a:bodyPr>
              <a:lstStyle/>
              <a:p>
                <a:r>
                  <a:rPr lang="en-US" dirty="0" smtClean="0"/>
                  <a:t>Nice value to weight mapping</a:t>
                </a:r>
                <a:endParaRPr lang="en-US" dirty="0"/>
              </a:p>
              <a:p>
                <a:pPr lvl="1"/>
                <a:r>
                  <a:rPr lang="en-US" dirty="0" smtClean="0"/>
                  <a:t>Given nice value n in the range -20 to +19, CFS uses w(n) = [1024/(1.25)</a:t>
                </a:r>
                <a:r>
                  <a:rPr lang="en-US" baseline="30000" dirty="0" smtClean="0"/>
                  <a:t>n</a:t>
                </a:r>
                <a:r>
                  <a:rPr lang="en-US" dirty="0" smtClean="0"/>
                  <a:t>] where [x] is the integer part of x</a:t>
                </a:r>
              </a:p>
              <a:p>
                <a:pPr lvl="1"/>
                <a:r>
                  <a:rPr lang="en-US" dirty="0" smtClean="0"/>
                  <a:t>w(0) is 1024 which is the default weight of a process</a:t>
                </a:r>
              </a:p>
              <a:p>
                <a:r>
                  <a:rPr lang="en-US" dirty="0" smtClean="0"/>
                  <a:t>Now we can calculate the two key values for CFS</a:t>
                </a:r>
              </a:p>
              <a:p>
                <a:pPr lvl="1"/>
                <a:r>
                  <a:rPr lang="en-US" dirty="0" smtClean="0"/>
                  <a:t>Time quantum for process k = max(</a:t>
                </a:r>
                <a:r>
                  <a:rPr lang="en-US" dirty="0" err="1" smtClean="0"/>
                  <a:t>min_granularity</a:t>
                </a:r>
                <a:r>
                  <a:rPr lang="en-US" dirty="0" smtClean="0"/>
                  <a:t>, </a:t>
                </a:r>
                <a:r>
                  <a:rPr lang="en-US" dirty="0" err="1" smtClean="0"/>
                  <a:t>sched_latency</a:t>
                </a:r>
                <a:r>
                  <a:rPr lang="en-US" dirty="0" smtClean="0"/>
                  <a:t>*(</a:t>
                </a:r>
                <a:r>
                  <a:rPr lang="en-US" dirty="0" err="1" smtClean="0"/>
                  <a:t>w</a:t>
                </a:r>
                <a:r>
                  <a:rPr lang="en-US" baseline="-25000" dirty="0" err="1" smtClean="0"/>
                  <a:t>k</a:t>
                </a:r>
                <a:r>
                  <a:rPr lang="en-US" dirty="0" smtClean="0"/>
                  <a:t>/</a:t>
                </a:r>
                <a14:m>
                  <m:oMath xmlns:m="http://schemas.openxmlformats.org/officeDocument/2006/math">
                    <m:nary>
                      <m:naryPr>
                        <m:chr m:val="∑"/>
                        <m:ctrlPr>
                          <a:rPr lang="en-US"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𝑛</m:t>
                        </m:r>
                      </m:sup>
                      <m:e>
                        <m:r>
                          <a:rPr lang="en-IN" b="0" i="1" smtClean="0">
                            <a:latin typeface="Cambria Math" panose="02040503050406030204" pitchFamily="18" charset="0"/>
                          </a:rPr>
                          <m:t>𝑤</m:t>
                        </m:r>
                        <m:r>
                          <a:rPr lang="en-IN" b="0" i="1" baseline="-25000" smtClean="0">
                            <a:latin typeface="Cambria Math" panose="02040503050406030204" pitchFamily="18" charset="0"/>
                          </a:rPr>
                          <m:t>𝑖</m:t>
                        </m:r>
                      </m:e>
                    </m:nary>
                  </m:oMath>
                </a14:m>
                <a:r>
                  <a:rPr lang="en-US" dirty="0" smtClean="0"/>
                  <a:t>))</a:t>
                </a:r>
              </a:p>
              <a:p>
                <a:pPr lvl="2"/>
                <a:r>
                  <a:rPr lang="en-US" dirty="0" smtClean="0"/>
                  <a:t>When process k is scheduled, it will run this long</a:t>
                </a:r>
              </a:p>
              <a:p>
                <a:pPr lvl="1"/>
                <a:r>
                  <a:rPr lang="en-US" dirty="0" smtClean="0"/>
                  <a:t>Virtual run time of a process k is accumulated as </a:t>
                </a:r>
                <a:r>
                  <a:rPr lang="en-US" dirty="0" err="1" smtClean="0"/>
                  <a:t>vruntime</a:t>
                </a:r>
                <a:r>
                  <a:rPr lang="en-US" baseline="-25000" dirty="0" err="1" smtClean="0"/>
                  <a:t>k</a:t>
                </a:r>
                <a:r>
                  <a:rPr lang="en-US" dirty="0" smtClean="0"/>
                  <a:t> += ((w(0)/</a:t>
                </a:r>
                <a:r>
                  <a:rPr lang="en-US" dirty="0" err="1" smtClean="0"/>
                  <a:t>w</a:t>
                </a:r>
                <a:r>
                  <a:rPr lang="en-US" baseline="-25000" dirty="0" err="1" smtClean="0"/>
                  <a:t>k</a:t>
                </a:r>
                <a:r>
                  <a:rPr lang="en-US" dirty="0" smtClean="0"/>
                  <a:t>)*</a:t>
                </a:r>
                <a:r>
                  <a:rPr lang="en-US" dirty="0" err="1" smtClean="0"/>
                  <a:t>runtime</a:t>
                </a:r>
                <a:r>
                  <a:rPr lang="en-US" baseline="-25000" dirty="0" err="1" smtClean="0"/>
                  <a:t>k</a:t>
                </a:r>
                <a:r>
                  <a:rPr lang="en-US" dirty="0" smtClean="0"/>
                  <a:t>)</a:t>
                </a:r>
              </a:p>
              <a:p>
                <a:pPr lvl="1"/>
                <a:r>
                  <a:rPr lang="en-US" dirty="0" smtClean="0"/>
                  <a:t>Virtual and actual run times of a process with nice value zero are same</a:t>
                </a:r>
              </a:p>
              <a:p>
                <a:pPr lvl="1"/>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686800" cy="6172200"/>
              </a:xfrm>
              <a:blipFill>
                <a:blip r:embed="rId2"/>
                <a:stretch>
                  <a:fillRect l="-1614" t="-1285" r="-1333"/>
                </a:stretch>
              </a:blipFill>
            </p:spPr>
            <p:txBody>
              <a:bodyPr/>
              <a:lstStyle/>
              <a:p>
                <a:r>
                  <a:rPr lang="en-IN">
                    <a:noFill/>
                  </a:rPr>
                  <a:t> </a:t>
                </a:r>
              </a:p>
            </p:txBody>
          </p:sp>
        </mc:Fallback>
      </mc:AlternateContent>
    </p:spTree>
    <p:extLst>
      <p:ext uri="{BB962C8B-B14F-4D97-AF65-F5344CB8AC3E}">
        <p14:creationId xmlns:p14="http://schemas.microsoft.com/office/powerpoint/2010/main" val="265370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General scheduling mechanism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The scheduler can be invoked in four possible circumstances</a:t>
            </a:r>
          </a:p>
          <a:p>
            <a:pPr lvl="1"/>
            <a:r>
              <a:rPr lang="en-US" dirty="0" smtClean="0"/>
              <a:t>The currently running process goes on a long-latency system call i.e. transitions from running to sleep state</a:t>
            </a:r>
          </a:p>
          <a:p>
            <a:pPr lvl="1"/>
            <a:r>
              <a:rPr lang="en-US" dirty="0" smtClean="0"/>
              <a:t>A new process is created or a process completes a long-latency system call i.e., a process transitions from created to ready or from sleep to ready</a:t>
            </a:r>
          </a:p>
          <a:p>
            <a:pPr lvl="1"/>
            <a:r>
              <a:rPr lang="en-US" dirty="0" smtClean="0"/>
              <a:t>The currently running process terminates</a:t>
            </a:r>
          </a:p>
          <a:p>
            <a:pPr lvl="1"/>
            <a:r>
              <a:rPr lang="en-US" dirty="0" smtClean="0"/>
              <a:t>The currently running process receives a timer interrupt</a:t>
            </a:r>
          </a:p>
          <a:p>
            <a:pPr lvl="1"/>
            <a:r>
              <a:rPr lang="en-US" dirty="0" smtClean="0"/>
              <a:t>The first and the third cases lead to non-preemptive or co-operative scheduling</a:t>
            </a:r>
          </a:p>
          <a:p>
            <a:pPr lvl="1"/>
            <a:r>
              <a:rPr lang="en-US" dirty="0" smtClean="0"/>
              <a:t>The remaining two cases lead to pre-emptive scheduling</a:t>
            </a:r>
            <a:endParaRPr lang="en-US" dirty="0"/>
          </a:p>
        </p:txBody>
      </p:sp>
    </p:spTree>
    <p:extLst>
      <p:ext uri="{BB962C8B-B14F-4D97-AF65-F5344CB8AC3E}">
        <p14:creationId xmlns:p14="http://schemas.microsoft.com/office/powerpoint/2010/main" val="15089210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Operations</a:t>
            </a:r>
          </a:p>
          <a:p>
            <a:pPr lvl="2"/>
            <a:r>
              <a:rPr lang="en-US" dirty="0" smtClean="0"/>
              <a:t>find and delete the entry of the process with minimum </a:t>
            </a:r>
            <a:r>
              <a:rPr lang="en-US" dirty="0" err="1" smtClean="0"/>
              <a:t>vruntime</a:t>
            </a:r>
            <a:r>
              <a:rPr lang="en-US" dirty="0" smtClean="0"/>
              <a:t> from ready queue (needed at the time of scheduling the process)</a:t>
            </a:r>
          </a:p>
          <a:p>
            <a:pPr lvl="2"/>
            <a:r>
              <a:rPr lang="en-US" dirty="0" smtClean="0"/>
              <a:t>insert a process into the ready queue (needed when a process enters or returns to ready state)</a:t>
            </a:r>
          </a:p>
          <a:p>
            <a:pPr lvl="1"/>
            <a:r>
              <a:rPr lang="en-US" dirty="0" smtClean="0"/>
              <a:t>At first blush, a binary heap appears to be the ideal data structure for maintaining the ready processes</a:t>
            </a:r>
          </a:p>
          <a:p>
            <a:pPr lvl="2"/>
            <a:r>
              <a:rPr lang="en-US" dirty="0"/>
              <a:t>F</a:t>
            </a:r>
            <a:r>
              <a:rPr lang="en-US" dirty="0" smtClean="0"/>
              <a:t>inding the process with minimum </a:t>
            </a:r>
            <a:r>
              <a:rPr lang="en-US" dirty="0" err="1" smtClean="0"/>
              <a:t>vruntime</a:t>
            </a:r>
            <a:r>
              <a:rPr lang="en-US" dirty="0" smtClean="0"/>
              <a:t> has O(1) time</a:t>
            </a:r>
          </a:p>
          <a:p>
            <a:pPr lvl="2"/>
            <a:r>
              <a:rPr lang="en-US" dirty="0" smtClean="0"/>
              <a:t>But needs to maintain the heap property on deletion and insertion (both require O(log n) time, n being the number of processes)</a:t>
            </a:r>
          </a:p>
        </p:txBody>
      </p:sp>
    </p:spTree>
    <p:extLst>
      <p:ext uri="{BB962C8B-B14F-4D97-AF65-F5344CB8AC3E}">
        <p14:creationId xmlns:p14="http://schemas.microsoft.com/office/powerpoint/2010/main" val="17991731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Operations</a:t>
            </a:r>
          </a:p>
          <a:p>
            <a:pPr lvl="2"/>
            <a:r>
              <a:rPr lang="en-US" dirty="0" smtClean="0"/>
              <a:t>find and delete the entry of the process with minimum </a:t>
            </a:r>
            <a:r>
              <a:rPr lang="en-US" dirty="0" err="1" smtClean="0"/>
              <a:t>vruntime</a:t>
            </a:r>
            <a:r>
              <a:rPr lang="en-US" dirty="0" smtClean="0"/>
              <a:t> from ready queue (needed at the time of scheduling the process)</a:t>
            </a:r>
          </a:p>
          <a:p>
            <a:pPr lvl="2"/>
            <a:r>
              <a:rPr lang="en-US" dirty="0" smtClean="0"/>
              <a:t>insert a process into the ready queue (needed when a process enters or returns to ready state)</a:t>
            </a:r>
          </a:p>
          <a:p>
            <a:pPr lvl="1"/>
            <a:r>
              <a:rPr lang="en-US" dirty="0" smtClean="0"/>
              <a:t>At first blush, a binary heap appears to be the ideal data structure for maintaining the ready processes</a:t>
            </a:r>
          </a:p>
          <a:p>
            <a:pPr lvl="2"/>
            <a:r>
              <a:rPr lang="en-US" dirty="0"/>
              <a:t>F</a:t>
            </a:r>
            <a:r>
              <a:rPr lang="en-US" dirty="0" smtClean="0"/>
              <a:t>inding the process with minimum </a:t>
            </a:r>
            <a:r>
              <a:rPr lang="en-US" dirty="0" err="1" smtClean="0"/>
              <a:t>vruntime</a:t>
            </a:r>
            <a:r>
              <a:rPr lang="en-US" dirty="0" smtClean="0"/>
              <a:t> has O(1) time</a:t>
            </a:r>
          </a:p>
          <a:p>
            <a:pPr lvl="2"/>
            <a:r>
              <a:rPr lang="en-US" dirty="0" smtClean="0"/>
              <a:t>But needs to maintain the heap property on deletion and insertion (both require O(log n) time, n being the number of processes)</a:t>
            </a:r>
          </a:p>
        </p:txBody>
      </p:sp>
    </p:spTree>
    <p:extLst>
      <p:ext uri="{BB962C8B-B14F-4D97-AF65-F5344CB8AC3E}">
        <p14:creationId xmlns:p14="http://schemas.microsoft.com/office/powerpoint/2010/main" val="794138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One drawback of binary heap is that the implementation of a heap inside the Linux kernel is array-based and the way the space for the array is allocated requires contiguous physical memory</a:t>
            </a:r>
          </a:p>
          <a:p>
            <a:pPr lvl="1"/>
            <a:r>
              <a:rPr lang="en-US" dirty="0" smtClean="0"/>
              <a:t>Getting large contiguous physical memory may be difficult</a:t>
            </a:r>
          </a:p>
          <a:p>
            <a:pPr lvl="2"/>
            <a:r>
              <a:rPr lang="en-US" dirty="0" smtClean="0"/>
              <a:t>May need to move several processes to create a large enough free region in physical memory</a:t>
            </a:r>
          </a:p>
          <a:p>
            <a:pPr lvl="1"/>
            <a:r>
              <a:rPr lang="en-US" dirty="0" smtClean="0"/>
              <a:t>Of course, it is possible to rewrite the binary heap implementation to not require contiguous memory</a:t>
            </a:r>
          </a:p>
          <a:p>
            <a:pPr lvl="2"/>
            <a:r>
              <a:rPr lang="en-US" dirty="0" smtClean="0"/>
              <a:t>However, there are other equally good solutions</a:t>
            </a:r>
          </a:p>
        </p:txBody>
      </p:sp>
    </p:spTree>
    <p:extLst>
      <p:ext uri="{BB962C8B-B14F-4D97-AF65-F5344CB8AC3E}">
        <p14:creationId xmlns:p14="http://schemas.microsoft.com/office/powerpoint/2010/main" val="4144683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Linux CFS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CFS scheduling policy is simple: schedule the process with minimum </a:t>
            </a:r>
            <a:r>
              <a:rPr lang="en-US" dirty="0" err="1" smtClean="0"/>
              <a:t>vruntime</a:t>
            </a:r>
            <a:endParaRPr lang="en-US" dirty="0" smtClean="0"/>
          </a:p>
          <a:p>
            <a:pPr lvl="1"/>
            <a:r>
              <a:rPr lang="en-US" dirty="0" smtClean="0"/>
              <a:t>CFS maintains the ready processes in a red-black tree which is a balanced binary search tree</a:t>
            </a:r>
          </a:p>
          <a:p>
            <a:pPr lvl="1"/>
            <a:r>
              <a:rPr lang="en-US" dirty="0" smtClean="0"/>
              <a:t>Finding the process with minimum </a:t>
            </a:r>
            <a:r>
              <a:rPr lang="en-US" dirty="0" err="1" smtClean="0"/>
              <a:t>vruntime</a:t>
            </a:r>
            <a:r>
              <a:rPr lang="en-US" dirty="0" smtClean="0"/>
              <a:t> and deleting it has O(log n) time complexity</a:t>
            </a:r>
          </a:p>
          <a:p>
            <a:pPr lvl="1"/>
            <a:r>
              <a:rPr lang="en-US" dirty="0" smtClean="0"/>
              <a:t>Insertion also has O(log n) time complexity</a:t>
            </a:r>
          </a:p>
          <a:p>
            <a:pPr lvl="1"/>
            <a:r>
              <a:rPr lang="en-US" dirty="0" smtClean="0"/>
              <a:t>Note that a linked list of ready processes would lead to very poor performance</a:t>
            </a:r>
          </a:p>
          <a:p>
            <a:pPr lvl="2"/>
            <a:r>
              <a:rPr lang="en-US" dirty="0" smtClean="0"/>
              <a:t>Number of processes is usually several hundreds to thousand in busy servers</a:t>
            </a:r>
          </a:p>
        </p:txBody>
      </p:sp>
    </p:spTree>
    <p:extLst>
      <p:ext uri="{BB962C8B-B14F-4D97-AF65-F5344CB8AC3E}">
        <p14:creationId xmlns:p14="http://schemas.microsoft.com/office/powerpoint/2010/main" val="1846070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Linux CFS</a:t>
            </a:r>
            <a:endParaRPr lang="en-US" dirty="0"/>
          </a:p>
        </p:txBody>
      </p:sp>
      <p:sp>
        <p:nvSpPr>
          <p:cNvPr id="3" name="Content Placeholder 2"/>
          <p:cNvSpPr>
            <a:spLocks noGrp="1"/>
          </p:cNvSpPr>
          <p:nvPr>
            <p:ph idx="1"/>
          </p:nvPr>
        </p:nvSpPr>
        <p:spPr>
          <a:xfrm>
            <a:off x="457200" y="457200"/>
            <a:ext cx="8686800" cy="6400800"/>
          </a:xfrm>
        </p:spPr>
        <p:txBody>
          <a:bodyPr>
            <a:normAutofit/>
          </a:bodyPr>
          <a:lstStyle/>
          <a:p>
            <a:r>
              <a:rPr lang="en-US" dirty="0" smtClean="0"/>
              <a:t>Observations</a:t>
            </a:r>
          </a:p>
          <a:p>
            <a:pPr lvl="1"/>
            <a:r>
              <a:rPr lang="en-US" dirty="0"/>
              <a:t>W</a:t>
            </a:r>
            <a:r>
              <a:rPr lang="en-US" dirty="0" smtClean="0"/>
              <a:t>eight of a process does not change throughout its life unless explicit nice() calls are made by the user program</a:t>
            </a:r>
          </a:p>
          <a:p>
            <a:pPr lvl="2"/>
            <a:r>
              <a:rPr lang="en-US" dirty="0" smtClean="0"/>
              <a:t>Default nice value of a kernel process is negative to make sure that it enjoys a bigger weight that a default user process</a:t>
            </a:r>
          </a:p>
          <a:p>
            <a:pPr lvl="1"/>
            <a:r>
              <a:rPr lang="en-US" dirty="0" smtClean="0"/>
              <a:t>Interactive processes are expected to have the lowest virtual runtime because they do not use CPU much</a:t>
            </a:r>
          </a:p>
          <a:p>
            <a:pPr lvl="2"/>
            <a:r>
              <a:rPr lang="en-US" dirty="0" smtClean="0"/>
              <a:t>A process can monopolize the CPU for a long time after returning from sleep/blocked state until its virtual runtime catches up with others’</a:t>
            </a:r>
          </a:p>
          <a:p>
            <a:pPr lvl="2"/>
            <a:r>
              <a:rPr lang="en-US" dirty="0" smtClean="0"/>
              <a:t>To avoid this problem, when a process returns from the sleep/blocked state, its virtual runtime is set to the current minimum virtual runtime among </a:t>
            </a:r>
            <a:r>
              <a:rPr lang="en-US" smtClean="0"/>
              <a:t>all ready processes </a:t>
            </a:r>
            <a:endParaRPr lang="en-US" dirty="0" smtClean="0"/>
          </a:p>
        </p:txBody>
      </p:sp>
    </p:spTree>
    <p:extLst>
      <p:ext uri="{BB962C8B-B14F-4D97-AF65-F5344CB8AC3E}">
        <p14:creationId xmlns:p14="http://schemas.microsoft.com/office/powerpoint/2010/main" val="179292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Two important aspects: load balancing and data affinity</a:t>
            </a:r>
          </a:p>
          <a:p>
            <a:r>
              <a:rPr lang="en-US" dirty="0" smtClean="0"/>
              <a:t>Where does the OS code run? Options:</a:t>
            </a:r>
          </a:p>
          <a:p>
            <a:pPr lvl="1"/>
            <a:r>
              <a:rPr lang="en-US" dirty="0" smtClean="0"/>
              <a:t>A group of processors dedicated to carry out kernel activities (known as asymmetric scheduling)</a:t>
            </a:r>
          </a:p>
          <a:p>
            <a:pPr lvl="1"/>
            <a:r>
              <a:rPr lang="en-US" dirty="0" smtClean="0"/>
              <a:t>A single OS node simplifies OS design and improves performance</a:t>
            </a:r>
          </a:p>
          <a:p>
            <a:pPr lvl="1"/>
            <a:r>
              <a:rPr lang="en-US" dirty="0" smtClean="0"/>
              <a:t>The OS code runs on the processor that asks for a kernel service (known as symmetric scheduling)</a:t>
            </a:r>
          </a:p>
          <a:p>
            <a:r>
              <a:rPr lang="en-US" dirty="0" smtClean="0"/>
              <a:t>Design of the ready queue</a:t>
            </a:r>
          </a:p>
          <a:p>
            <a:pPr lvl="1"/>
            <a:r>
              <a:rPr lang="en-US" dirty="0" smtClean="0"/>
              <a:t>Centralized (one queue: SQMS), distributed (one per processor: MQMS), hierarchical (combination of both)</a:t>
            </a:r>
            <a:endParaRPr lang="en-US" dirty="0"/>
          </a:p>
        </p:txBody>
      </p:sp>
    </p:spTree>
    <p:extLst>
      <p:ext uri="{BB962C8B-B14F-4D97-AF65-F5344CB8AC3E}">
        <p14:creationId xmlns:p14="http://schemas.microsoft.com/office/powerpoint/2010/main" val="2128703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affinity in multiprocessors</a:t>
            </a:r>
            <a:endParaRPr lang="en-US" dirty="0"/>
          </a:p>
        </p:txBody>
      </p:sp>
      <p:sp>
        <p:nvSpPr>
          <p:cNvPr id="3" name="Content Placeholder 2"/>
          <p:cNvSpPr>
            <a:spLocks noGrp="1"/>
          </p:cNvSpPr>
          <p:nvPr>
            <p:ph idx="1"/>
          </p:nvPr>
        </p:nvSpPr>
        <p:spPr>
          <a:xfrm>
            <a:off x="457200" y="1219200"/>
            <a:ext cx="8686800" cy="5638800"/>
          </a:xfrm>
        </p:spPr>
        <p:txBody>
          <a:bodyPr>
            <a:normAutofit lnSpcReduction="10000"/>
          </a:bodyPr>
          <a:lstStyle/>
          <a:p>
            <a:r>
              <a:rPr lang="en-US" dirty="0" smtClean="0"/>
              <a:t>A process can be scheduled on different processors during different quanta given to the process</a:t>
            </a:r>
          </a:p>
          <a:p>
            <a:pPr lvl="1"/>
            <a:r>
              <a:rPr lang="en-US" dirty="0" smtClean="0"/>
              <a:t>Known as process migration</a:t>
            </a:r>
          </a:p>
          <a:p>
            <a:pPr lvl="1"/>
            <a:r>
              <a:rPr lang="en-US" dirty="0" smtClean="0"/>
              <a:t>Each migration comes with the overhead of cache warm-up and possible remote memory accesses</a:t>
            </a:r>
          </a:p>
          <a:p>
            <a:pPr lvl="1"/>
            <a:r>
              <a:rPr lang="en-US" dirty="0" smtClean="0"/>
              <a:t>A process can specify its affinity toward a processor through system calls</a:t>
            </a:r>
          </a:p>
          <a:p>
            <a:pPr lvl="2"/>
            <a:r>
              <a:rPr lang="en-US" dirty="0" smtClean="0"/>
              <a:t>Prevents the scheduler from migrating the process to a different processor</a:t>
            </a:r>
          </a:p>
          <a:p>
            <a:pPr lvl="1"/>
            <a:r>
              <a:rPr lang="en-US" dirty="0" smtClean="0"/>
              <a:t>A multiprocessor scheduler must  be aware of data affinity and the overheads involved in migration</a:t>
            </a:r>
            <a:endParaRPr lang="en-US" dirty="0"/>
          </a:p>
        </p:txBody>
      </p:sp>
    </p:spTree>
    <p:extLst>
      <p:ext uri="{BB962C8B-B14F-4D97-AF65-F5344CB8AC3E}">
        <p14:creationId xmlns:p14="http://schemas.microsoft.com/office/powerpoint/2010/main" val="150854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SQMS is easy to implement</a:t>
            </a:r>
          </a:p>
          <a:p>
            <a:pPr lvl="1"/>
            <a:r>
              <a:rPr lang="en-US" dirty="0" smtClean="0"/>
              <a:t>Whenever a CPU needs to pick a new process to schedule, it can grab one from SQMS following any scheduling algorithm discussed so far</a:t>
            </a:r>
          </a:p>
          <a:p>
            <a:pPr lvl="1"/>
            <a:r>
              <a:rPr lang="en-US" dirty="0" smtClean="0"/>
              <a:t>Maintains load balance: each CPU is equally busy</a:t>
            </a:r>
          </a:p>
          <a:p>
            <a:r>
              <a:rPr lang="en-US" dirty="0" smtClean="0"/>
              <a:t>Two major drawback with SQMS</a:t>
            </a:r>
          </a:p>
          <a:p>
            <a:pPr lvl="1"/>
            <a:r>
              <a:rPr lang="en-US" dirty="0" smtClean="0"/>
              <a:t>The deletion from and insertion into the ready queue must be serialized and cannot be executed concurrently by multiple CPUs: hurts performance</a:t>
            </a:r>
          </a:p>
          <a:p>
            <a:pPr lvl="2"/>
            <a:r>
              <a:rPr lang="en-US" dirty="0" smtClean="0"/>
              <a:t>Can run into correctness problems (e.g., if two CPUs try to grab the process at the head of the queue)</a:t>
            </a:r>
          </a:p>
          <a:p>
            <a:pPr lvl="1"/>
            <a:r>
              <a:rPr lang="en-US" dirty="0" smtClean="0"/>
              <a:t>Can severely hurt data affinity</a:t>
            </a:r>
            <a:endParaRPr lang="en-US" dirty="0"/>
          </a:p>
        </p:txBody>
      </p:sp>
    </p:spTree>
    <p:extLst>
      <p:ext uri="{BB962C8B-B14F-4D97-AF65-F5344CB8AC3E}">
        <p14:creationId xmlns:p14="http://schemas.microsoft.com/office/powerpoint/2010/main" val="2939530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SQMS and data affinity</a:t>
            </a:r>
          </a:p>
          <a:p>
            <a:pPr lvl="1"/>
            <a:r>
              <a:rPr lang="en-US" dirty="0" smtClean="0"/>
              <a:t>Consider five processes A, B, C, D, E and four CPUs</a:t>
            </a:r>
          </a:p>
          <a:p>
            <a:pPr lvl="1"/>
            <a:r>
              <a:rPr lang="en-US" dirty="0" smtClean="0"/>
              <a:t>Each CPU grabs the process at the head of queue</a:t>
            </a:r>
          </a:p>
          <a:p>
            <a:pPr lvl="1"/>
            <a:r>
              <a:rPr lang="en-US" dirty="0" smtClean="0"/>
              <a:t>When a process’s time quantum finishes, it is inserted at the tail of the queue</a:t>
            </a:r>
          </a:p>
          <a:p>
            <a:pPr lvl="1"/>
            <a:r>
              <a:rPr lang="en-US" dirty="0" smtClean="0"/>
              <a:t>CPU0: A, E, D, C, B, A, …</a:t>
            </a:r>
          </a:p>
          <a:p>
            <a:pPr lvl="1"/>
            <a:r>
              <a:rPr lang="en-US" dirty="0" smtClean="0"/>
              <a:t>CPU1: B, A, E, D, C, B, …</a:t>
            </a:r>
          </a:p>
          <a:p>
            <a:pPr lvl="1"/>
            <a:r>
              <a:rPr lang="en-US" dirty="0" smtClean="0"/>
              <a:t>CPU2: C, B, A, E, D, C, …</a:t>
            </a:r>
          </a:p>
          <a:p>
            <a:pPr lvl="1"/>
            <a:r>
              <a:rPr lang="en-US" dirty="0" smtClean="0"/>
              <a:t>CPU3: D, C, B, A, E, D, …</a:t>
            </a:r>
          </a:p>
          <a:p>
            <a:pPr lvl="1"/>
            <a:r>
              <a:rPr lang="en-US" dirty="0" smtClean="0"/>
              <a:t>Notice that a process keeps getting migrated hurting data affinity </a:t>
            </a:r>
            <a:endParaRPr lang="en-US" dirty="0"/>
          </a:p>
        </p:txBody>
      </p:sp>
    </p:spTree>
    <p:extLst>
      <p:ext uri="{BB962C8B-B14F-4D97-AF65-F5344CB8AC3E}">
        <p14:creationId xmlns:p14="http://schemas.microsoft.com/office/powerpoint/2010/main" val="4163531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SQMS and data affinity</a:t>
            </a:r>
          </a:p>
          <a:p>
            <a:pPr lvl="1"/>
            <a:r>
              <a:rPr lang="en-US" dirty="0" smtClean="0"/>
              <a:t>One possibility is to keep the set of processes fixed for a CPU</a:t>
            </a:r>
          </a:p>
          <a:p>
            <a:pPr lvl="1"/>
            <a:r>
              <a:rPr lang="en-US" dirty="0" smtClean="0"/>
              <a:t>CPU0: A, E, A, E, …</a:t>
            </a:r>
          </a:p>
          <a:p>
            <a:pPr lvl="1"/>
            <a:r>
              <a:rPr lang="en-US" dirty="0" smtClean="0"/>
              <a:t>CPU1: B, B, B, B, …</a:t>
            </a:r>
          </a:p>
          <a:p>
            <a:pPr lvl="1"/>
            <a:r>
              <a:rPr lang="en-US" dirty="0" smtClean="0"/>
              <a:t>CPU2: C, C, C, C, …</a:t>
            </a:r>
          </a:p>
          <a:p>
            <a:pPr lvl="1"/>
            <a:r>
              <a:rPr lang="en-US" dirty="0" smtClean="0"/>
              <a:t>CPU3: D, D, D, D, …</a:t>
            </a:r>
          </a:p>
          <a:p>
            <a:pPr lvl="1"/>
            <a:r>
              <a:rPr lang="en-US" dirty="0" smtClean="0"/>
              <a:t>This leads to load imbalance: CPU0 is more loaded than other CPUs</a:t>
            </a:r>
          </a:p>
        </p:txBody>
      </p:sp>
    </p:spTree>
    <p:extLst>
      <p:ext uri="{BB962C8B-B14F-4D97-AF65-F5344CB8AC3E}">
        <p14:creationId xmlns:p14="http://schemas.microsoft.com/office/powerpoint/2010/main" val="175786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Goals of process scheduling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 scheduling algorithm can target a subset of the following</a:t>
            </a:r>
          </a:p>
          <a:p>
            <a:pPr lvl="1"/>
            <a:r>
              <a:rPr lang="en-US" dirty="0" smtClean="0"/>
              <a:t>Maximize throughput: rate at which processes complete (a performance metric)</a:t>
            </a:r>
          </a:p>
          <a:p>
            <a:pPr lvl="1"/>
            <a:r>
              <a:rPr lang="en-US" dirty="0" smtClean="0"/>
              <a:t>Minimize turnaround time: time of completion minus time of arrival (a performance metric)</a:t>
            </a:r>
          </a:p>
          <a:p>
            <a:pPr lvl="2"/>
            <a:r>
              <a:rPr lang="en-US" dirty="0" smtClean="0"/>
              <a:t>Average, maximum, standard deviation?</a:t>
            </a:r>
          </a:p>
          <a:p>
            <a:pPr lvl="1"/>
            <a:r>
              <a:rPr lang="en-US" dirty="0" smtClean="0"/>
              <a:t>Minimize waiting time in the ready state</a:t>
            </a:r>
          </a:p>
          <a:p>
            <a:pPr lvl="2"/>
            <a:r>
              <a:rPr lang="en-US" dirty="0" smtClean="0"/>
              <a:t>Direct measure of scheduler efficiency</a:t>
            </a:r>
          </a:p>
          <a:p>
            <a:pPr lvl="2"/>
            <a:r>
              <a:rPr lang="en-US" dirty="0" smtClean="0"/>
              <a:t>Average, maximum, standard deviation?</a:t>
            </a:r>
          </a:p>
          <a:p>
            <a:pPr lvl="1"/>
            <a:r>
              <a:rPr lang="en-US" dirty="0" smtClean="0"/>
              <a:t>Minimize response time (a fairness metric)</a:t>
            </a:r>
          </a:p>
          <a:p>
            <a:pPr lvl="2"/>
            <a:r>
              <a:rPr lang="en-US" dirty="0" smtClean="0"/>
              <a:t>Time to the next I/O call (read/write to a file)</a:t>
            </a:r>
          </a:p>
          <a:p>
            <a:pPr lvl="2"/>
            <a:r>
              <a:rPr lang="en-US" dirty="0" smtClean="0"/>
              <a:t>Important for interactive systems</a:t>
            </a:r>
          </a:p>
          <a:p>
            <a:pPr lvl="2"/>
            <a:r>
              <a:rPr lang="en-US" dirty="0" smtClean="0"/>
              <a:t>Average, maximum, standard deviation?</a:t>
            </a:r>
          </a:p>
          <a:p>
            <a:pPr lvl="1"/>
            <a:endParaRPr lang="en-US" dirty="0"/>
          </a:p>
        </p:txBody>
      </p:sp>
    </p:spTree>
    <p:extLst>
      <p:ext uri="{BB962C8B-B14F-4D97-AF65-F5344CB8AC3E}">
        <p14:creationId xmlns:p14="http://schemas.microsoft.com/office/powerpoint/2010/main" val="2458824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lstStyle/>
          <a:p>
            <a:r>
              <a:rPr lang="en-US" dirty="0" smtClean="0"/>
              <a:t>Multiprocessor scheduling: SQMS</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SQMS and data affinity</a:t>
            </a:r>
          </a:p>
          <a:p>
            <a:pPr lvl="1"/>
            <a:r>
              <a:rPr lang="en-US" dirty="0" smtClean="0"/>
              <a:t>Another possibility is to maintain load balance while minimizing migration</a:t>
            </a:r>
          </a:p>
          <a:p>
            <a:pPr lvl="1"/>
            <a:r>
              <a:rPr lang="en-US" dirty="0" smtClean="0"/>
              <a:t>CPU0: A, E, A, A, A, A, …</a:t>
            </a:r>
          </a:p>
          <a:p>
            <a:pPr lvl="1"/>
            <a:r>
              <a:rPr lang="en-US" dirty="0" smtClean="0"/>
              <a:t>CPU1: B, B, E, B, B, B, …</a:t>
            </a:r>
          </a:p>
          <a:p>
            <a:pPr lvl="1"/>
            <a:r>
              <a:rPr lang="en-US" dirty="0" smtClean="0"/>
              <a:t>CPU2: C, C, C, E, C, C, …</a:t>
            </a:r>
          </a:p>
          <a:p>
            <a:pPr lvl="1"/>
            <a:r>
              <a:rPr lang="en-US" dirty="0" smtClean="0"/>
              <a:t>CPU3: D, D, D, D, E, D, …</a:t>
            </a:r>
          </a:p>
          <a:p>
            <a:pPr lvl="1"/>
            <a:r>
              <a:rPr lang="en-US" dirty="0" smtClean="0"/>
              <a:t>This leads to migration of E only</a:t>
            </a:r>
          </a:p>
          <a:p>
            <a:pPr lvl="1"/>
            <a:r>
              <a:rPr lang="en-US" dirty="0" smtClean="0"/>
              <a:t>Note that every process gets a fair share of CPU time otherwise</a:t>
            </a:r>
          </a:p>
          <a:p>
            <a:pPr lvl="1"/>
            <a:r>
              <a:rPr lang="en-US" dirty="0" smtClean="0"/>
              <a:t>In general, both load balance and data affinity cannot be satisfied</a:t>
            </a:r>
          </a:p>
        </p:txBody>
      </p:sp>
    </p:spTree>
    <p:extLst>
      <p:ext uri="{BB962C8B-B14F-4D97-AF65-F5344CB8AC3E}">
        <p14:creationId xmlns:p14="http://schemas.microsoft.com/office/powerpoint/2010/main" val="715983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lstStyle/>
          <a:p>
            <a:r>
              <a:rPr lang="en-US" dirty="0" smtClean="0"/>
              <a:t>Multiprocessor scheduling: MQMS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MQMS uses one ready queue per CPU and as a result, solves the data affinity problem</a:t>
            </a:r>
          </a:p>
          <a:p>
            <a:pPr lvl="1"/>
            <a:r>
              <a:rPr lang="en-US" dirty="0" smtClean="0"/>
              <a:t>Processes normally do not migrate from one CPU’s ready queue to another’s</a:t>
            </a:r>
          </a:p>
          <a:p>
            <a:pPr lvl="1"/>
            <a:r>
              <a:rPr lang="en-US" dirty="0" smtClean="0"/>
              <a:t>Load imbalance is a problem with MQMS because the number of processes in the ready queues may not be equal all the time</a:t>
            </a:r>
          </a:p>
          <a:p>
            <a:pPr lvl="2"/>
            <a:r>
              <a:rPr lang="en-US" dirty="0" smtClean="0"/>
              <a:t>Rebalancing through cross-CPU migration needs to happen periodically</a:t>
            </a:r>
          </a:p>
          <a:p>
            <a:pPr lvl="2"/>
            <a:r>
              <a:rPr lang="en-US" dirty="0" smtClean="0"/>
              <a:t>This is sometimes known as work stealing (one CPU steals some work from another CPU)</a:t>
            </a:r>
          </a:p>
          <a:p>
            <a:pPr lvl="2"/>
            <a:r>
              <a:rPr lang="en-US" dirty="0" smtClean="0"/>
              <a:t>An important parameter is the frequency of rebalancing</a:t>
            </a:r>
          </a:p>
          <a:p>
            <a:pPr lvl="3"/>
            <a:r>
              <a:rPr lang="en-US" dirty="0" smtClean="0"/>
              <a:t>Too frequent: high migration overhead, but good load balance</a:t>
            </a:r>
          </a:p>
          <a:p>
            <a:pPr lvl="3"/>
            <a:r>
              <a:rPr lang="en-US" dirty="0" smtClean="0"/>
              <a:t>Less frequent: low migration overhead, but poor load balance</a:t>
            </a:r>
          </a:p>
        </p:txBody>
      </p:sp>
    </p:spTree>
    <p:extLst>
      <p:ext uri="{BB962C8B-B14F-4D97-AF65-F5344CB8AC3E}">
        <p14:creationId xmlns:p14="http://schemas.microsoft.com/office/powerpoint/2010/main" val="3471128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in multiprocessors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Distributed and hierarchical ready queue designs may lead to load imbalance</a:t>
            </a:r>
          </a:p>
          <a:p>
            <a:pPr lvl="1"/>
            <a:r>
              <a:rPr lang="en-US" dirty="0" smtClean="0"/>
              <a:t>Scheduler’s responsibility is to keep all CPUs equally busy</a:t>
            </a:r>
          </a:p>
          <a:p>
            <a:pPr lvl="1"/>
            <a:r>
              <a:rPr lang="en-US" dirty="0" smtClean="0"/>
              <a:t>Receiver-initiated and sender-initiated diffusion (RID and SID)</a:t>
            </a:r>
          </a:p>
          <a:p>
            <a:pPr lvl="2"/>
            <a:r>
              <a:rPr lang="en-US" dirty="0" smtClean="0"/>
              <a:t>Also known as pull migration and push migration</a:t>
            </a:r>
          </a:p>
          <a:p>
            <a:pPr lvl="2"/>
            <a:r>
              <a:rPr lang="en-US" dirty="0" smtClean="0"/>
              <a:t>RID is invoked on a CPU whose ready queue size has dropped below a threshold; migrates a number of processes from a CPU whose ready queue size is above the threshold</a:t>
            </a:r>
          </a:p>
          <a:p>
            <a:pPr lvl="2"/>
            <a:r>
              <a:rPr lang="en-US" dirty="0" smtClean="0"/>
              <a:t>SID is invoked on a CPU whose ready queue size has gone above a threshold</a:t>
            </a:r>
          </a:p>
          <a:p>
            <a:pPr lvl="2"/>
            <a:endParaRPr lang="en-US" dirty="0"/>
          </a:p>
        </p:txBody>
      </p:sp>
    </p:spTree>
    <p:extLst>
      <p:ext uri="{BB962C8B-B14F-4D97-AF65-F5344CB8AC3E}">
        <p14:creationId xmlns:p14="http://schemas.microsoft.com/office/powerpoint/2010/main" val="3118056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in multiprocessors</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RID and SID algorithms can work together</a:t>
            </a:r>
          </a:p>
          <a:p>
            <a:pPr lvl="1"/>
            <a:r>
              <a:rPr lang="en-US" dirty="0" smtClean="0"/>
              <a:t>In multiprocessor Linux, every 200 ms the SID algorithm is invoked on every CPU and the RID algorithm is invoked whenever the ready queue of a CPU is empty</a:t>
            </a:r>
          </a:p>
          <a:p>
            <a:r>
              <a:rPr lang="en-US" dirty="0" smtClean="0"/>
              <a:t>Load balancing and data affinity have conflicting goals</a:t>
            </a:r>
          </a:p>
          <a:p>
            <a:pPr lvl="1"/>
            <a:r>
              <a:rPr lang="en-US" dirty="0" smtClean="0"/>
              <a:t>Achieving both is usually challenging</a:t>
            </a:r>
            <a:endParaRPr lang="en-US" dirty="0"/>
          </a:p>
        </p:txBody>
      </p:sp>
    </p:spTree>
    <p:extLst>
      <p:ext uri="{BB962C8B-B14F-4D97-AF65-F5344CB8AC3E}">
        <p14:creationId xmlns:p14="http://schemas.microsoft.com/office/powerpoint/2010/main" val="22468226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multiprocessor scheduler</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Three popular schedulers in Linux community</a:t>
            </a:r>
          </a:p>
          <a:p>
            <a:pPr lvl="1"/>
            <a:r>
              <a:rPr lang="en-US" dirty="0" smtClean="0"/>
              <a:t>O(1) scheduler</a:t>
            </a:r>
          </a:p>
          <a:p>
            <a:pPr lvl="2"/>
            <a:r>
              <a:rPr lang="en-US" dirty="0" smtClean="0"/>
              <a:t>Priority-based, derived from MLFQ, uses multiple queues (one per CPU)</a:t>
            </a:r>
          </a:p>
          <a:p>
            <a:pPr lvl="1"/>
            <a:r>
              <a:rPr lang="en-US" dirty="0" smtClean="0"/>
              <a:t>CFS</a:t>
            </a:r>
          </a:p>
          <a:p>
            <a:pPr lvl="2"/>
            <a:r>
              <a:rPr lang="en-US" dirty="0" smtClean="0"/>
              <a:t>Proportional share-based, derived from stride scheduling algorithm, uses multiple queues (one per CPU)</a:t>
            </a:r>
          </a:p>
          <a:p>
            <a:pPr lvl="1"/>
            <a:r>
              <a:rPr lang="en-US" dirty="0" smtClean="0"/>
              <a:t>BFS</a:t>
            </a:r>
          </a:p>
          <a:p>
            <a:pPr lvl="2"/>
            <a:r>
              <a:rPr lang="en-US" dirty="0" smtClean="0"/>
              <a:t>Proportional share-based, uses </a:t>
            </a:r>
            <a:r>
              <a:rPr lang="en-US" smtClean="0"/>
              <a:t>single queue (SQMS)</a:t>
            </a:r>
            <a:endParaRPr lang="en-US" dirty="0"/>
          </a:p>
        </p:txBody>
      </p:sp>
    </p:spTree>
    <p:extLst>
      <p:ext uri="{BB962C8B-B14F-4D97-AF65-F5344CB8AC3E}">
        <p14:creationId xmlns:p14="http://schemas.microsoft.com/office/powerpoint/2010/main" val="4274191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Must evaluate a set of algorithms before picking one</a:t>
            </a:r>
          </a:p>
          <a:p>
            <a:pPr lvl="1"/>
            <a:r>
              <a:rPr lang="en-US" dirty="0" smtClean="0"/>
              <a:t>Need to decide the optimization criterion first</a:t>
            </a:r>
          </a:p>
          <a:p>
            <a:pPr lvl="1"/>
            <a:r>
              <a:rPr lang="en-US" dirty="0" smtClean="0"/>
              <a:t>Possible example: maximize CPU utilization under the constraint that the maximum response time is T</a:t>
            </a:r>
          </a:p>
          <a:p>
            <a:pPr lvl="1"/>
            <a:r>
              <a:rPr lang="en-US" dirty="0" smtClean="0"/>
              <a:t>Possible example: maximize system throughput under the constraint that the turnaround time of each process is linearly proportional to its execution time</a:t>
            </a:r>
          </a:p>
          <a:p>
            <a:pPr lvl="2"/>
            <a:r>
              <a:rPr lang="en-US" dirty="0" smtClean="0"/>
              <a:t>Short-burst processes wait less</a:t>
            </a:r>
          </a:p>
          <a:p>
            <a:pPr lvl="1"/>
            <a:r>
              <a:rPr lang="en-US" dirty="0" smtClean="0"/>
              <a:t>Once the criterion is decided, a set of candidate algorithms must be evaluated to select the best one</a:t>
            </a:r>
            <a:endParaRPr lang="en-US" dirty="0"/>
          </a:p>
        </p:txBody>
      </p:sp>
    </p:spTree>
    <p:extLst>
      <p:ext uri="{BB962C8B-B14F-4D97-AF65-F5344CB8AC3E}">
        <p14:creationId xmlns:p14="http://schemas.microsoft.com/office/powerpoint/2010/main" val="2718201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Analytical modeling</a:t>
            </a:r>
          </a:p>
          <a:p>
            <a:pPr lvl="1"/>
            <a:r>
              <a:rPr lang="en-US" dirty="0" smtClean="0"/>
              <a:t>Design a mathematical model for the entire system that takes as input the description of the scheduling algorithm and the description of the processes possibly in terms of the distribution of arrival times, values of CPU and I/O burst lengths or simply a sequence of CPU and I/O bursts</a:t>
            </a:r>
          </a:p>
          <a:p>
            <a:pPr lvl="1"/>
            <a:r>
              <a:rPr lang="en-US" dirty="0" smtClean="0"/>
              <a:t>The model computes the target criterion</a:t>
            </a:r>
          </a:p>
          <a:p>
            <a:pPr lvl="1"/>
            <a:r>
              <a:rPr lang="en-US" dirty="0" smtClean="0"/>
              <a:t>Such a model can be as simple as a single formula or as complicated as a queuing model</a:t>
            </a:r>
          </a:p>
          <a:p>
            <a:pPr lvl="1"/>
            <a:r>
              <a:rPr lang="en-US" dirty="0" smtClean="0"/>
              <a:t>Usually difficult to capture the real-world behavior of the system, but useful for eliminating some obviously poor scheduling algorithms</a:t>
            </a:r>
            <a:endParaRPr lang="en-US" dirty="0"/>
          </a:p>
        </p:txBody>
      </p:sp>
    </p:spTree>
    <p:extLst>
      <p:ext uri="{BB962C8B-B14F-4D97-AF65-F5344CB8AC3E}">
        <p14:creationId xmlns:p14="http://schemas.microsoft.com/office/powerpoint/2010/main" val="14968898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scheduling algorithms</a:t>
            </a:r>
            <a:endParaRPr lang="en-US" dirty="0"/>
          </a:p>
        </p:txBody>
      </p:sp>
      <p:sp>
        <p:nvSpPr>
          <p:cNvPr id="3" name="Content Placeholder 2"/>
          <p:cNvSpPr>
            <a:spLocks noGrp="1"/>
          </p:cNvSpPr>
          <p:nvPr>
            <p:ph idx="1"/>
          </p:nvPr>
        </p:nvSpPr>
        <p:spPr>
          <a:xfrm>
            <a:off x="457200" y="1219200"/>
            <a:ext cx="8686800" cy="5638800"/>
          </a:xfrm>
        </p:spPr>
        <p:txBody>
          <a:bodyPr>
            <a:normAutofit/>
          </a:bodyPr>
          <a:lstStyle/>
          <a:p>
            <a:r>
              <a:rPr lang="en-US" dirty="0" smtClean="0"/>
              <a:t>Simulation</a:t>
            </a:r>
          </a:p>
          <a:p>
            <a:pPr lvl="1"/>
            <a:r>
              <a:rPr lang="en-US" dirty="0" smtClean="0"/>
              <a:t>Rigorous simulation must be carried out before selecting a few good candidates</a:t>
            </a:r>
          </a:p>
          <a:p>
            <a:pPr lvl="1"/>
            <a:r>
              <a:rPr lang="en-US" dirty="0" smtClean="0"/>
              <a:t>A simulator is a software model of the system, but simpler than the full OS</a:t>
            </a:r>
          </a:p>
          <a:p>
            <a:pPr lvl="1"/>
            <a:r>
              <a:rPr lang="en-US" dirty="0" smtClean="0"/>
              <a:t>The simulator can accept real-world user programs and simulate them to evaluate the target criterion</a:t>
            </a:r>
          </a:p>
          <a:p>
            <a:pPr lvl="2"/>
            <a:r>
              <a:rPr lang="en-US" dirty="0" err="1" smtClean="0"/>
              <a:t>NachOS</a:t>
            </a:r>
            <a:r>
              <a:rPr lang="en-US" dirty="0" smtClean="0"/>
              <a:t> is a simplified OS simulator</a:t>
            </a:r>
          </a:p>
          <a:p>
            <a:r>
              <a:rPr lang="en-US" dirty="0" smtClean="0"/>
              <a:t>Final phase of the design involves incorporating the shortlisted candidate algorithms in the real OS and evaluating the target criterion</a:t>
            </a:r>
            <a:endParaRPr lang="en-US" dirty="0"/>
          </a:p>
        </p:txBody>
      </p:sp>
    </p:spTree>
    <p:extLst>
      <p:ext uri="{BB962C8B-B14F-4D97-AF65-F5344CB8AC3E}">
        <p14:creationId xmlns:p14="http://schemas.microsoft.com/office/powerpoint/2010/main" val="5100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algorithms: FCFS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Non-preemptive first-come-first-serve</a:t>
            </a:r>
          </a:p>
          <a:p>
            <a:r>
              <a:rPr lang="en-US" dirty="0" smtClean="0"/>
              <a:t>May lead to a convoy effect if one process has large CPU bursts and others have small CPU bursts</a:t>
            </a:r>
          </a:p>
          <a:p>
            <a:r>
              <a:rPr lang="en-US" dirty="0" smtClean="0"/>
              <a:t>In the worst case, FCFS has an unbounded average waiting time</a:t>
            </a:r>
            <a:endParaRPr lang="en-US" dirty="0"/>
          </a:p>
        </p:txBody>
      </p:sp>
    </p:spTree>
    <p:extLst>
      <p:ext uri="{BB962C8B-B14F-4D97-AF65-F5344CB8AC3E}">
        <p14:creationId xmlns:p14="http://schemas.microsoft.com/office/powerpoint/2010/main" val="395514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Scheduling algorithm: SJF</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Non-preemptive shortest next CPU burst scheduling</a:t>
            </a:r>
          </a:p>
          <a:p>
            <a:pPr lvl="1"/>
            <a:r>
              <a:rPr lang="en-US" dirty="0" smtClean="0"/>
              <a:t>Popularly known as shortest job first scheduling</a:t>
            </a:r>
          </a:p>
          <a:p>
            <a:pPr lvl="1"/>
            <a:r>
              <a:rPr lang="en-US" dirty="0" smtClean="0"/>
              <a:t>Provably optimal that achieves the minimum average waiting time and average turnaround time</a:t>
            </a:r>
          </a:p>
          <a:p>
            <a:pPr lvl="1"/>
            <a:r>
              <a:rPr lang="en-US" dirty="0" smtClean="0"/>
              <a:t>Drawback: need to know future CPU bursts</a:t>
            </a:r>
          </a:p>
          <a:p>
            <a:pPr lvl="1"/>
            <a:r>
              <a:rPr lang="en-US" dirty="0" smtClean="0"/>
              <a:t>One popular way of estimating CPU bursts is exponential averaging: s(n+1) = at(n) + (1-a)s(n)</a:t>
            </a:r>
          </a:p>
          <a:p>
            <a:pPr lvl="2"/>
            <a:r>
              <a:rPr lang="en-US" dirty="0" smtClean="0"/>
              <a:t>Need to start with a guess for s(0), but little effect in long run; “a” is a parameter of the estimation algorithm</a:t>
            </a:r>
          </a:p>
          <a:p>
            <a:pPr lvl="1"/>
            <a:r>
              <a:rPr lang="en-US" dirty="0" smtClean="0"/>
              <a:t>Pre-emptive version is called shortest remaining time first (SRTF) or shortest time to completion first (STCF)</a:t>
            </a:r>
          </a:p>
          <a:p>
            <a:pPr lvl="2"/>
            <a:r>
              <a:rPr lang="en-US" dirty="0" smtClean="0"/>
              <a:t>Needed for handling arrival of short jobs at any time</a:t>
            </a:r>
            <a:endParaRPr lang="en-US" dirty="0"/>
          </a:p>
        </p:txBody>
      </p:sp>
    </p:spTree>
    <p:extLst>
      <p:ext uri="{BB962C8B-B14F-4D97-AF65-F5344CB8AC3E}">
        <p14:creationId xmlns:p14="http://schemas.microsoft.com/office/powerpoint/2010/main" val="131919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Why SJF is optimal</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Intuitively, SJF minimizes the overall waiting time</a:t>
            </a:r>
          </a:p>
          <a:p>
            <a:r>
              <a:rPr lang="en-US" dirty="0" smtClean="0"/>
              <a:t>Consider a set of n processes</a:t>
            </a:r>
          </a:p>
          <a:p>
            <a:pPr lvl="1"/>
            <a:r>
              <a:rPr lang="en-US" dirty="0" smtClean="0"/>
              <a:t>Consider a schedule S = &lt;P</a:t>
            </a:r>
            <a:r>
              <a:rPr lang="en-US" baseline="-25000" dirty="0" smtClean="0"/>
              <a:t>1</a:t>
            </a:r>
            <a:r>
              <a:rPr lang="en-US" dirty="0" smtClean="0"/>
              <a:t>, P</a:t>
            </a:r>
            <a:r>
              <a:rPr lang="en-US" baseline="-25000" dirty="0" smtClean="0"/>
              <a:t>2</a:t>
            </a:r>
            <a:r>
              <a:rPr lang="en-US" dirty="0" smtClean="0"/>
              <a:t>, P</a:t>
            </a:r>
            <a:r>
              <a:rPr lang="en-US" baseline="-25000" dirty="0" smtClean="0"/>
              <a:t>3</a:t>
            </a:r>
            <a:r>
              <a:rPr lang="en-US" dirty="0" smtClean="0"/>
              <a:t>, …, </a:t>
            </a:r>
            <a:r>
              <a:rPr lang="en-US" dirty="0" err="1" smtClean="0"/>
              <a:t>P</a:t>
            </a:r>
            <a:r>
              <a:rPr lang="en-US" baseline="-25000" dirty="0" err="1" smtClean="0"/>
              <a:t>n</a:t>
            </a:r>
            <a:r>
              <a:rPr lang="en-US" dirty="0" smtClean="0"/>
              <a:t>&gt;</a:t>
            </a:r>
          </a:p>
          <a:p>
            <a:pPr lvl="1"/>
            <a:r>
              <a:rPr lang="en-US" dirty="0" smtClean="0"/>
              <a:t>Process </a:t>
            </a:r>
            <a:r>
              <a:rPr lang="en-US" dirty="0" err="1" smtClean="0"/>
              <a:t>P</a:t>
            </a:r>
            <a:r>
              <a:rPr lang="en-US" baseline="-25000" dirty="0" err="1" smtClean="0"/>
              <a:t>k</a:t>
            </a:r>
            <a:r>
              <a:rPr lang="en-US" dirty="0" smtClean="0"/>
              <a:t> has a CPU burst of length </a:t>
            </a:r>
            <a:r>
              <a:rPr lang="en-US" dirty="0" err="1" smtClean="0"/>
              <a:t>t</a:t>
            </a:r>
            <a:r>
              <a:rPr lang="en-US" baseline="-25000" dirty="0" err="1" smtClean="0"/>
              <a:t>k</a:t>
            </a:r>
            <a:endParaRPr lang="en-US" baseline="-25000" dirty="0" smtClean="0"/>
          </a:p>
          <a:p>
            <a:pPr lvl="1"/>
            <a:r>
              <a:rPr lang="en-US" dirty="0" smtClean="0"/>
              <a:t>Average TA time of this schedule = TA</a:t>
            </a:r>
            <a:r>
              <a:rPr lang="en-US" baseline="-25000" dirty="0" smtClean="0"/>
              <a:t>S</a:t>
            </a:r>
            <a:r>
              <a:rPr lang="en-US" dirty="0" smtClean="0"/>
              <a:t> = (t</a:t>
            </a:r>
            <a:r>
              <a:rPr lang="en-US" baseline="-25000" dirty="0" smtClean="0"/>
              <a:t>1</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1</a:t>
            </a:r>
            <a:r>
              <a:rPr lang="en-US" dirty="0" smtClean="0"/>
              <a:t>+t</a:t>
            </a:r>
            <a:r>
              <a:rPr lang="en-US" baseline="-25000" dirty="0" smtClean="0"/>
              <a:t>2</a:t>
            </a:r>
            <a:r>
              <a:rPr lang="en-US" dirty="0" smtClean="0"/>
              <a:t>+t</a:t>
            </a:r>
            <a:r>
              <a:rPr lang="en-US" baseline="-25000" dirty="0" smtClean="0"/>
              <a:t>3</a:t>
            </a:r>
            <a:r>
              <a:rPr lang="en-US" dirty="0" smtClean="0"/>
              <a:t>)+…+(t</a:t>
            </a:r>
            <a:r>
              <a:rPr lang="en-US" baseline="-25000" dirty="0" smtClean="0"/>
              <a:t>1</a:t>
            </a:r>
            <a:r>
              <a:rPr lang="en-US" dirty="0" smtClean="0"/>
              <a:t>+t</a:t>
            </a:r>
            <a:r>
              <a:rPr lang="en-US" baseline="-25000" dirty="0" smtClean="0"/>
              <a:t>2</a:t>
            </a:r>
            <a:r>
              <a:rPr lang="en-US" dirty="0" smtClean="0"/>
              <a:t>+…+</a:t>
            </a:r>
            <a:r>
              <a:rPr lang="en-US" dirty="0" err="1" smtClean="0"/>
              <a:t>t</a:t>
            </a:r>
            <a:r>
              <a:rPr lang="en-US" baseline="-25000" dirty="0" err="1" smtClean="0"/>
              <a:t>n</a:t>
            </a:r>
            <a:r>
              <a:rPr lang="en-US" dirty="0" smtClean="0"/>
              <a:t>))/n</a:t>
            </a:r>
          </a:p>
          <a:p>
            <a:pPr lvl="1"/>
            <a:r>
              <a:rPr lang="en-US" dirty="0" smtClean="0"/>
              <a:t>We will gradually convert S to SJF and in each step we will improve the average TA time</a:t>
            </a:r>
          </a:p>
          <a:p>
            <a:pPr lvl="1"/>
            <a:r>
              <a:rPr lang="en-US" dirty="0" smtClean="0"/>
              <a:t>Let </a:t>
            </a:r>
            <a:r>
              <a:rPr lang="en-US" dirty="0" err="1" smtClean="0"/>
              <a:t>P</a:t>
            </a:r>
            <a:r>
              <a:rPr lang="en-US" baseline="-25000" dirty="0" err="1"/>
              <a:t>k</a:t>
            </a:r>
            <a:r>
              <a:rPr lang="en-US" dirty="0" smtClean="0"/>
              <a:t> be the first process in S such that t</a:t>
            </a:r>
            <a:r>
              <a:rPr lang="en-US" baseline="-25000" dirty="0" smtClean="0"/>
              <a:t>1</a:t>
            </a:r>
            <a:r>
              <a:rPr lang="en-US" dirty="0" smtClean="0"/>
              <a:t>&lt;t</a:t>
            </a:r>
            <a:r>
              <a:rPr lang="en-US" baseline="-25000" dirty="0" smtClean="0"/>
              <a:t>2</a:t>
            </a:r>
            <a:r>
              <a:rPr lang="en-US" dirty="0" smtClean="0"/>
              <a:t>&lt;t</a:t>
            </a:r>
            <a:r>
              <a:rPr lang="en-US" baseline="-25000" dirty="0" smtClean="0"/>
              <a:t>3</a:t>
            </a:r>
            <a:r>
              <a:rPr lang="en-US" dirty="0" smtClean="0"/>
              <a:t>&lt;…&lt;t</a:t>
            </a:r>
            <a:r>
              <a:rPr lang="en-US" baseline="-25000" dirty="0"/>
              <a:t>k</a:t>
            </a:r>
            <a:r>
              <a:rPr lang="en-US" baseline="-25000" dirty="0" smtClean="0"/>
              <a:t>-1</a:t>
            </a:r>
            <a:r>
              <a:rPr lang="en-US" dirty="0" smtClean="0"/>
              <a:t> &gt; </a:t>
            </a:r>
            <a:r>
              <a:rPr lang="en-US" dirty="0" err="1" smtClean="0"/>
              <a:t>t</a:t>
            </a:r>
            <a:r>
              <a:rPr lang="en-US" baseline="-25000" dirty="0" err="1"/>
              <a:t>k</a:t>
            </a:r>
            <a:r>
              <a:rPr lang="en-US" dirty="0" smtClean="0"/>
              <a:t> i.e., this is the first point where S appears to deviate from SJF</a:t>
            </a:r>
          </a:p>
          <a:p>
            <a:pPr lvl="1"/>
            <a:r>
              <a:rPr lang="en-US" dirty="0" smtClean="0"/>
              <a:t>We derive schedule S’ from S by moving </a:t>
            </a:r>
            <a:r>
              <a:rPr lang="en-US" dirty="0" err="1" smtClean="0"/>
              <a:t>P</a:t>
            </a:r>
            <a:r>
              <a:rPr lang="en-US" baseline="-25000" dirty="0" err="1"/>
              <a:t>k</a:t>
            </a:r>
            <a:r>
              <a:rPr lang="en-US" dirty="0" smtClean="0"/>
              <a:t> forward to a position, say, after </a:t>
            </a:r>
            <a:r>
              <a:rPr lang="en-US" dirty="0" err="1" smtClean="0"/>
              <a:t>P</a:t>
            </a:r>
            <a:r>
              <a:rPr lang="en-US" baseline="-25000" dirty="0" err="1" smtClean="0"/>
              <a:t>j</a:t>
            </a:r>
            <a:r>
              <a:rPr lang="en-US" dirty="0" smtClean="0"/>
              <a:t> such that t</a:t>
            </a:r>
            <a:r>
              <a:rPr lang="en-US" baseline="-25000" dirty="0" smtClean="0"/>
              <a:t>1</a:t>
            </a:r>
            <a:r>
              <a:rPr lang="en-US" dirty="0" smtClean="0"/>
              <a:t>&lt;t</a:t>
            </a:r>
            <a:r>
              <a:rPr lang="en-US" baseline="-25000" dirty="0" smtClean="0"/>
              <a:t>2</a:t>
            </a:r>
            <a:r>
              <a:rPr lang="en-US" dirty="0" smtClean="0"/>
              <a:t>&lt;…&lt;</a:t>
            </a:r>
            <a:r>
              <a:rPr lang="en-US" dirty="0" err="1" smtClean="0"/>
              <a:t>t</a:t>
            </a:r>
            <a:r>
              <a:rPr lang="en-US" baseline="-25000" dirty="0" err="1" smtClean="0"/>
              <a:t>j</a:t>
            </a:r>
            <a:r>
              <a:rPr lang="en-US" dirty="0" smtClean="0"/>
              <a:t>&lt;</a:t>
            </a:r>
            <a:r>
              <a:rPr lang="en-US" dirty="0" err="1" smtClean="0"/>
              <a:t>t</a:t>
            </a:r>
            <a:r>
              <a:rPr lang="en-US" baseline="-25000" dirty="0" err="1"/>
              <a:t>k</a:t>
            </a:r>
            <a:r>
              <a:rPr lang="en-US" dirty="0" smtClean="0"/>
              <a:t>&lt;t</a:t>
            </a:r>
            <a:r>
              <a:rPr lang="en-US" baseline="-25000" dirty="0" smtClean="0"/>
              <a:t>j+1</a:t>
            </a:r>
            <a:r>
              <a:rPr lang="en-US" dirty="0" smtClean="0"/>
              <a:t>&lt;…&lt;t</a:t>
            </a:r>
            <a:r>
              <a:rPr lang="en-US" baseline="-25000" dirty="0"/>
              <a:t>k</a:t>
            </a:r>
            <a:r>
              <a:rPr lang="en-US" baseline="-25000" dirty="0" smtClean="0"/>
              <a:t>-1</a:t>
            </a:r>
            <a:endParaRPr lang="en-US" baseline="-25000" dirty="0"/>
          </a:p>
        </p:txBody>
      </p:sp>
    </p:spTree>
    <p:extLst>
      <p:ext uri="{BB962C8B-B14F-4D97-AF65-F5344CB8AC3E}">
        <p14:creationId xmlns:p14="http://schemas.microsoft.com/office/powerpoint/2010/main" val="20226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2319</TotalTime>
  <Words>6275</Words>
  <Application>Microsoft Office PowerPoint</Application>
  <PresentationFormat>On-screen Show (4:3)</PresentationFormat>
  <Paragraphs>534</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Cambria Math</vt:lpstr>
      <vt:lpstr>Office Theme</vt:lpstr>
      <vt:lpstr>Process Scheduling</vt:lpstr>
      <vt:lpstr>Agenda</vt:lpstr>
      <vt:lpstr>Recap</vt:lpstr>
      <vt:lpstr>General scheduling mechanism</vt:lpstr>
      <vt:lpstr>General scheduling mechanism</vt:lpstr>
      <vt:lpstr>Goals of process scheduling</vt:lpstr>
      <vt:lpstr>Scheduling algorithms: FCFS</vt:lpstr>
      <vt:lpstr>Scheduling algorithm: SJF</vt:lpstr>
      <vt:lpstr>Why SJF is optimal</vt:lpstr>
      <vt:lpstr>Why SJF is optimal</vt:lpstr>
      <vt:lpstr>Why SJF is optimal</vt:lpstr>
      <vt:lpstr>Scheduling algorithms: Priority</vt:lpstr>
      <vt:lpstr>Scheduling algorithms: Round-robin</vt:lpstr>
      <vt:lpstr>Scheduling algorithms so far</vt:lpstr>
      <vt:lpstr>I/O bursts</vt:lpstr>
      <vt:lpstr>I/O bursts</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Scheduling algorithms: Deadlines</vt:lpstr>
      <vt:lpstr>Scheduling algorithms: Deadlines</vt:lpstr>
      <vt:lpstr>Case study: UNIX</vt:lpstr>
      <vt:lpstr>Case study: UNIX</vt:lpstr>
      <vt:lpstr>Case study: UNIX</vt:lpstr>
      <vt:lpstr>Case study: UNIX</vt:lpstr>
      <vt:lpstr>Case study: Solaris</vt:lpstr>
      <vt:lpstr>Case study: Solaris</vt:lpstr>
      <vt:lpstr>Case study: Solaris</vt:lpstr>
      <vt:lpstr>Case study: Windows XP</vt:lpstr>
      <vt:lpstr>Case study: Windows XP</vt:lpstr>
      <vt:lpstr>Case study: Windows XP</vt:lpstr>
      <vt:lpstr>Proportional share scheduling</vt:lpstr>
      <vt:lpstr>Proportional share scheduling</vt:lpstr>
      <vt:lpstr>Proportional share scheduling</vt:lpstr>
      <vt:lpstr>Proportional share scheduling</vt:lpstr>
      <vt:lpstr>Linux CFS</vt:lpstr>
      <vt:lpstr>Linux CFS</vt:lpstr>
      <vt:lpstr>Linux CFS</vt:lpstr>
      <vt:lpstr>Linux CFS</vt:lpstr>
      <vt:lpstr>Linux CFS</vt:lpstr>
      <vt:lpstr>Linux CFS</vt:lpstr>
      <vt:lpstr>Linux CFS</vt:lpstr>
      <vt:lpstr>Linux CFS</vt:lpstr>
      <vt:lpstr>Linux CFS</vt:lpstr>
      <vt:lpstr>Linux CFS</vt:lpstr>
      <vt:lpstr>Multiprocessor scheduling</vt:lpstr>
      <vt:lpstr>Data affinity in multiprocessors</vt:lpstr>
      <vt:lpstr>Multiprocessor scheduling: SQMS</vt:lpstr>
      <vt:lpstr>Multiprocessor scheduling: SQMS</vt:lpstr>
      <vt:lpstr>Multiprocessor scheduling: SQMS</vt:lpstr>
      <vt:lpstr>Multiprocessor scheduling: SQMS</vt:lpstr>
      <vt:lpstr>Multiprocessor scheduling: MQMS</vt:lpstr>
      <vt:lpstr>Load balancing in multiprocessors</vt:lpstr>
      <vt:lpstr>Load balancing in multiprocessors</vt:lpstr>
      <vt:lpstr>Linux multiprocessor scheduler</vt:lpstr>
      <vt:lpstr>Evaluating scheduling algorithms</vt:lpstr>
      <vt:lpstr>Evaluating scheduling algorithms</vt:lpstr>
      <vt:lpstr>Evaluating scheduling algorithms</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Chaudhuri, MainakX</dc:creator>
  <cp:lastModifiedBy>CSE</cp:lastModifiedBy>
  <cp:revision>141</cp:revision>
  <dcterms:created xsi:type="dcterms:W3CDTF">2013-09-02T17:33:46Z</dcterms:created>
  <dcterms:modified xsi:type="dcterms:W3CDTF">2024-10-04T10:25:32Z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789a914b-1075-4ee3-9afd-d29738984e9e</vt:lpwstr>
  </property>
</Properties>
</file>